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4" r:id="rId2"/>
    <p:sldMasterId id="2147483737" r:id="rId3"/>
  </p:sldMasterIdLst>
  <p:notesMasterIdLst>
    <p:notesMasterId r:id="rId30"/>
  </p:notesMasterIdLst>
  <p:sldIdLst>
    <p:sldId id="257" r:id="rId4"/>
    <p:sldId id="319" r:id="rId5"/>
    <p:sldId id="261" r:id="rId6"/>
    <p:sldId id="320" r:id="rId7"/>
    <p:sldId id="316" r:id="rId8"/>
    <p:sldId id="325" r:id="rId9"/>
    <p:sldId id="323" r:id="rId10"/>
    <p:sldId id="324" r:id="rId11"/>
    <p:sldId id="317" r:id="rId12"/>
    <p:sldId id="327" r:id="rId13"/>
    <p:sldId id="328" r:id="rId14"/>
    <p:sldId id="329" r:id="rId15"/>
    <p:sldId id="330" r:id="rId16"/>
    <p:sldId id="326" r:id="rId17"/>
    <p:sldId id="331" r:id="rId18"/>
    <p:sldId id="334" r:id="rId19"/>
    <p:sldId id="335" r:id="rId20"/>
    <p:sldId id="336" r:id="rId21"/>
    <p:sldId id="332" r:id="rId22"/>
    <p:sldId id="337" r:id="rId23"/>
    <p:sldId id="338" r:id="rId24"/>
    <p:sldId id="339" r:id="rId25"/>
    <p:sldId id="340" r:id="rId26"/>
    <p:sldId id="322" r:id="rId27"/>
    <p:sldId id="333" r:id="rId28"/>
    <p:sldId id="29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a Rabkin" initials="IR" lastIdx="5" clrIdx="0">
    <p:extLst/>
  </p:cmAuthor>
  <p:cmAuthor id="2" name="Vanessa Rosentreter-Liang" initials="VR" lastIdx="1" clrIdx="1">
    <p:extLst/>
  </p:cmAuthor>
  <p:cmAuthor id="3" name="Vanessa Rosentreter-Liang" initials="VR [2]" lastIdx="1" clrIdx="2">
    <p:extLst/>
  </p:cmAuthor>
  <p:cmAuthor id="4" name="Vanessa Rosentreter-Liang" initials="VR [3]"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92E"/>
    <a:srgbClr val="007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46895" autoAdjust="0"/>
  </p:normalViewPr>
  <p:slideViewPr>
    <p:cSldViewPr snapToGrid="0" snapToObjects="1">
      <p:cViewPr varScale="1">
        <p:scale>
          <a:sx n="41" d="100"/>
          <a:sy n="41" d="100"/>
        </p:scale>
        <p:origin x="3504" y="176"/>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1F801-C88F-E642-AC23-60B88499D860}" type="datetimeFigureOut">
              <a:rPr lang="en-US" smtClean="0"/>
              <a:t>3/19/19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14EFF-87B8-8145-AB64-1D392481C12D}" type="slidenum">
              <a:rPr lang="en-US" smtClean="0"/>
              <a:t>‹#›</a:t>
            </a:fld>
            <a:endParaRPr lang="en-US"/>
          </a:p>
        </p:txBody>
      </p:sp>
    </p:spTree>
    <p:extLst>
      <p:ext uri="{BB962C8B-B14F-4D97-AF65-F5344CB8AC3E}">
        <p14:creationId xmlns:p14="http://schemas.microsoft.com/office/powerpoint/2010/main" val="1558961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a:t>
            </a:fld>
            <a:endParaRPr lang="en-US"/>
          </a:p>
        </p:txBody>
      </p:sp>
    </p:spTree>
    <p:extLst>
      <p:ext uri="{BB962C8B-B14F-4D97-AF65-F5344CB8AC3E}">
        <p14:creationId xmlns:p14="http://schemas.microsoft.com/office/powerpoint/2010/main" val="67056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aseline="0" dirty="0"/>
              <a:t>Als u niet binnen de geconfigureerde tijd op de rode grendelknop drukt, zal het gele vooralarm overgaan in een rood alarm.</a:t>
            </a:r>
          </a:p>
          <a:p>
            <a:r>
              <a:rPr lang="nl-NL" baseline="0" dirty="0"/>
              <a:t>Rode alarmen worden onmiddellijk aan het monitoringpersoneel gecommuniceerd. </a:t>
            </a:r>
          </a:p>
          <a:p>
            <a:r>
              <a:rPr lang="nl-NL" baseline="0" dirty="0"/>
              <a:t>Lees de informatie op het scherm van uw G7. Druk beide pijltjestoetsen tegelijkertijd in en houd deze ingedrukt om het geluid en de trilling te dempen. Dit annuleert het rode alarm dat naar het monitoringpersoneel is verzonden niet.</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11</a:t>
            </a:fld>
            <a:endParaRPr lang="en-US"/>
          </a:p>
        </p:txBody>
      </p:sp>
    </p:spTree>
    <p:extLst>
      <p:ext uri="{BB962C8B-B14F-4D97-AF65-F5344CB8AC3E}">
        <p14:creationId xmlns:p14="http://schemas.microsoft.com/office/powerpoint/2010/main" val="258105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Als u assistentie nodig heeft, kunt u handmatig een SOS-alarm sturen naar het monitoringpersoneel voor een verzoek om onmiddellijke assistentie op uw locatie door aan de rode grendel te trekken.</a:t>
            </a:r>
          </a:p>
          <a:p>
            <a:endParaRPr lang="en-US" baseline="0" dirty="0"/>
          </a:p>
          <a:p>
            <a:r>
              <a:rPr lang="nl-NL" baseline="0" dirty="0"/>
              <a:t>Rode alarmen worden onmiddellijk aan het monitoringpersoneel gecommuniceerd. </a:t>
            </a:r>
          </a:p>
          <a:p>
            <a:r>
              <a:rPr lang="nl-NL" baseline="0" dirty="0"/>
              <a:t>Lees de informatie op het scherm van uw G7. Druk beide pijltjestoetsen tegelijkertijd in en houd deze ingedrukt om het geluid en de trilling te dempen. Dit annuleert het rode alarm dat naar het monitoringpersoneel is verzonden niet.</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12</a:t>
            </a:fld>
            <a:endParaRPr lang="en-US"/>
          </a:p>
        </p:txBody>
      </p:sp>
    </p:spTree>
    <p:extLst>
      <p:ext uri="{BB962C8B-B14F-4D97-AF65-F5344CB8AC3E}">
        <p14:creationId xmlns:p14="http://schemas.microsoft.com/office/powerpoint/2010/main" val="59069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Evacueer het gebied en lees, wanneer het veilig is om dat te doen, de informatie op het scherm van uw G7. Druk beide pijltjestoetsen tegelijkertijd in en houd deze ingedrukt om het geluid en de trilling te dempen. Bepaalde gasalarmen activeren voor </a:t>
            </a:r>
            <a:r>
              <a:rPr lang="nl-NL" baseline="0" dirty="0" err="1"/>
              <a:t>realtime</a:t>
            </a:r>
            <a:r>
              <a:rPr lang="nl-NL" baseline="0" dirty="0"/>
              <a:t>-klanten een rood alarm dat naar het monitoringpersoneel wordt gestuurd. Als de pijltjestoetsen worden ingedrukt wordt de verzending van het rode alarm naar het monitoringpersoneel niet geannuleerd.</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13</a:t>
            </a:fld>
            <a:endParaRPr lang="en-US"/>
          </a:p>
        </p:txBody>
      </p:sp>
    </p:spTree>
    <p:extLst>
      <p:ext uri="{BB962C8B-B14F-4D97-AF65-F5344CB8AC3E}">
        <p14:creationId xmlns:p14="http://schemas.microsoft.com/office/powerpoint/2010/main" val="2109062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aseline="0" dirty="0"/>
              <a:t>Het blauwe </a:t>
            </a:r>
            <a:r>
              <a:rPr lang="nl-NL" baseline="0" dirty="0" err="1"/>
              <a:t>LiveResponse</a:t>
            </a:r>
            <a:r>
              <a:rPr lang="nl-NL" baseline="0" dirty="0"/>
              <a:t>-lampje zal knipperen wanneer het monitoringpersoneel uw rode alarm heeft ontvangen.</a:t>
            </a:r>
          </a:p>
          <a:p>
            <a:r>
              <a:rPr lang="nl-NL" baseline="0" dirty="0"/>
              <a:t>De G7 zal uw </a:t>
            </a:r>
            <a:r>
              <a:rPr lang="nl-NL" baseline="0" dirty="0" err="1"/>
              <a:t>speakerphone</a:t>
            </a:r>
            <a:r>
              <a:rPr lang="nl-NL" baseline="0" dirty="0"/>
              <a:t> automatisch verbinden met het monitoringpersoneel, u zal een piepje horen dat betekent dat er verbinding is gemaakt voor een tweerichtingsgesprek. Het monitoringpersoneel kan u ook via een berichtje vragen of u in orde bent.</a:t>
            </a:r>
          </a:p>
          <a:p>
            <a:r>
              <a:rPr lang="nl-NL" baseline="0" dirty="0"/>
              <a:t>Zodra het monitoringpersoneel de oorzaak van het rode alarm heeft opgelost, gaat het blauwe </a:t>
            </a:r>
            <a:r>
              <a:rPr lang="nl-NL" baseline="0" dirty="0" err="1"/>
              <a:t>LiveResponse</a:t>
            </a:r>
            <a:r>
              <a:rPr lang="nl-NL" baseline="0" dirty="0"/>
              <a:t>-lampje uit.</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14</a:t>
            </a:fld>
            <a:endParaRPr lang="en-US"/>
          </a:p>
        </p:txBody>
      </p:sp>
    </p:spTree>
    <p:extLst>
      <p:ext uri="{BB962C8B-B14F-4D97-AF65-F5344CB8AC3E}">
        <p14:creationId xmlns:p14="http://schemas.microsoft.com/office/powerpoint/2010/main" val="1935614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Gele waarschuwingsalarmen betreffen alleen communicatie tussen u en het apparaat en gaan nooit over in rode alarmen.</a:t>
            </a:r>
            <a:r>
              <a:rPr lang="nl-NL" baseline="0" dirty="0"/>
              <a:t> De G7 heeft u iets te vertellen. Lees het scherm en druk vervolgens tegelijkertijd op de pijltjestoetsen om het volume te dempen.</a:t>
            </a:r>
          </a:p>
        </p:txBody>
      </p:sp>
      <p:sp>
        <p:nvSpPr>
          <p:cNvPr id="4" name="Slide Number Placeholder 3"/>
          <p:cNvSpPr>
            <a:spLocks noGrp="1"/>
          </p:cNvSpPr>
          <p:nvPr>
            <p:ph type="sldNum" sz="quarter" idx="10"/>
          </p:nvPr>
        </p:nvSpPr>
        <p:spPr/>
        <p:txBody>
          <a:bodyPr/>
          <a:lstStyle/>
          <a:p>
            <a:fld id="{7B414EFF-87B8-8145-AB64-1D392481C12D}" type="slidenum">
              <a:rPr lang="en-US" smtClean="0"/>
              <a:t>15</a:t>
            </a:fld>
            <a:endParaRPr lang="en-US"/>
          </a:p>
        </p:txBody>
      </p:sp>
    </p:spTree>
    <p:extLst>
      <p:ext uri="{BB962C8B-B14F-4D97-AF65-F5344CB8AC3E}">
        <p14:creationId xmlns:p14="http://schemas.microsoft.com/office/powerpoint/2010/main" val="333892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een noodsituatie kan uw apparaat berichten ontvangen van en verzenden naar het monitoringpersoneel.</a:t>
            </a:r>
          </a:p>
          <a:p>
            <a:endParaRPr lang="en-US" dirty="0"/>
          </a:p>
          <a:p>
            <a:r>
              <a:rPr lang="nl-NL" b="1" dirty="0"/>
              <a:t>Een bericht ontvangen</a:t>
            </a:r>
          </a:p>
          <a:p>
            <a:r>
              <a:rPr lang="nl-NL" dirty="0"/>
              <a:t>Uw G7 informeert u over een inkomend bericht met een geel waarschuwingsalarm.</a:t>
            </a:r>
            <a:r>
              <a:rPr lang="nl-NL" baseline="0" dirty="0"/>
              <a:t> </a:t>
            </a:r>
          </a:p>
          <a:p>
            <a:r>
              <a:rPr lang="nl-NL" baseline="0" dirty="0"/>
              <a:t>Op uw scherm kunt u zien hoeveel ongelezen berichten u hebt. Deze staan in uw </a:t>
            </a:r>
            <a:r>
              <a:rPr lang="nl-NL" baseline="0" dirty="0" err="1"/>
              <a:t>inbox</a:t>
            </a:r>
            <a:r>
              <a:rPr lang="nl-NL" baseline="0" dirty="0"/>
              <a:t>, waar u via het menu toegang toe hebt.</a:t>
            </a:r>
          </a:p>
          <a:p>
            <a:endParaRPr lang="en-US" baseline="0" dirty="0"/>
          </a:p>
          <a:p>
            <a:r>
              <a:rPr lang="nl-NL" b="1" baseline="0" dirty="0"/>
              <a:t>Een bericht verzenden</a:t>
            </a:r>
          </a:p>
          <a:p>
            <a:r>
              <a:rPr lang="nl-NL" baseline="0" dirty="0"/>
              <a:t>U kunt kiezen uit een lijst van 10 voorgeprogrammeerde berichten om aan het monitoringpersoneel te sturen. </a:t>
            </a:r>
          </a:p>
          <a:p>
            <a:r>
              <a:rPr lang="nl-NL" baseline="0" dirty="0"/>
              <a:t>Druk op de OK-knop om het hoofdmenu binnen te gaan, gebruik de pijltjestoetsen om door het menu te navigeren, markeer uw keuze en druk nogmaals op de OK-knop om te verzenden.</a:t>
            </a:r>
          </a:p>
          <a:p>
            <a:endParaRPr lang="en-US" baseline="0" dirty="0"/>
          </a:p>
          <a:p>
            <a:r>
              <a:rPr lang="nl-NL" b="1" baseline="0" dirty="0"/>
              <a:t>Gepersonaliseerde berichten</a:t>
            </a:r>
          </a:p>
          <a:p>
            <a:r>
              <a:rPr lang="nl-NL" baseline="0" dirty="0"/>
              <a:t>Onder aan de lijst met voorgeprogrammeerde berichten staat de optie om een gepersonaliseerd bericht te sturen.</a:t>
            </a:r>
          </a:p>
          <a:p>
            <a:r>
              <a:rPr lang="nl-NL" baseline="0" dirty="0"/>
              <a:t>U kunt een gepersonaliseerd bericht van 16 tekens naar het monitoringpersoneel sturen door de pijltjestoetsen te gebruiken en door het alfabet te scrollen.</a:t>
            </a:r>
          </a:p>
          <a:p>
            <a:r>
              <a:rPr lang="nl-NL" baseline="0" dirty="0"/>
              <a:t>Druk op de OK-knop om naar het volgende teken te gaan. </a:t>
            </a:r>
          </a:p>
          <a:p>
            <a:r>
              <a:rPr lang="nl-NL" baseline="0" dirty="0"/>
              <a:t>Druk op OK om het bericht te verzenden.</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16</a:t>
            </a:fld>
            <a:endParaRPr lang="en-US"/>
          </a:p>
        </p:txBody>
      </p:sp>
    </p:spTree>
    <p:extLst>
      <p:ext uri="{BB962C8B-B14F-4D97-AF65-F5344CB8AC3E}">
        <p14:creationId xmlns:p14="http://schemas.microsoft.com/office/powerpoint/2010/main" val="23821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Opmerking: Om push-</a:t>
            </a:r>
            <a:r>
              <a:rPr lang="nl-NL" dirty="0" err="1"/>
              <a:t>to</a:t>
            </a:r>
            <a:r>
              <a:rPr lang="nl-NL" dirty="0"/>
              <a:t>-talk te kunnen gebruiken, hebt u een serviceplan nodig.</a:t>
            </a:r>
          </a:p>
          <a:p>
            <a:r>
              <a:rPr lang="nl-NL" dirty="0"/>
              <a:t>Met push-</a:t>
            </a:r>
            <a:r>
              <a:rPr lang="nl-NL" dirty="0" err="1"/>
              <a:t>to</a:t>
            </a:r>
            <a:r>
              <a:rPr lang="nl-NL" dirty="0"/>
              <a:t>-talk werkt de G7c als een walkietalkie.</a:t>
            </a:r>
            <a:r>
              <a:rPr lang="nl-NL" baseline="0" dirty="0"/>
              <a:t> Anders dan het geval is bij traditionele walkietalkies, heeft push-</a:t>
            </a:r>
            <a:r>
              <a:rPr lang="nl-NL" baseline="0" dirty="0" err="1"/>
              <a:t>to</a:t>
            </a:r>
            <a:r>
              <a:rPr lang="nl-NL" baseline="0" dirty="0"/>
              <a:t>-talk geen maximaal bereik omdat het gebruikmaakt van mobiele netwerken.</a:t>
            </a:r>
          </a:p>
          <a:p>
            <a:endParaRPr lang="en-US" dirty="0"/>
          </a:p>
          <a:p>
            <a:r>
              <a:rPr lang="nl-NL" b="1" dirty="0"/>
              <a:t>Verzenden</a:t>
            </a:r>
          </a:p>
          <a:p>
            <a:pPr marL="228600" indent="-228600">
              <a:buFont typeface="+mj-lt"/>
              <a:buAutoNum type="arabicPeriod"/>
            </a:pPr>
            <a:r>
              <a:rPr lang="nl-NL" sz="1200" b="0" i="0" dirty="0">
                <a:solidFill>
                  <a:schemeClr val="tx1"/>
                </a:solidFill>
                <a:latin typeface="+mn-lt"/>
                <a:ea typeface="+mn-ea"/>
                <a:cs typeface="+mn-cs"/>
              </a:rPr>
              <a:t>Houd de rode grendel ingedrukt</a:t>
            </a:r>
          </a:p>
          <a:p>
            <a:pPr marL="228600" indent="-228600">
              <a:buFont typeface="+mj-lt"/>
              <a:buAutoNum type="arabicPeriod"/>
            </a:pPr>
            <a:r>
              <a:rPr lang="nl-NL" sz="1200" b="0" i="0" dirty="0">
                <a:solidFill>
                  <a:schemeClr val="tx1"/>
                </a:solidFill>
                <a:latin typeface="+mn-lt"/>
                <a:ea typeface="+mn-ea"/>
                <a:cs typeface="+mn-cs"/>
              </a:rPr>
              <a:t>Wanner de G7 stopt met piepen, blijft u deze ingedrukt houden en begint u te praten met het apparaat ongeveer 15 cm van uw mond.</a:t>
            </a:r>
            <a:br>
              <a:rPr lang="nl-NL" sz="1200" b="0" i="0" dirty="0">
                <a:solidFill>
                  <a:schemeClr val="tx1"/>
                </a:solidFill>
                <a:latin typeface="+mn-lt"/>
                <a:ea typeface="+mn-ea"/>
                <a:cs typeface="+mn-cs"/>
              </a:rPr>
            </a:br>
            <a:r>
              <a:rPr lang="nl-NL" sz="1200" b="1" i="0" dirty="0">
                <a:solidFill>
                  <a:schemeClr val="tx1"/>
                </a:solidFill>
                <a:latin typeface="+mn-lt"/>
                <a:ea typeface="+mn-ea"/>
                <a:cs typeface="+mn-cs"/>
              </a:rPr>
              <a:t>OPMERKING:</a:t>
            </a:r>
            <a:r>
              <a:rPr lang="nl-NL" sz="1200" b="0" i="0" dirty="0">
                <a:solidFill>
                  <a:schemeClr val="tx1"/>
                </a:solidFill>
                <a:latin typeface="+mn-lt"/>
                <a:ea typeface="+mn-ea"/>
                <a:cs typeface="+mn-cs"/>
              </a:rPr>
              <a:t> Als u een O2-sensor gebruikt, zorg er dan voor dat u in de microfoon van de G7 praat en niet richting de cartridge. Hierdoor kunnen namelijk valse gasalarmen worden geactiveerd.</a:t>
            </a:r>
          </a:p>
          <a:p>
            <a:pPr marL="228600" indent="-228600">
              <a:buFont typeface="+mj-lt"/>
              <a:buAutoNum type="arabicPeriod"/>
            </a:pPr>
            <a:r>
              <a:rPr lang="nl-NL" sz="1200" b="0" i="0" dirty="0">
                <a:solidFill>
                  <a:schemeClr val="tx1"/>
                </a:solidFill>
                <a:latin typeface="+mn-lt"/>
                <a:ea typeface="+mn-ea"/>
                <a:cs typeface="+mn-cs"/>
              </a:rPr>
              <a:t>Laat de grendel los zodra u klaar bent met praten. Met de G7 kunt u PTT-berichten sturen van maximaal 30 seconden.</a:t>
            </a:r>
          </a:p>
          <a:p>
            <a:pPr marL="228600" indent="-228600">
              <a:buFont typeface="+mj-lt"/>
              <a:buAutoNum type="arabicPeriod"/>
            </a:pPr>
            <a:r>
              <a:rPr lang="nl-NL" sz="1200" b="0" i="0" dirty="0">
                <a:solidFill>
                  <a:schemeClr val="tx1"/>
                </a:solidFill>
                <a:latin typeface="+mn-lt"/>
                <a:ea typeface="+mn-ea"/>
                <a:cs typeface="+mn-cs"/>
              </a:rPr>
              <a:t>De G7c piept nogmaals om u te laten weten dat het klaar is met luisteren</a:t>
            </a:r>
          </a:p>
          <a:p>
            <a:endParaRPr lang="en-US" baseline="0" dirty="0"/>
          </a:p>
          <a:p>
            <a:r>
              <a:rPr lang="nl-NL" b="1" baseline="0" dirty="0"/>
              <a:t>Ontvangen</a:t>
            </a:r>
          </a:p>
          <a:p>
            <a:pPr marL="342900" indent="-342900">
              <a:buFont typeface="+mj-lt"/>
              <a:buAutoNum type="arabicPeriod"/>
            </a:pPr>
            <a:r>
              <a:rPr lang="nl-NL" sz="1200" dirty="0"/>
              <a:t>De G7c piept één keer om een binnenkomend PTT-bericht te signaleren</a:t>
            </a:r>
          </a:p>
          <a:p>
            <a:pPr marL="342900" indent="-342900">
              <a:buFont typeface="+mj-lt"/>
              <a:buAutoNum type="arabicPeriod"/>
            </a:pPr>
            <a:r>
              <a:rPr lang="nl-NL" sz="1200" dirty="0"/>
              <a:t>De G7c speelt het bericht af</a:t>
            </a:r>
          </a:p>
          <a:p>
            <a:pPr marL="342900" indent="-342900">
              <a:buFont typeface="+mj-lt"/>
              <a:buAutoNum type="arabicPeriod"/>
            </a:pPr>
            <a:r>
              <a:rPr lang="nl-NL" sz="1200" dirty="0"/>
              <a:t>De G7c piept nogmaals als het bericht klaar is</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17</a:t>
            </a:fld>
            <a:endParaRPr lang="en-US"/>
          </a:p>
        </p:txBody>
      </p:sp>
    </p:spTree>
    <p:extLst>
      <p:ext uri="{BB962C8B-B14F-4D97-AF65-F5344CB8AC3E}">
        <p14:creationId xmlns:p14="http://schemas.microsoft.com/office/powerpoint/2010/main" val="302079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baseline="0" dirty="0"/>
              <a:t>Van kanaal veranderen</a:t>
            </a:r>
          </a:p>
          <a:p>
            <a:pPr marL="342900" indent="-342900">
              <a:buFont typeface="+mj-lt"/>
              <a:buAutoNum type="arabicPeriod"/>
            </a:pPr>
            <a:r>
              <a:rPr lang="nl-NL" sz="1200" dirty="0"/>
              <a:t>Druk op de OK-knop om naar het hoofdmenu van de G7 te gaan</a:t>
            </a:r>
          </a:p>
          <a:p>
            <a:pPr marL="342900" indent="-342900">
              <a:buFont typeface="+mj-lt"/>
              <a:buAutoNum type="arabicPeriod"/>
            </a:pPr>
            <a:r>
              <a:rPr lang="nl-NL" sz="1200" dirty="0"/>
              <a:t>Gebruik de pijltjestoetsen om naar </a:t>
            </a:r>
            <a:r>
              <a:rPr lang="nl-NL" sz="1200" i="1" dirty="0"/>
              <a:t>PTT-kanalen</a:t>
            </a:r>
            <a:r>
              <a:rPr lang="nl-NL" sz="1200" dirty="0"/>
              <a:t> te gaan en selecteer OK.</a:t>
            </a:r>
          </a:p>
          <a:p>
            <a:pPr marL="342900" indent="-342900">
              <a:buFont typeface="+mj-lt"/>
              <a:buAutoNum type="arabicPeriod"/>
            </a:pPr>
            <a:r>
              <a:rPr lang="nl-NL" sz="1200" dirty="0"/>
              <a:t>Selecteer </a:t>
            </a:r>
            <a:r>
              <a:rPr lang="nl-NL" sz="1200" i="1" dirty="0"/>
              <a:t>Voer kan.nr. in</a:t>
            </a:r>
          </a:p>
          <a:p>
            <a:pPr marL="342900" indent="-342900">
              <a:buFont typeface="+mj-lt"/>
              <a:buAutoNum type="arabicPeriod"/>
            </a:pPr>
            <a:r>
              <a:rPr lang="nl-NL" sz="1200" dirty="0"/>
              <a:t>Gebruik de pijltjestoetsen om het eerste cijfer van uw kanaal in te voeren en druk op OK</a:t>
            </a:r>
          </a:p>
          <a:p>
            <a:pPr marL="342900" indent="-342900">
              <a:buFont typeface="+mj-lt"/>
              <a:buAutoNum type="arabicPeriod"/>
            </a:pPr>
            <a:r>
              <a:rPr lang="nl-NL" sz="1200" dirty="0"/>
              <a:t>Gebruik de pijltjestoetsen om het tweede cijfer van uw kanaal in te voeren en druk op OK</a:t>
            </a:r>
          </a:p>
          <a:p>
            <a:pPr marL="342900" indent="-342900">
              <a:buFont typeface="+mj-lt"/>
              <a:buAutoNum type="arabicPeriod"/>
            </a:pPr>
            <a:r>
              <a:rPr lang="nl-NL" sz="1200" dirty="0"/>
              <a:t>Selecteer </a:t>
            </a:r>
            <a:r>
              <a:rPr lang="nl-NL" sz="1200" i="1" dirty="0"/>
              <a:t>Ja</a:t>
            </a:r>
            <a:r>
              <a:rPr lang="nl-NL" sz="1200" dirty="0"/>
              <a:t> om te bevestigen en verander het kanaal van de G7c of selecteer </a:t>
            </a:r>
            <a:r>
              <a:rPr lang="nl-NL" sz="1200" i="1" dirty="0"/>
              <a:t>Bewerken</a:t>
            </a:r>
            <a:r>
              <a:rPr lang="nl-NL" sz="1200" dirty="0"/>
              <a:t> om wijzigingen aan te brengen</a:t>
            </a:r>
          </a:p>
          <a:p>
            <a:pPr marL="342900" indent="-342900">
              <a:buFont typeface="+mj-lt"/>
              <a:buAutoNum type="arabicPeriod"/>
            </a:pPr>
            <a:endParaRPr lang="en-US" sz="1200" dirty="0"/>
          </a:p>
          <a:p>
            <a:r>
              <a:rPr lang="nl-NL" sz="1200" dirty="0"/>
              <a:t>Om het kanaal te veranderen naar Alle gesprekken of Alleen ontvangen, selecteert u die optie in de lijst.</a:t>
            </a:r>
          </a:p>
          <a:p>
            <a:endParaRPr lang="en-US" sz="1200" dirty="0"/>
          </a:p>
        </p:txBody>
      </p:sp>
      <p:sp>
        <p:nvSpPr>
          <p:cNvPr id="4" name="Slide Number Placeholder 3"/>
          <p:cNvSpPr>
            <a:spLocks noGrp="1"/>
          </p:cNvSpPr>
          <p:nvPr>
            <p:ph type="sldNum" sz="quarter" idx="10"/>
          </p:nvPr>
        </p:nvSpPr>
        <p:spPr/>
        <p:txBody>
          <a:bodyPr/>
          <a:lstStyle/>
          <a:p>
            <a:fld id="{7B414EFF-87B8-8145-AB64-1D392481C12D}" type="slidenum">
              <a:rPr lang="en-US" smtClean="0"/>
              <a:t>18</a:t>
            </a:fld>
            <a:endParaRPr lang="en-US"/>
          </a:p>
        </p:txBody>
      </p:sp>
    </p:spTree>
    <p:extLst>
      <p:ext uri="{BB962C8B-B14F-4D97-AF65-F5344CB8AC3E}">
        <p14:creationId xmlns:p14="http://schemas.microsoft.com/office/powerpoint/2010/main" val="863979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een noodsituatie kan uw apparaat berichten ontvangen van en verzenden naar het monitoringpersoneel.</a:t>
            </a:r>
          </a:p>
          <a:p>
            <a:endParaRPr lang="en-US" dirty="0"/>
          </a:p>
          <a:p>
            <a:r>
              <a:rPr lang="nl-NL" b="1" dirty="0"/>
              <a:t>Beschikbare modi</a:t>
            </a:r>
          </a:p>
          <a:p>
            <a:r>
              <a:rPr lang="nl-NL" sz="1200" i="1" dirty="0"/>
              <a:t>Normaal gebruik</a:t>
            </a:r>
          </a:p>
          <a:p>
            <a:r>
              <a:rPr lang="nl-NL" sz="1200" dirty="0"/>
              <a:t>Configuratie voor dagelijks gebruik. De standaardmodus van de G7.</a:t>
            </a:r>
          </a:p>
          <a:p>
            <a:endParaRPr lang="en-US" sz="1200" i="1" dirty="0"/>
          </a:p>
          <a:p>
            <a:r>
              <a:rPr lang="nl-NL" sz="1200" i="1" dirty="0"/>
              <a:t>Voor betreding</a:t>
            </a:r>
          </a:p>
          <a:p>
            <a:r>
              <a:rPr lang="nl-NL" sz="1200" dirty="0"/>
              <a:t>Gebruikt voor het betreden van een ruimte waarin mogelijk gevaarlijke gassen aanwezig zijn. Kan met of zonder pomp worden gebruikt.</a:t>
            </a:r>
          </a:p>
          <a:p>
            <a:endParaRPr lang="en-US" sz="1200" i="1" dirty="0"/>
          </a:p>
          <a:p>
            <a:r>
              <a:rPr lang="nl-NL" sz="1200" i="1" dirty="0"/>
              <a:t>SCBA</a:t>
            </a:r>
          </a:p>
          <a:p>
            <a:r>
              <a:rPr lang="nl-NL" sz="1200" dirty="0"/>
              <a:t>Gebruik wanneer de </a:t>
            </a:r>
            <a:r>
              <a:rPr lang="nl-NL" sz="1200" dirty="0" err="1"/>
              <a:t>apparaatgebruiker</a:t>
            </a:r>
            <a:r>
              <a:rPr lang="nl-NL" sz="1200" dirty="0"/>
              <a:t> een autonoom ademhalingsapparaat of ademhalingsapparaat met luchttoevoer gebruikt en gebieden betreedt waarvan men weet dat de gasniveaus er hoog zijn.</a:t>
            </a:r>
          </a:p>
          <a:p>
            <a:endParaRPr lang="en-US" sz="1200" i="1" dirty="0"/>
          </a:p>
          <a:p>
            <a:r>
              <a:rPr lang="nl-NL" sz="1200" i="1" dirty="0"/>
              <a:t>Controle op lekken</a:t>
            </a:r>
          </a:p>
          <a:p>
            <a:r>
              <a:rPr lang="nl-NL" sz="1200" dirty="0"/>
              <a:t>Gebruikt voor het controleren op gaslekken in een bepaald gebied. Kan met of zonder pomp worden gebruikt</a:t>
            </a:r>
          </a:p>
          <a:p>
            <a:endParaRPr lang="en-US" sz="1200" i="1" dirty="0"/>
          </a:p>
          <a:p>
            <a:r>
              <a:rPr lang="nl-NL" sz="1200" i="1" dirty="0"/>
              <a:t>Hoog risico</a:t>
            </a:r>
          </a:p>
          <a:p>
            <a:r>
              <a:rPr lang="nl-NL" sz="1200" dirty="0"/>
              <a:t>Bedoeld voor situaties waarin het algemene risico hoog is, zoals bij evacuatie of het doorkruisen van een gevaarlijk gebied. Anders dan het geval is bij andere modi, wordt deze modus nooit automatisch uitgeschakeld. U dient dit handmatig te doen.</a:t>
            </a:r>
          </a:p>
          <a:p>
            <a:endParaRPr lang="en-US" baseline="0" dirty="0"/>
          </a:p>
          <a:p>
            <a:r>
              <a:rPr lang="nl-NL" b="1" baseline="0" dirty="0"/>
              <a:t>Een modus selecteren</a:t>
            </a:r>
          </a:p>
          <a:p>
            <a:pPr rtl="0"/>
            <a:r>
              <a:rPr lang="nl-NL" sz="1200" b="0" i="0" u="none" strike="noStrike" baseline="0" dirty="0">
                <a:solidFill>
                  <a:schemeClr val="tx1"/>
                </a:solidFill>
                <a:latin typeface="+mn-lt"/>
                <a:ea typeface="+mn-ea"/>
                <a:cs typeface="+mn-cs"/>
              </a:rPr>
              <a:t>Om een modus te selecteren in het menu Modi:</a:t>
            </a:r>
          </a:p>
          <a:p>
            <a:pPr marL="228600" indent="-228600" rtl="0">
              <a:buFont typeface="+mj-lt"/>
              <a:buAutoNum type="arabicPeriod"/>
            </a:pPr>
            <a:r>
              <a:rPr lang="nl-NL" sz="1200" b="0" i="0" u="none" strike="noStrike" baseline="0" dirty="0">
                <a:solidFill>
                  <a:schemeClr val="tx1"/>
                </a:solidFill>
                <a:latin typeface="+mn-lt"/>
                <a:ea typeface="+mn-ea"/>
                <a:cs typeface="+mn-cs"/>
              </a:rPr>
              <a:t>Druk op de OK-knop om naar het hoofdmenu te gaan</a:t>
            </a:r>
          </a:p>
          <a:p>
            <a:pPr marL="228600" indent="-228600" rtl="0">
              <a:buFont typeface="+mj-lt"/>
              <a:buAutoNum type="arabicPeriod"/>
            </a:pPr>
            <a:r>
              <a:rPr lang="nl-NL" sz="1200" b="0" u="none" strike="noStrike" baseline="0" dirty="0">
                <a:solidFill>
                  <a:schemeClr val="tx1"/>
                </a:solidFill>
                <a:latin typeface="+mn-lt"/>
                <a:ea typeface="+mn-ea"/>
                <a:cs typeface="+mn-cs"/>
              </a:rPr>
              <a:t>Navigeer met behulp van de pijltjestoetsen naar </a:t>
            </a:r>
            <a:r>
              <a:rPr lang="nl-NL" sz="1200" b="0" i="1" u="none" strike="noStrike" baseline="0" dirty="0">
                <a:solidFill>
                  <a:schemeClr val="tx1"/>
                </a:solidFill>
                <a:latin typeface="+mn-lt"/>
                <a:ea typeface="+mn-ea"/>
                <a:cs typeface="+mn-cs"/>
              </a:rPr>
              <a:t>Modi</a:t>
            </a:r>
          </a:p>
          <a:p>
            <a:pPr marL="228600" indent="-228600" rtl="0">
              <a:buFont typeface="+mj-lt"/>
              <a:buAutoNum type="arabicPeriod"/>
            </a:pPr>
            <a:r>
              <a:rPr lang="nl-NL" sz="1200" b="0" i="0" u="none" strike="noStrike" baseline="0" dirty="0">
                <a:solidFill>
                  <a:schemeClr val="tx1"/>
                </a:solidFill>
                <a:latin typeface="+mn-lt"/>
                <a:ea typeface="+mn-ea"/>
                <a:cs typeface="+mn-cs"/>
              </a:rPr>
              <a:t>Druk op de OK-knop voor toegang tot het menu Modi</a:t>
            </a:r>
          </a:p>
          <a:p>
            <a:pPr marL="228600" indent="-228600" rtl="0">
              <a:buFont typeface="+mj-lt"/>
              <a:buAutoNum type="arabicPeriod"/>
            </a:pPr>
            <a:r>
              <a:rPr lang="nl-NL" sz="1200" b="0" i="0" u="none" strike="noStrike" baseline="0" dirty="0">
                <a:solidFill>
                  <a:schemeClr val="tx1"/>
                </a:solidFill>
                <a:latin typeface="+mn-lt"/>
                <a:ea typeface="+mn-ea"/>
                <a:cs typeface="+mn-cs"/>
              </a:rPr>
              <a:t>Selecteer de modus van uw keuze</a:t>
            </a:r>
          </a:p>
          <a:p>
            <a:pPr marL="228600" indent="-228600" rtl="0">
              <a:buFont typeface="+mj-lt"/>
              <a:buAutoNum type="arabicPeriod"/>
            </a:pPr>
            <a:r>
              <a:rPr lang="nl-NL" sz="1200" b="0" u="none" strike="noStrike" baseline="0" dirty="0">
                <a:solidFill>
                  <a:schemeClr val="tx1"/>
                </a:solidFill>
                <a:latin typeface="+mn-lt"/>
                <a:ea typeface="+mn-ea"/>
                <a:cs typeface="+mn-cs"/>
              </a:rPr>
              <a:t>Bevestig de selectie van de modus door </a:t>
            </a:r>
            <a:r>
              <a:rPr lang="nl-NL" sz="1200" b="0" i="1" u="none" strike="noStrike" baseline="0" dirty="0">
                <a:solidFill>
                  <a:schemeClr val="tx1"/>
                </a:solidFill>
                <a:latin typeface="+mn-lt"/>
                <a:ea typeface="+mn-ea"/>
                <a:cs typeface="+mn-cs"/>
              </a:rPr>
              <a:t>Ja</a:t>
            </a:r>
            <a:r>
              <a:rPr lang="nl-NL" sz="1200" b="0" u="none" strike="noStrike" baseline="0" dirty="0">
                <a:solidFill>
                  <a:schemeClr val="tx1"/>
                </a:solidFill>
                <a:latin typeface="+mn-lt"/>
                <a:ea typeface="+mn-ea"/>
                <a:cs typeface="+mn-cs"/>
              </a:rPr>
              <a:t> te selecteren</a:t>
            </a:r>
          </a:p>
          <a:p>
            <a:pPr marL="228600" indent="-228600" rtl="0">
              <a:buFont typeface="+mj-lt"/>
              <a:buAutoNum type="arabicPeriod"/>
            </a:pPr>
            <a:r>
              <a:rPr lang="nl-NL" sz="1200" b="0" i="0" u="none" strike="noStrike" baseline="0" dirty="0">
                <a:solidFill>
                  <a:schemeClr val="tx1"/>
                </a:solidFill>
                <a:latin typeface="+mn-lt"/>
                <a:ea typeface="+mn-ea"/>
                <a:cs typeface="+mn-cs"/>
              </a:rPr>
              <a:t>Het scherm van de G7 zal worden omgekeerd en in de informatiebanner zal uw huidige modus te zien zijn</a:t>
            </a:r>
          </a:p>
          <a:p>
            <a:pPr marL="228600" indent="-228600" rtl="0">
              <a:buFont typeface="+mj-lt"/>
              <a:buAutoNum type="arabicPeriod"/>
            </a:pPr>
            <a:endParaRPr lang="en-US" sz="1200" b="0" i="0" u="none" strike="noStrike" kern="1200" baseline="0" dirty="0">
              <a:solidFill>
                <a:schemeClr val="tx1"/>
              </a:solidFill>
              <a:latin typeface="+mn-lt"/>
              <a:ea typeface="+mn-ea"/>
              <a:cs typeface="+mn-cs"/>
            </a:endParaRPr>
          </a:p>
          <a:p>
            <a:pPr rtl="0"/>
            <a:r>
              <a:rPr lang="nl-NL" sz="1200" b="0" i="0" u="none" strike="noStrike" baseline="0" dirty="0">
                <a:solidFill>
                  <a:schemeClr val="tx1"/>
                </a:solidFill>
                <a:latin typeface="+mn-lt"/>
                <a:ea typeface="+mn-ea"/>
                <a:cs typeface="+mn-cs"/>
              </a:rPr>
              <a:t>Om een modus te selecteren op het algemene statusscherm:</a:t>
            </a:r>
          </a:p>
          <a:p>
            <a:pPr marL="228600" indent="-228600" rtl="0">
              <a:buFont typeface="+mj-lt"/>
              <a:buAutoNum type="arabicPeriod"/>
            </a:pPr>
            <a:r>
              <a:rPr lang="nl-NL" sz="1200" b="0" i="0" u="none" strike="noStrike" baseline="0" dirty="0">
                <a:solidFill>
                  <a:schemeClr val="tx1"/>
                </a:solidFill>
                <a:latin typeface="+mn-lt"/>
                <a:ea typeface="+mn-ea"/>
                <a:cs typeface="+mn-cs"/>
              </a:rPr>
              <a:t>Druk op de pijltjestoetsen om het secundaire menu van de G7 te openen</a:t>
            </a:r>
          </a:p>
          <a:p>
            <a:pPr marL="228600" indent="-228600" rtl="0">
              <a:buFont typeface="+mj-lt"/>
              <a:buAutoNum type="arabicPeriod"/>
            </a:pPr>
            <a:r>
              <a:rPr lang="nl-NL" sz="1200" b="0" i="0" u="none" strike="noStrike" baseline="0" dirty="0">
                <a:solidFill>
                  <a:schemeClr val="tx1"/>
                </a:solidFill>
                <a:latin typeface="+mn-lt"/>
                <a:ea typeface="+mn-ea"/>
                <a:cs typeface="+mn-cs"/>
              </a:rPr>
              <a:t>Blijf op de pijltjestoetsen drukken totdat u de gewenste modus hebt bereikt</a:t>
            </a:r>
          </a:p>
          <a:p>
            <a:pPr marL="228600" indent="-228600" rtl="0">
              <a:buFont typeface="+mj-lt"/>
              <a:buAutoNum type="arabicPeriod"/>
            </a:pPr>
            <a:r>
              <a:rPr lang="nl-NL" sz="1200" b="0" i="0" u="none" strike="noStrike" baseline="0" dirty="0">
                <a:solidFill>
                  <a:schemeClr val="tx1"/>
                </a:solidFill>
                <a:latin typeface="+mn-lt"/>
                <a:ea typeface="+mn-ea"/>
                <a:cs typeface="+mn-cs"/>
              </a:rPr>
              <a:t>Druk op OK om de modus te selecteren</a:t>
            </a:r>
          </a:p>
          <a:p>
            <a:pPr marL="228600" indent="-228600" rtl="0">
              <a:buFont typeface="+mj-lt"/>
              <a:buAutoNum type="arabicPeriod"/>
            </a:pPr>
            <a:r>
              <a:rPr lang="nl-NL" sz="1200" b="0" i="0" u="none" strike="noStrike" baseline="0" dirty="0">
                <a:solidFill>
                  <a:schemeClr val="tx1"/>
                </a:solidFill>
                <a:latin typeface="+mn-lt"/>
                <a:ea typeface="+mn-ea"/>
                <a:cs typeface="+mn-cs"/>
              </a:rPr>
              <a:t>Het scherm van de G7 zal worden omgekeerd en in de informatiebanner zal uw huidige modus te zien zijn</a:t>
            </a:r>
          </a:p>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19</a:t>
            </a:fld>
            <a:endParaRPr lang="en-US"/>
          </a:p>
        </p:txBody>
      </p:sp>
    </p:spTree>
    <p:extLst>
      <p:ext uri="{BB962C8B-B14F-4D97-AF65-F5344CB8AC3E}">
        <p14:creationId xmlns:p14="http://schemas.microsoft.com/office/powerpoint/2010/main" val="595465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baseline="0" dirty="0"/>
              <a:t>De modi Voor betreding, Controle op lekken en SCBA hebben time-out-periodes die u kunt aanpassen. Wanneer deze periode afloopt, zal de G7 u vragen of u in de modus wilt blijven. Lees het scherm en druk op het pijltje naar boven om de modus met nog een periode te verlengen of op het pijltje naar beneden om de modus te verlaten en terug te keren naar de gewone modus van het apparaat. </a:t>
            </a:r>
          </a:p>
          <a:p>
            <a:endParaRPr lang="en-US" b="0" baseline="0" dirty="0"/>
          </a:p>
          <a:p>
            <a:r>
              <a:rPr lang="nl-NL" b="0" baseline="0" dirty="0"/>
              <a:t>Als u binnen 30 seconden geen keuze maakt, zal de G7 automatisch terugkeren naar de gewone modus. Als u de inchecktimer hebt geactiveerd, zal u onmiddellijk worden verzocht in te checken om te bevestigen dat u in orde bent.</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20</a:t>
            </a:fld>
            <a:endParaRPr lang="en-US"/>
          </a:p>
        </p:txBody>
      </p:sp>
    </p:spTree>
    <p:extLst>
      <p:ext uri="{BB962C8B-B14F-4D97-AF65-F5344CB8AC3E}">
        <p14:creationId xmlns:p14="http://schemas.microsoft.com/office/powerpoint/2010/main" val="128029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solidFill>
                  <a:schemeClr val="accent1"/>
                </a:solidFill>
              </a:rPr>
              <a:t>Wat is de G7?</a:t>
            </a:r>
          </a:p>
          <a:p>
            <a:endParaRPr lang="en-US" baseline="0" dirty="0"/>
          </a:p>
          <a:p>
            <a:r>
              <a:rPr lang="nl-NL" baseline="0" dirty="0"/>
              <a:t>De G7 is de eerste persoonlijke veiligheidsmonitor die u altijd en overal bij u kunt dragen. Zo bent u altijd verbonden, ook in geval van een gaslek, gezondheidsincident of indringer.</a:t>
            </a:r>
          </a:p>
          <a:p>
            <a:endParaRPr lang="en-US" baseline="0" dirty="0"/>
          </a:p>
          <a:p>
            <a:r>
              <a:rPr lang="nl-NL" baseline="0" dirty="0"/>
              <a:t>Uw G7 kan een alarm zenden voor een evacuatie van het hele gebouw en u daarbij op een </a:t>
            </a:r>
            <a:r>
              <a:rPr lang="nl-NL" baseline="0" dirty="0" err="1"/>
              <a:t>realtime</a:t>
            </a:r>
            <a:r>
              <a:rPr lang="nl-NL" baseline="0" dirty="0"/>
              <a:t>-plattegrond volgen. Als u hulp nodig heeft, bouwt de G7 direct een beeld op van uw omgeving en positie (situationeel bewustzijn) voor de snelst mogelijke respons.</a:t>
            </a:r>
          </a:p>
          <a:p>
            <a:endParaRPr lang="en-US" baseline="0" dirty="0"/>
          </a:p>
          <a:p>
            <a:r>
              <a:rPr lang="nl-NL" baseline="0" dirty="0"/>
              <a:t>Op de G7 kunt u vertrouwen</a:t>
            </a:r>
          </a:p>
        </p:txBody>
      </p:sp>
      <p:sp>
        <p:nvSpPr>
          <p:cNvPr id="4" name="Slide Number Placeholder 3"/>
          <p:cNvSpPr>
            <a:spLocks noGrp="1"/>
          </p:cNvSpPr>
          <p:nvPr>
            <p:ph type="sldNum" sz="quarter" idx="10"/>
          </p:nvPr>
        </p:nvSpPr>
        <p:spPr/>
        <p:txBody>
          <a:bodyPr/>
          <a:lstStyle/>
          <a:p>
            <a:fld id="{7B414EFF-87B8-8145-AB64-1D392481C12D}" type="slidenum">
              <a:rPr lang="en-US" smtClean="0"/>
              <a:t>3</a:t>
            </a:fld>
            <a:endParaRPr lang="en-US"/>
          </a:p>
        </p:txBody>
      </p:sp>
    </p:spTree>
    <p:extLst>
      <p:ext uri="{BB962C8B-B14F-4D97-AF65-F5344CB8AC3E}">
        <p14:creationId xmlns:p14="http://schemas.microsoft.com/office/powerpoint/2010/main" val="11659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Een pompcartridge wordt gebruikt om lucht uit gebieden te bemonsteren om te testen of ze veilig zijn voordat de ruimte kan worden betreden.</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21</a:t>
            </a:fld>
            <a:endParaRPr lang="en-US"/>
          </a:p>
        </p:txBody>
      </p:sp>
    </p:spTree>
    <p:extLst>
      <p:ext uri="{BB962C8B-B14F-4D97-AF65-F5344CB8AC3E}">
        <p14:creationId xmlns:p14="http://schemas.microsoft.com/office/powerpoint/2010/main" val="3341252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Er worden bloktests uitgevoerd om te controleren of uw apparatuur op de juiste wijze werkt voordat u de pomp gebruikt om de gasniveaus in een omgeving te testen. Dit zorgt ervoor dat u er zeker van bent dat u geen gaten of knikken in uw slangen hebt.</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De G7 heeft twee soorten bloktests, automatisch en handmatig. De automatische bloktest wordt uitgevoerd wanneer u probeert een pompmodus in te voeren waarbij een pompcartridge is aangesloten. De G7 zal u de stappen op het beeldscherm uitleggen. Als u slaagt, gaat u over in de pompmodus en start de pomp automatisch. Als dit mislukt, keert de G7 terug naar de normale modus.</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Een handmatige bloktest kan worden uitgevoerd wanneer een pomp draait. Hiervoor bevestigt u een snelle verbinding met slangen, sluit u uw inlaat aan en wacht u op een gele waarschuwing. Zodra de gele waarschuwing klinkt, kunt u uw inlaat loskoppelen en wachten tot deze stopt. </a:t>
            </a:r>
            <a:r>
              <a:rPr lang="nl-NL" sz="1200" kern="1200">
                <a:solidFill>
                  <a:schemeClr val="tx1"/>
                </a:solidFill>
                <a:effectLst/>
                <a:latin typeface="+mn-lt"/>
                <a:ea typeface="+mn-ea"/>
                <a:cs typeface="+mn-cs"/>
              </a:rPr>
              <a:t>Als de gele waarschuwing stopt, is uw apparatuur veilig te gebruiken.</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414EFF-87B8-8145-AB64-1D392481C12D}" type="slidenum">
              <a:rPr lang="en-US" smtClean="0"/>
              <a:t>22</a:t>
            </a:fld>
            <a:endParaRPr lang="en-US"/>
          </a:p>
        </p:txBody>
      </p:sp>
    </p:spTree>
    <p:extLst>
      <p:ext uri="{BB962C8B-B14F-4D97-AF65-F5344CB8AC3E}">
        <p14:creationId xmlns:p14="http://schemas.microsoft.com/office/powerpoint/2010/main" val="392635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23</a:t>
            </a:fld>
            <a:endParaRPr lang="en-US"/>
          </a:p>
        </p:txBody>
      </p:sp>
    </p:spTree>
    <p:extLst>
      <p:ext uri="{BB962C8B-B14F-4D97-AF65-F5344CB8AC3E}">
        <p14:creationId xmlns:p14="http://schemas.microsoft.com/office/powerpoint/2010/main" val="3523919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Doe de micro-USB in de verwijderbare oplaadclip en schuif de clip op de oplaadpoort aan de onderkant van uw G7.</a:t>
            </a:r>
            <a:r>
              <a:rPr lang="nl-NL" baseline="0" dirty="0"/>
              <a:t> </a:t>
            </a:r>
          </a:p>
          <a:p>
            <a:r>
              <a:rPr lang="nl-NL" baseline="0" dirty="0"/>
              <a:t>Een rode lamp die ononderbroken brandt aan de onderkant van het apparaat geeft aan dat uw G7 wordt opgeladen.</a:t>
            </a:r>
          </a:p>
          <a:p>
            <a:r>
              <a:rPr lang="nl-NL" baseline="0" dirty="0"/>
              <a:t>Op het lcd-scherm kunt u aflezen wanneer het apparaat volledig is opgeladen.</a:t>
            </a:r>
          </a:p>
          <a:p>
            <a:r>
              <a:rPr lang="nl-NL" baseline="0" dirty="0"/>
              <a:t>Blackline raadt u aan om uw apparaat na elke dienst volledig op te laden.</a:t>
            </a:r>
          </a:p>
          <a:p>
            <a:endParaRPr lang="en-US" baseline="0" dirty="0"/>
          </a:p>
          <a:p>
            <a:r>
              <a:rPr lang="nl-NL" baseline="0" dirty="0"/>
              <a:t>Wanneer de G7 wordt opgeladen, wordt hij automatisch uitgeschakeld om geen valse alarmen te kunnen uitzenden.</a:t>
            </a:r>
          </a:p>
        </p:txBody>
      </p:sp>
      <p:sp>
        <p:nvSpPr>
          <p:cNvPr id="4" name="Slide Number Placeholder 3"/>
          <p:cNvSpPr>
            <a:spLocks noGrp="1"/>
          </p:cNvSpPr>
          <p:nvPr>
            <p:ph type="sldNum" sz="quarter" idx="10"/>
          </p:nvPr>
        </p:nvSpPr>
        <p:spPr/>
        <p:txBody>
          <a:bodyPr/>
          <a:lstStyle/>
          <a:p>
            <a:fld id="{7B414EFF-87B8-8145-AB64-1D392481C12D}" type="slidenum">
              <a:rPr lang="en-US" smtClean="0"/>
              <a:t>24</a:t>
            </a:fld>
            <a:endParaRPr lang="en-US"/>
          </a:p>
        </p:txBody>
      </p:sp>
    </p:spTree>
    <p:extLst>
      <p:ext uri="{BB962C8B-B14F-4D97-AF65-F5344CB8AC3E}">
        <p14:creationId xmlns:p14="http://schemas.microsoft.com/office/powerpoint/2010/main" val="588539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26</a:t>
            </a:fld>
            <a:endParaRPr lang="en-US"/>
          </a:p>
        </p:txBody>
      </p:sp>
    </p:spTree>
    <p:extLst>
      <p:ext uri="{BB962C8B-B14F-4D97-AF65-F5344CB8AC3E}">
        <p14:creationId xmlns:p14="http://schemas.microsoft.com/office/powerpoint/2010/main" val="161263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4</a:t>
            </a:fld>
            <a:endParaRPr lang="en-US"/>
          </a:p>
        </p:txBody>
      </p:sp>
    </p:spTree>
    <p:extLst>
      <p:ext uri="{BB962C8B-B14F-4D97-AF65-F5344CB8AC3E}">
        <p14:creationId xmlns:p14="http://schemas.microsoft.com/office/powerpoint/2010/main" val="245703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Het bedienen van uw G7 is eenvoudig dankzij het lcd-scherm en het </a:t>
            </a:r>
            <a:r>
              <a:rPr lang="nl-NL" dirty="0" err="1"/>
              <a:t>drieknopsmenusysteem</a:t>
            </a:r>
            <a:r>
              <a:rPr lang="nl-NL" dirty="0"/>
              <a:t>.</a:t>
            </a:r>
          </a:p>
          <a:p>
            <a:endParaRPr lang="en-US" dirty="0"/>
          </a:p>
          <a:p>
            <a:r>
              <a:rPr lang="nl-NL" b="1" dirty="0"/>
              <a:t>OK-KNOP</a:t>
            </a:r>
          </a:p>
          <a:p>
            <a:r>
              <a:rPr lang="nl-NL" baseline="0" dirty="0"/>
              <a:t>Druk op OK voor toegang tot het hoofdmenu op het lcd-scherm en om een bepaalde menukeuze te bevestigen.</a:t>
            </a:r>
          </a:p>
          <a:p>
            <a:endParaRPr lang="en-US" baseline="0" dirty="0"/>
          </a:p>
          <a:p>
            <a:r>
              <a:rPr lang="nl-NL" b="1" baseline="0" dirty="0"/>
              <a:t>PIJLTJESTOETSEN</a:t>
            </a:r>
          </a:p>
          <a:p>
            <a:r>
              <a:rPr lang="nl-NL" baseline="0" dirty="0"/>
              <a:t>Druk op de pijltjes om door het menu te bladeren.</a:t>
            </a:r>
            <a:br>
              <a:rPr lang="nl-NL" baseline="0" dirty="0"/>
            </a:br>
            <a:r>
              <a:rPr lang="nl-NL" baseline="0" dirty="0"/>
              <a:t>Houd beide toetsen tegelijkertijd ingedrukt om het volume te dempen.</a:t>
            </a:r>
          </a:p>
          <a:p>
            <a:endParaRPr lang="en-US" baseline="0" dirty="0"/>
          </a:p>
          <a:p>
            <a:r>
              <a:rPr lang="nl-NL" b="1" baseline="0" dirty="0"/>
              <a:t>NOODGRENDEL</a:t>
            </a:r>
          </a:p>
          <a:p>
            <a:r>
              <a:rPr lang="nl-NL" baseline="0" dirty="0"/>
              <a:t>Trek de grendel omlaag voor hulp in een noodsituatie.</a:t>
            </a:r>
          </a:p>
          <a:p>
            <a:endParaRPr lang="en-US" baseline="0" dirty="0"/>
          </a:p>
          <a:p>
            <a:r>
              <a:rPr lang="nl-NL" b="1" baseline="0" dirty="0">
                <a:solidFill>
                  <a:schemeClr val="accent1"/>
                </a:solidFill>
              </a:rPr>
              <a:t>DRUKKNOP GRENDEL</a:t>
            </a:r>
          </a:p>
          <a:p>
            <a:r>
              <a:rPr lang="nl-NL" baseline="0" dirty="0"/>
              <a:t>Druk de grendel in om uw G7 te laten weten dat u veilig bent. </a:t>
            </a:r>
          </a:p>
          <a:p>
            <a:endParaRPr lang="en-US" dirty="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5</a:t>
            </a:fld>
            <a:endParaRPr lang="en-US"/>
          </a:p>
        </p:txBody>
      </p:sp>
    </p:spTree>
    <p:extLst>
      <p:ext uri="{BB962C8B-B14F-4D97-AF65-F5344CB8AC3E}">
        <p14:creationId xmlns:p14="http://schemas.microsoft.com/office/powerpoint/2010/main" val="1246955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Inschakelen</a:t>
            </a:r>
          </a:p>
          <a:p>
            <a:r>
              <a:rPr lang="nl-NL" dirty="0"/>
              <a:t>Zorg ervoor dat u zich in een schone omgeving bevindt</a:t>
            </a:r>
          </a:p>
          <a:p>
            <a:r>
              <a:rPr lang="nl-NL" dirty="0"/>
              <a:t>Druk op de aan-uitknop en wacht totdat het knipperende groene </a:t>
            </a:r>
            <a:r>
              <a:rPr lang="nl-NL" dirty="0" err="1"/>
              <a:t>SureSafe</a:t>
            </a:r>
            <a:r>
              <a:rPr lang="nl-NL" dirty="0"/>
              <a:t>-lampje blijft branden.</a:t>
            </a:r>
          </a:p>
          <a:p>
            <a:r>
              <a:rPr lang="nl-NL" baseline="0" dirty="0"/>
              <a:t>Het apparaat zal alle geactiveerde functies uit uw configuratie doorlopen.</a:t>
            </a:r>
          </a:p>
          <a:p>
            <a:r>
              <a:rPr lang="nl-NL" baseline="0" dirty="0"/>
              <a:t>Zodra u bent verbonden, gaat het groene lampje branden en wordt uw veiligheid gemonitord.</a:t>
            </a:r>
          </a:p>
          <a:p>
            <a:endParaRPr lang="en-US" dirty="0"/>
          </a:p>
          <a:p>
            <a:r>
              <a:rPr lang="nl-NL" dirty="0"/>
              <a:t>Het is geen probleem om af en toe kort geen verbinding te hebben!</a:t>
            </a:r>
            <a:r>
              <a:rPr lang="nl-NL" baseline="0" dirty="0"/>
              <a:t> Als het u opvalt dat het </a:t>
            </a:r>
            <a:r>
              <a:rPr lang="nl-NL" baseline="0" dirty="0" err="1"/>
              <a:t>SureSafe</a:t>
            </a:r>
            <a:r>
              <a:rPr lang="nl-NL" baseline="0" dirty="0"/>
              <a:t>-lampje langer dan 45 minuten knippert, is het mogelijk nodig een alternatieve Blackline-oplossing overwegen.</a:t>
            </a:r>
          </a:p>
        </p:txBody>
      </p:sp>
      <p:sp>
        <p:nvSpPr>
          <p:cNvPr id="4" name="Slide Number Placeholder 3"/>
          <p:cNvSpPr>
            <a:spLocks noGrp="1"/>
          </p:cNvSpPr>
          <p:nvPr>
            <p:ph type="sldNum" sz="quarter" idx="10"/>
          </p:nvPr>
        </p:nvSpPr>
        <p:spPr/>
        <p:txBody>
          <a:bodyPr/>
          <a:lstStyle/>
          <a:p>
            <a:fld id="{7B414EFF-87B8-8145-AB64-1D392481C12D}" type="slidenum">
              <a:rPr lang="en-US" smtClean="0"/>
              <a:t>6</a:t>
            </a:fld>
            <a:endParaRPr lang="en-US"/>
          </a:p>
        </p:txBody>
      </p:sp>
    </p:spTree>
    <p:extLst>
      <p:ext uri="{BB962C8B-B14F-4D97-AF65-F5344CB8AC3E}">
        <p14:creationId xmlns:p14="http://schemas.microsoft.com/office/powerpoint/2010/main" val="187811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aseline="0" dirty="0"/>
              <a:t>Wanneer u uw apparaat aanzet, zal u aan de hand van een geel waarschuwingsalarm worden geïnformeerd of het tijd is voor een </a:t>
            </a:r>
            <a:r>
              <a:rPr lang="nl-NL" baseline="0" dirty="0" err="1"/>
              <a:t>bumptest</a:t>
            </a:r>
            <a:r>
              <a:rPr lang="nl-NL" baseline="0" dirty="0"/>
              <a:t> of kalibratie. Lees het scherm van de G7 om te zien welke test moet worden uitgevoerd en houd de pijltjestoetsen tegelijkertijd ingedrukt om het volume van dit alarm te dempen.</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7</a:t>
            </a:fld>
            <a:endParaRPr lang="en-US"/>
          </a:p>
        </p:txBody>
      </p:sp>
    </p:spTree>
    <p:extLst>
      <p:ext uri="{BB962C8B-B14F-4D97-AF65-F5344CB8AC3E}">
        <p14:creationId xmlns:p14="http://schemas.microsoft.com/office/powerpoint/2010/main" val="1096685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Bij uw G7 zitten een kalibratiedop en slangen om de </a:t>
            </a:r>
            <a:r>
              <a:rPr lang="nl-NL" dirty="0" err="1"/>
              <a:t>bumptest</a:t>
            </a:r>
            <a:r>
              <a:rPr lang="nl-NL" dirty="0"/>
              <a:t> uit te voeren en uw apparaat te kalibreren.</a:t>
            </a:r>
            <a:r>
              <a:rPr lang="nl-NL" baseline="0" dirty="0"/>
              <a:t>  Verricht </a:t>
            </a:r>
            <a:r>
              <a:rPr lang="nl-NL" baseline="0" dirty="0" err="1"/>
              <a:t>bumptests</a:t>
            </a:r>
            <a:r>
              <a:rPr lang="nl-NL" baseline="0" dirty="0"/>
              <a:t> en kalibraties alleen in een veilige omgeving. </a:t>
            </a:r>
          </a:p>
          <a:p>
            <a:r>
              <a:rPr lang="nl-NL" baseline="0" dirty="0"/>
              <a:t>U kunt een </a:t>
            </a:r>
            <a:r>
              <a:rPr lang="nl-NL" baseline="0" dirty="0" err="1"/>
              <a:t>bumptest</a:t>
            </a:r>
            <a:r>
              <a:rPr lang="nl-NL" baseline="0" dirty="0"/>
              <a:t> of kalibratie uitvoeren door de optie in het hoofdmenu te selecteren.</a:t>
            </a:r>
          </a:p>
          <a:p>
            <a:endParaRPr lang="en-US" baseline="0" dirty="0"/>
          </a:p>
          <a:p>
            <a:r>
              <a:rPr lang="nl-NL" baseline="0" dirty="0"/>
              <a:t>U kunt ook </a:t>
            </a:r>
            <a:r>
              <a:rPr lang="nl-NL" baseline="0" dirty="0" err="1"/>
              <a:t>bumptests</a:t>
            </a:r>
            <a:r>
              <a:rPr lang="nl-NL" baseline="0" dirty="0"/>
              <a:t> en kalibraties uitvoeren met het G7-dock.</a:t>
            </a:r>
          </a:p>
          <a:p>
            <a:endParaRPr lang="en-US" baseline="0" dirty="0"/>
          </a:p>
          <a:p>
            <a:r>
              <a:rPr lang="nl-NL" b="1" baseline="0" dirty="0" err="1"/>
              <a:t>Bumptest</a:t>
            </a:r>
            <a:endParaRPr lang="nl-NL" b="1" baseline="0" dirty="0"/>
          </a:p>
          <a:p>
            <a:r>
              <a:rPr lang="nl-NL" baseline="0" dirty="0"/>
              <a:t>Veiligheidshalve wordt aangeraden om de alarmindicatoren (lampjes, geluiden en trillingen) regelmatig te testen door het apparaat bloot te stellen aan een kleine hoeveelheid gas totdat u zeker weet dat de sensoren alarm slaan wanneer gas wordt gedetecteerd.</a:t>
            </a:r>
          </a:p>
          <a:p>
            <a:r>
              <a:rPr lang="nl-NL" baseline="0" dirty="0"/>
              <a:t>Het is aan te raden om aan het begin van uw dienst of met de frequentie die het veiligheidsbeleid van uw bedrijf voorschrijft een </a:t>
            </a:r>
            <a:r>
              <a:rPr lang="nl-NL" baseline="0" dirty="0" err="1"/>
              <a:t>bumptest</a:t>
            </a:r>
            <a:r>
              <a:rPr lang="nl-NL" baseline="0" dirty="0"/>
              <a:t> uit te voeren.</a:t>
            </a:r>
          </a:p>
          <a:p>
            <a:endParaRPr lang="en-US" baseline="0" dirty="0"/>
          </a:p>
          <a:p>
            <a:r>
              <a:rPr lang="nl-NL" b="1" baseline="0" dirty="0"/>
              <a:t>Kalibratie</a:t>
            </a:r>
            <a:r>
              <a:rPr lang="nl-NL" baseline="0" dirty="0"/>
              <a:t> </a:t>
            </a:r>
          </a:p>
          <a:p>
            <a:r>
              <a:rPr lang="nl-NL" baseline="0" dirty="0"/>
              <a:t>Gassensoren moeten regelmatig worden gekalibreerd, waarbij het apparaat gedurende een bepaalde tijd wordt blootgesteld aan een gekende concentratie gas. Door middel van deze procedure kan de sensor tijdens zijn levensduur gasniveaus nauwkeurig meten. </a:t>
            </a:r>
          </a:p>
          <a:p>
            <a:r>
              <a:rPr lang="nl-NL" baseline="0" dirty="0"/>
              <a:t>Hoe vaak de sensor gekalibreerd moet worden hangt af van het veiligheidsprotocol van uw bedrijf. Blackline raadt u aan om minstens elke 180 dagen een kalibratie uit te voeren.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8</a:t>
            </a:fld>
            <a:endParaRPr lang="en-US"/>
          </a:p>
        </p:txBody>
      </p:sp>
    </p:spTree>
    <p:extLst>
      <p:ext uri="{BB962C8B-B14F-4D97-AF65-F5344CB8AC3E}">
        <p14:creationId xmlns:p14="http://schemas.microsoft.com/office/powerpoint/2010/main" val="2041221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 G7 monitort u het beste wanneer u deze aan uw riem of borstzak draagt.</a:t>
            </a:r>
          </a:p>
          <a:p>
            <a:r>
              <a:rPr lang="nl-NL" baseline="0" dirty="0"/>
              <a:t>Laat uw G7 niet onbeheerd achter wanneer hij aanstaat, dit kan tot valse rode alarmen leiden.</a:t>
            </a:r>
          </a:p>
        </p:txBody>
      </p:sp>
      <p:sp>
        <p:nvSpPr>
          <p:cNvPr id="4" name="Slide Number Placeholder 3"/>
          <p:cNvSpPr>
            <a:spLocks noGrp="1"/>
          </p:cNvSpPr>
          <p:nvPr>
            <p:ph type="sldNum" sz="quarter" idx="10"/>
          </p:nvPr>
        </p:nvSpPr>
        <p:spPr/>
        <p:txBody>
          <a:bodyPr/>
          <a:lstStyle/>
          <a:p>
            <a:fld id="{7B414EFF-87B8-8145-AB64-1D392481C12D}" type="slidenum">
              <a:rPr lang="en-US" smtClean="0"/>
              <a:t>9</a:t>
            </a:fld>
            <a:endParaRPr lang="en-US"/>
          </a:p>
        </p:txBody>
      </p:sp>
    </p:spTree>
    <p:extLst>
      <p:ext uri="{BB962C8B-B14F-4D97-AF65-F5344CB8AC3E}">
        <p14:creationId xmlns:p14="http://schemas.microsoft.com/office/powerpoint/2010/main" val="3349583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Uw apparaat monitort u constant op eventuele valpartijen of bewegingloosheid en is uitgerust met een inchecktimer. Als een potentiële val, bewegingloosheid of een gemiste check-in wordt gedetecteerd, geeft de G7 een geel vooralarm af.</a:t>
            </a:r>
          </a:p>
          <a:p>
            <a:r>
              <a:rPr lang="nl-NL" baseline="0" dirty="0"/>
              <a:t>Uw apparaat wil weten of u veilig bent.</a:t>
            </a:r>
          </a:p>
          <a:p>
            <a:endParaRPr lang="en-US" baseline="0" dirty="0"/>
          </a:p>
          <a:p>
            <a:r>
              <a:rPr lang="nl-NL" baseline="0" dirty="0"/>
              <a:t>Als u veilig bent, drukt u op de rode grendelknop.</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10</a:t>
            </a:fld>
            <a:endParaRPr lang="en-US"/>
          </a:p>
        </p:txBody>
      </p:sp>
    </p:spTree>
    <p:extLst>
      <p:ext uri="{BB962C8B-B14F-4D97-AF65-F5344CB8AC3E}">
        <p14:creationId xmlns:p14="http://schemas.microsoft.com/office/powerpoint/2010/main" val="1902625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Cover Image Dar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42" y="26896"/>
            <a:ext cx="6898342" cy="500063"/>
          </a:xfrm>
        </p:spPr>
        <p:txBody>
          <a:bodyPr anchor="b">
            <a:normAutofit/>
          </a:bodyPr>
          <a:lstStyle>
            <a:lvl1pPr>
              <a:defRPr sz="2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32715" y="2649600"/>
            <a:ext cx="3278570" cy="504552"/>
          </a:xfrm>
          <a:prstGeom prst="rect">
            <a:avLst/>
          </a:prstGeom>
        </p:spPr>
      </p:pic>
      <p:sp>
        <p:nvSpPr>
          <p:cNvPr id="5" name="TextBox 4"/>
          <p:cNvSpPr txBox="1"/>
          <p:nvPr userDrawn="1"/>
        </p:nvSpPr>
        <p:spPr>
          <a:xfrm>
            <a:off x="2896715" y="3607200"/>
            <a:ext cx="3360085" cy="307777"/>
          </a:xfrm>
          <a:prstGeom prst="rect">
            <a:avLst/>
          </a:prstGeom>
          <a:noFill/>
        </p:spPr>
        <p:txBody>
          <a:bodyPr wrap="square" rtlCol="0">
            <a:spAutoFit/>
          </a:bodyPr>
          <a:lstStyle/>
          <a:p>
            <a:pPr algn="ctr"/>
            <a:r>
              <a:rPr lang="en-US" sz="1400"/>
              <a:t>www.BlacklineSafety.com</a:t>
            </a:r>
            <a:endParaRPr lang="en-US" sz="1400" dirty="0"/>
          </a:p>
        </p:txBody>
      </p:sp>
    </p:spTree>
    <p:extLst>
      <p:ext uri="{BB962C8B-B14F-4D97-AF65-F5344CB8AC3E}">
        <p14:creationId xmlns:p14="http://schemas.microsoft.com/office/powerpoint/2010/main" val="1470181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Generi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a:ext>
            </a:extLst>
          </a:blip>
          <a:srcRect b="-192"/>
          <a:stretch/>
        </p:blipFill>
        <p:spPr>
          <a:xfrm>
            <a:off x="0" y="0"/>
            <a:ext cx="9144000" cy="6903396"/>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
        <p:nvSpPr>
          <p:cNvPr id="6" name="Rectangle 5"/>
          <p:cNvSpPr/>
          <p:nvPr userDrawn="1"/>
        </p:nvSpPr>
        <p:spPr>
          <a:xfrm>
            <a:off x="0" y="0"/>
            <a:ext cx="9144000" cy="320040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7 Overview">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G7</a:t>
            </a:r>
            <a:r>
              <a:rPr lang="en-US" sz="2400" baseline="0" dirty="0">
                <a:solidFill>
                  <a:schemeClr val="bg1"/>
                </a:solidFill>
              </a:rPr>
              <a:t> OVERVIEW</a:t>
            </a:r>
            <a:endParaRPr lang="en-US" sz="2400" dirty="0">
              <a:solidFill>
                <a:schemeClr val="bg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64227"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OPERATING</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Feature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2"/>
            <a:ext cx="9144000"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DEVICE</a:t>
            </a:r>
            <a:r>
              <a:rPr lang="en-US" sz="2400" baseline="0" dirty="0">
                <a:solidFill>
                  <a:schemeClr val="bg1"/>
                </a:solidFill>
              </a:rPr>
              <a:t> FEATURES</a:t>
            </a:r>
            <a:endParaRPr lang="en-US" sz="2400" dirty="0">
              <a:solidFill>
                <a:schemeClr val="bg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s Det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DETECTION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5075805"/>
            <a:ext cx="6858000" cy="417325"/>
          </a:xfrm>
        </p:spPr>
        <p:txBody>
          <a:bodyPr anchor="b">
            <a:normAutofit/>
          </a:bodyPr>
          <a:lstStyle>
            <a:lvl1pPr algn="ctr">
              <a:defRPr sz="2000"/>
            </a:lvl1pPr>
          </a:lstStyle>
          <a:p>
            <a:r>
              <a:rPr lang="en-US" dirty="0"/>
              <a:t>CLICK TO EDIT MASTER TITLE STYLE</a:t>
            </a:r>
          </a:p>
        </p:txBody>
      </p:sp>
      <p:sp>
        <p:nvSpPr>
          <p:cNvPr id="3" name="Subtitle 2"/>
          <p:cNvSpPr>
            <a:spLocks noGrp="1"/>
          </p:cNvSpPr>
          <p:nvPr>
            <p:ph type="subTitle" idx="1"/>
          </p:nvPr>
        </p:nvSpPr>
        <p:spPr>
          <a:xfrm>
            <a:off x="1143000" y="5551868"/>
            <a:ext cx="6858000" cy="418633"/>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sp>
        <p:nvSpPr>
          <p:cNvPr id="9" name="Picture Placeholder 8"/>
          <p:cNvSpPr>
            <a:spLocks noGrp="1"/>
          </p:cNvSpPr>
          <p:nvPr>
            <p:ph type="pic" sz="quarter" idx="11"/>
          </p:nvPr>
        </p:nvSpPr>
        <p:spPr>
          <a:xfrm>
            <a:off x="0" y="739775"/>
            <a:ext cx="9144000" cy="3852863"/>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s Featu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6"/>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FEATURES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 Full Image Dark">
    <p:spTree>
      <p:nvGrpSpPr>
        <p:cNvPr id="1" name=""/>
        <p:cNvGrpSpPr/>
        <p:nvPr/>
      </p:nvGrpSpPr>
      <p:grpSpPr>
        <a:xfrm>
          <a:off x="0" y="0"/>
          <a:ext cx="0" cy="0"/>
          <a:chOff x="0" y="0"/>
          <a:chExt cx="0" cy="0"/>
        </a:xfrm>
      </p:grpSpPr>
      <p:sp>
        <p:nvSpPr>
          <p:cNvPr id="4" name="Rectangle 3"/>
          <p:cNvSpPr/>
          <p:nvPr userDrawn="1"/>
        </p:nvSpPr>
        <p:spPr>
          <a:xfrm>
            <a:off x="0" y="0"/>
            <a:ext cx="9144000" cy="684483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Autofit/>
          </a:bodyPr>
          <a:lstStyle>
            <a:lvl1pPr algn="ct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665" y="26896"/>
            <a:ext cx="8240875" cy="645459"/>
          </a:xfrm>
        </p:spPr>
        <p:txBody>
          <a:bodyPr/>
          <a:lstStyle/>
          <a:p>
            <a:r>
              <a:rPr lang="en-US" dirty="0"/>
              <a:t>CLICK TO EDIT MASTER TITLE STYLE</a:t>
            </a:r>
          </a:p>
        </p:txBody>
      </p:sp>
      <p:sp>
        <p:nvSpPr>
          <p:cNvPr id="3" name="Text Placeholder 2"/>
          <p:cNvSpPr>
            <a:spLocks noGrp="1"/>
          </p:cNvSpPr>
          <p:nvPr>
            <p:ph type="body" idx="1"/>
          </p:nvPr>
        </p:nvSpPr>
        <p:spPr>
          <a:xfrm>
            <a:off x="629842" y="108949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91340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8949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1340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730" r:id="rId1"/>
    <p:sldLayoutId id="2147483721" r:id="rId2"/>
    <p:sldLayoutId id="2147483722" r:id="rId3"/>
    <p:sldLayoutId id="2147483723" r:id="rId4"/>
    <p:sldLayoutId id="2147483732" r:id="rId5"/>
    <p:sldLayoutId id="2147483724" r:id="rId6"/>
    <p:sldLayoutId id="2147483725" r:id="rId7"/>
    <p:sldLayoutId id="2147483726" r:id="rId8"/>
    <p:sldLayoutId id="2147483727" r:id="rId9"/>
    <p:sldLayoutId id="2147483729" r:id="rId10"/>
    <p:sldLayoutId id="2147483733" r:id="rId11"/>
    <p:sldLayoutId id="2147483731" r:id="rId1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49869"/>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01978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2" r:id="rId4"/>
    <p:sldLayoutId id="2147483745" r:id="rId5"/>
    <p:sldLayoutId id="2147483746" r:id="rId6"/>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9.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34.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3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5" Type="http://schemas.openxmlformats.org/officeDocument/2006/relationships/image" Target="../media/image35.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xml"/><Relationship Id="rId7" Type="http://schemas.openxmlformats.org/officeDocument/2006/relationships/image" Target="../media/image39.png"/><Relationship Id="rId12" Type="http://schemas.openxmlformats.org/officeDocument/2006/relationships/image" Target="../media/image2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8.png"/><Relationship Id="rId11" Type="http://schemas.openxmlformats.org/officeDocument/2006/relationships/image" Target="../media/image41.jpe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notesSlide" Target="../notesSlides/notesSlide14.xml"/><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7.emf"/><Relationship Id="rId4" Type="http://schemas.openxmlformats.org/officeDocument/2006/relationships/image" Target="../media/image46.emf"/></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mailto:support@blacklinesafety.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278185" y="2473778"/>
            <a:ext cx="2644886" cy="1273628"/>
          </a:xfrm>
          <a:prstGeom prst="rect">
            <a:avLst/>
          </a:prstGeom>
        </p:spPr>
      </p:pic>
      <p:sp>
        <p:nvSpPr>
          <p:cNvPr id="3" name="Content Placeholder 2"/>
          <p:cNvSpPr txBox="1">
            <a:spLocks/>
          </p:cNvSpPr>
          <p:nvPr/>
        </p:nvSpPr>
        <p:spPr>
          <a:xfrm>
            <a:off x="628650" y="4575068"/>
            <a:ext cx="7886700" cy="21114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buClr>
              <a:buFont typeface="Wingdings" charset="2"/>
              <a:buNone/>
              <a:defRPr sz="1800" kern="1200">
                <a:solidFill>
                  <a:schemeClr val="bg1"/>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Helvetica"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endParaRPr lang="en-US" dirty="0">
              <a:solidFill>
                <a:schemeClr val="accent6">
                  <a:lumMod val="60000"/>
                  <a:lumOff val="40000"/>
                </a:schemeClr>
              </a:solidFill>
            </a:endParaRPr>
          </a:p>
        </p:txBody>
      </p:sp>
    </p:spTree>
    <p:extLst>
      <p:ext uri="{BB962C8B-B14F-4D97-AF65-F5344CB8AC3E}">
        <p14:creationId xmlns:p14="http://schemas.microsoft.com/office/powerpoint/2010/main" val="21253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GEEL VOORALARM</a:t>
            </a:r>
          </a:p>
        </p:txBody>
      </p:sp>
      <p:pic>
        <p:nvPicPr>
          <p:cNvPr id="3" name="Picture 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9365" y="4364966"/>
            <a:ext cx="2554697" cy="18750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77119" y="1625313"/>
            <a:ext cx="1797281" cy="179728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99532" y="1614243"/>
            <a:ext cx="1790403" cy="179040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8428" y="1632191"/>
            <a:ext cx="1790403" cy="1790403"/>
          </a:xfrm>
          <a:prstGeom prst="rect">
            <a:avLst/>
          </a:prstGeom>
        </p:spPr>
      </p:pic>
      <p:sp>
        <p:nvSpPr>
          <p:cNvPr id="15" name="TextBox 14"/>
          <p:cNvSpPr txBox="1"/>
          <p:nvPr/>
        </p:nvSpPr>
        <p:spPr>
          <a:xfrm>
            <a:off x="2291319" y="4569155"/>
            <a:ext cx="2284439" cy="1446550"/>
          </a:xfrm>
          <a:prstGeom prst="rect">
            <a:avLst/>
          </a:prstGeom>
          <a:noFill/>
        </p:spPr>
        <p:txBody>
          <a:bodyPr wrap="square" rtlCol="0">
            <a:normAutofit fontScale="92500" lnSpcReduction="20000"/>
          </a:bodyPr>
          <a:lstStyle/>
          <a:p>
            <a:r>
              <a:rPr lang="nl-NL" b="1" dirty="0"/>
              <a:t>Wat moet ik doen?</a:t>
            </a:r>
          </a:p>
          <a:p>
            <a:endParaRPr lang="en-US" sz="1400" dirty="0"/>
          </a:p>
          <a:p>
            <a:r>
              <a:rPr lang="nl-NL" sz="1400" dirty="0"/>
              <a:t>Is alles in orde met u? </a:t>
            </a:r>
          </a:p>
          <a:p>
            <a:r>
              <a:rPr lang="nl-NL" sz="1400" dirty="0"/>
              <a:t>Zo ja, druk dan op de grendel</a:t>
            </a:r>
            <a:br>
              <a:rPr lang="nl-NL" sz="1400" dirty="0"/>
            </a:br>
            <a:r>
              <a:rPr lang="nl-NL" sz="1400" dirty="0"/>
              <a:t>zodat het apparaat weer naar de normale stand teruggaat.</a:t>
            </a:r>
          </a:p>
        </p:txBody>
      </p:sp>
      <p:sp>
        <p:nvSpPr>
          <p:cNvPr id="16" name="TextBox 15"/>
          <p:cNvSpPr txBox="1"/>
          <p:nvPr/>
        </p:nvSpPr>
        <p:spPr>
          <a:xfrm>
            <a:off x="893407" y="3455862"/>
            <a:ext cx="1096775" cy="276999"/>
          </a:xfrm>
          <a:prstGeom prst="rect">
            <a:avLst/>
          </a:prstGeom>
          <a:noFill/>
        </p:spPr>
        <p:txBody>
          <a:bodyPr wrap="none" rtlCol="0">
            <a:spAutoFit/>
          </a:bodyPr>
          <a:lstStyle/>
          <a:p>
            <a:r>
              <a:rPr lang="nl-NL" sz="1200"/>
              <a:t>Valdetectie</a:t>
            </a:r>
          </a:p>
        </p:txBody>
      </p:sp>
      <p:sp>
        <p:nvSpPr>
          <p:cNvPr id="25" name="TextBox 24"/>
          <p:cNvSpPr txBox="1"/>
          <p:nvPr/>
        </p:nvSpPr>
        <p:spPr>
          <a:xfrm>
            <a:off x="3988898" y="3478446"/>
            <a:ext cx="1173719" cy="276999"/>
          </a:xfrm>
          <a:prstGeom prst="rect">
            <a:avLst/>
          </a:prstGeom>
          <a:noFill/>
        </p:spPr>
        <p:txBody>
          <a:bodyPr wrap="none" rtlCol="0">
            <a:spAutoFit/>
          </a:bodyPr>
          <a:lstStyle/>
          <a:p>
            <a:r>
              <a:rPr lang="nl-NL" sz="1200"/>
              <a:t>Inchecktimer</a:t>
            </a:r>
          </a:p>
        </p:txBody>
      </p:sp>
      <p:sp>
        <p:nvSpPr>
          <p:cNvPr id="29" name="TextBox 28"/>
          <p:cNvSpPr txBox="1"/>
          <p:nvPr/>
        </p:nvSpPr>
        <p:spPr>
          <a:xfrm>
            <a:off x="7248937" y="3460499"/>
            <a:ext cx="891591" cy="276999"/>
          </a:xfrm>
          <a:prstGeom prst="rect">
            <a:avLst/>
          </a:prstGeom>
          <a:noFill/>
        </p:spPr>
        <p:txBody>
          <a:bodyPr wrap="none" rtlCol="0">
            <a:spAutoFit/>
          </a:bodyPr>
          <a:lstStyle/>
          <a:p>
            <a:r>
              <a:rPr lang="nl-NL" sz="1200"/>
              <a:t>Bewegingloosheid</a:t>
            </a:r>
          </a:p>
        </p:txBody>
      </p:sp>
      <p:cxnSp>
        <p:nvCxnSpPr>
          <p:cNvPr id="24" name="Straight Connector 23"/>
          <p:cNvCxnSpPr>
            <a:endCxn id="30" idx="1"/>
          </p:cNvCxnSpPr>
          <p:nvPr/>
        </p:nvCxnSpPr>
        <p:spPr>
          <a:xfrm flipV="1">
            <a:off x="583621" y="1242253"/>
            <a:ext cx="2437801" cy="8626"/>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21422" y="1057587"/>
            <a:ext cx="3176960" cy="369332"/>
          </a:xfrm>
          <a:prstGeom prst="rect">
            <a:avLst/>
          </a:prstGeom>
          <a:noFill/>
        </p:spPr>
        <p:txBody>
          <a:bodyPr wrap="none" rtlCol="0">
            <a:spAutoFit/>
          </a:bodyPr>
          <a:lstStyle/>
          <a:p>
            <a:r>
              <a:rPr lang="nl-NL" b="1">
                <a:solidFill>
                  <a:srgbClr val="FFCD00"/>
                </a:solidFill>
              </a:rPr>
              <a:t>GEEL VOORALARM</a:t>
            </a:r>
          </a:p>
        </p:txBody>
      </p:sp>
      <p:cxnSp>
        <p:nvCxnSpPr>
          <p:cNvPr id="33" name="Straight Connector 32"/>
          <p:cNvCxnSpPr>
            <a:stCxn id="30" idx="3"/>
          </p:cNvCxnSpPr>
          <p:nvPr/>
        </p:nvCxnSpPr>
        <p:spPr>
          <a:xfrm>
            <a:off x="6198382" y="1242253"/>
            <a:ext cx="250952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24848" y="4278826"/>
            <a:ext cx="4844872" cy="2027208"/>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DO_G7_Pend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9605" y="3754060"/>
            <a:ext cx="314979" cy="298139"/>
          </a:xfrm>
          <a:prstGeom prst="rect">
            <a:avLst/>
          </a:prstGeom>
        </p:spPr>
      </p:pic>
    </p:spTree>
    <p:extLst>
      <p:ext uri="{BB962C8B-B14F-4D97-AF65-F5344CB8AC3E}">
        <p14:creationId xmlns:p14="http://schemas.microsoft.com/office/powerpoint/2010/main" val="19445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5"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GEEL VOORALARM</a:t>
            </a:r>
          </a:p>
        </p:txBody>
      </p:sp>
      <p:pic>
        <p:nvPicPr>
          <p:cNvPr id="17" name="Picture 1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38658" y="4071793"/>
            <a:ext cx="2385927" cy="1751161"/>
          </a:xfrm>
          <a:prstGeom prst="rect">
            <a:avLst/>
          </a:prstGeom>
        </p:spPr>
      </p:pic>
      <p:sp>
        <p:nvSpPr>
          <p:cNvPr id="19" name="TextBox 18"/>
          <p:cNvSpPr txBox="1"/>
          <p:nvPr/>
        </p:nvSpPr>
        <p:spPr>
          <a:xfrm>
            <a:off x="491911" y="1199876"/>
            <a:ext cx="8150442" cy="400110"/>
          </a:xfrm>
          <a:prstGeom prst="rect">
            <a:avLst/>
          </a:prstGeom>
          <a:noFill/>
        </p:spPr>
        <p:txBody>
          <a:bodyPr wrap="square" rtlCol="0">
            <a:spAutoFit/>
          </a:bodyPr>
          <a:lstStyle/>
          <a:p>
            <a:pPr algn="ctr"/>
            <a:r>
              <a:rPr lang="nl-NL" sz="2000"/>
              <a:t>Wat gebeurt er als u het apparaat niet laat weten dat u veilig bent?</a:t>
            </a:r>
          </a:p>
        </p:txBody>
      </p:sp>
      <p:sp>
        <p:nvSpPr>
          <p:cNvPr id="24" name="TextBox 23"/>
          <p:cNvSpPr txBox="1"/>
          <p:nvPr/>
        </p:nvSpPr>
        <p:spPr>
          <a:xfrm>
            <a:off x="2148069" y="4008654"/>
            <a:ext cx="2158743" cy="1877437"/>
          </a:xfrm>
          <a:prstGeom prst="rect">
            <a:avLst/>
          </a:prstGeom>
          <a:noFill/>
        </p:spPr>
        <p:txBody>
          <a:bodyPr wrap="square" rtlCol="0">
            <a:normAutofit fontScale="92500" lnSpcReduction="10000"/>
          </a:bodyPr>
          <a:lstStyle/>
          <a:p>
            <a:r>
              <a:rPr lang="nl-NL" b="1" dirty="0"/>
              <a:t>Wat moet ik doen?</a:t>
            </a:r>
          </a:p>
          <a:p>
            <a:endParaRPr lang="en-US" sz="1400" dirty="0"/>
          </a:p>
          <a:p>
            <a:r>
              <a:rPr lang="nl-NL" sz="1400" dirty="0"/>
              <a:t>Houd de pijltjestoetsen tegelijkertijd ingedrukt om het volume van het apparaat te dempen. </a:t>
            </a:r>
          </a:p>
          <a:p>
            <a:endParaRPr lang="en-US" sz="1400" dirty="0"/>
          </a:p>
          <a:p>
            <a:r>
              <a:rPr lang="nl-NL" sz="1400" dirty="0"/>
              <a:t>Let op: het alarm wordt hierdoor niet geannuleerd.</a:t>
            </a:r>
          </a:p>
        </p:txBody>
      </p:sp>
      <p:sp>
        <p:nvSpPr>
          <p:cNvPr id="32" name="Rectangle 31"/>
          <p:cNvSpPr/>
          <p:nvPr/>
        </p:nvSpPr>
        <p:spPr>
          <a:xfrm>
            <a:off x="2016222" y="3933770"/>
            <a:ext cx="4844872"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07835" y="2198090"/>
            <a:ext cx="523921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13202" y="2215642"/>
            <a:ext cx="995785" cy="261610"/>
          </a:xfrm>
          <a:prstGeom prst="rect">
            <a:avLst/>
          </a:prstGeom>
          <a:noFill/>
        </p:spPr>
        <p:txBody>
          <a:bodyPr wrap="none" rtlCol="0">
            <a:spAutoFit/>
          </a:bodyPr>
          <a:lstStyle/>
          <a:p>
            <a:r>
              <a:rPr lang="nl-NL" sz="1100" b="1">
                <a:solidFill>
                  <a:srgbClr val="A6192E"/>
                </a:solidFill>
              </a:rPr>
              <a:t>ROOD ALARM</a:t>
            </a:r>
          </a:p>
        </p:txBody>
      </p:sp>
      <p:cxnSp>
        <p:nvCxnSpPr>
          <p:cNvPr id="36" name="Straight Connector 35"/>
          <p:cNvCxnSpPr/>
          <p:nvPr/>
        </p:nvCxnSpPr>
        <p:spPr>
          <a:xfrm>
            <a:off x="5959349" y="2198090"/>
            <a:ext cx="2691280" cy="0"/>
          </a:xfrm>
          <a:prstGeom prst="line">
            <a:avLst/>
          </a:prstGeom>
          <a:ln w="63500" cap="rnd">
            <a:solidFill>
              <a:srgbClr val="A6192E"/>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92974" y="2215642"/>
            <a:ext cx="2021707" cy="261610"/>
          </a:xfrm>
          <a:prstGeom prst="rect">
            <a:avLst/>
          </a:prstGeom>
          <a:noFill/>
        </p:spPr>
        <p:txBody>
          <a:bodyPr wrap="none" rtlCol="0">
            <a:spAutoFit/>
          </a:bodyPr>
          <a:lstStyle/>
          <a:p>
            <a:r>
              <a:rPr lang="nl-NL" sz="1100" b="1">
                <a:solidFill>
                  <a:srgbClr val="FFCD00"/>
                </a:solidFill>
              </a:rPr>
              <a:t>GEEL VOORALARM</a:t>
            </a:r>
          </a:p>
        </p:txBody>
      </p:sp>
      <p:sp>
        <p:nvSpPr>
          <p:cNvPr id="3" name="Rectangle 2"/>
          <p:cNvSpPr/>
          <p:nvPr/>
        </p:nvSpPr>
        <p:spPr>
          <a:xfrm>
            <a:off x="491911" y="2613709"/>
            <a:ext cx="8203775" cy="646331"/>
          </a:xfrm>
          <a:prstGeom prst="rect">
            <a:avLst/>
          </a:prstGeom>
        </p:spPr>
        <p:txBody>
          <a:bodyPr wrap="square">
            <a:spAutoFit/>
          </a:bodyPr>
          <a:lstStyle/>
          <a:p>
            <a:r>
              <a:rPr lang="nl-NL"/>
              <a:t>Als u niet bevestigt dat u in orde bent, gaat het gele vooralarm over in een rood alarm en wordt het monitoringpersoneel geïnformeerd. </a:t>
            </a:r>
          </a:p>
        </p:txBody>
      </p:sp>
      <p:pic>
        <p:nvPicPr>
          <p:cNvPr id="4"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2898" y="6007681"/>
            <a:ext cx="290342" cy="290342"/>
          </a:xfrm>
          <a:prstGeom prst="rect">
            <a:avLst/>
          </a:prstGeom>
        </p:spPr>
      </p:pic>
    </p:spTree>
    <p:extLst>
      <p:ext uri="{BB962C8B-B14F-4D97-AF65-F5344CB8AC3E}">
        <p14:creationId xmlns:p14="http://schemas.microsoft.com/office/powerpoint/2010/main" val="13947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4"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SOS-ALARM</a:t>
            </a:r>
          </a:p>
        </p:txBody>
      </p:sp>
      <p:pic>
        <p:nvPicPr>
          <p:cNvPr id="3" name="Picture 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69444" y="4029423"/>
            <a:ext cx="2439470" cy="1790459"/>
          </a:xfrm>
          <a:prstGeom prst="rect">
            <a:avLst/>
          </a:prstGeom>
        </p:spPr>
      </p:pic>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571553" y="4175759"/>
            <a:ext cx="2240089" cy="1644123"/>
          </a:xfrm>
          <a:prstGeom prst="rect">
            <a:avLst/>
          </a:prstGeom>
        </p:spPr>
      </p:pic>
      <p:sp>
        <p:nvSpPr>
          <p:cNvPr id="11" name="TextBox 10"/>
          <p:cNvSpPr txBox="1"/>
          <p:nvPr/>
        </p:nvSpPr>
        <p:spPr>
          <a:xfrm>
            <a:off x="0" y="3096632"/>
            <a:ext cx="9144000" cy="380543"/>
          </a:xfrm>
          <a:prstGeom prst="rect">
            <a:avLst/>
          </a:prstGeom>
          <a:noFill/>
        </p:spPr>
        <p:txBody>
          <a:bodyPr wrap="square" rtlCol="0">
            <a:spAutoFit/>
          </a:bodyPr>
          <a:lstStyle/>
          <a:p>
            <a:pPr algn="ctr"/>
            <a:r>
              <a:rPr lang="nl-NL"/>
              <a:t>Als u gelijk om hulp wilt vragen, kunt u het SOS-alarm activeren.</a:t>
            </a:r>
          </a:p>
        </p:txBody>
      </p:sp>
      <p:sp>
        <p:nvSpPr>
          <p:cNvPr id="14" name="TextBox 13"/>
          <p:cNvSpPr txBox="1"/>
          <p:nvPr/>
        </p:nvSpPr>
        <p:spPr>
          <a:xfrm>
            <a:off x="547538" y="3970237"/>
            <a:ext cx="1901828" cy="800219"/>
          </a:xfrm>
          <a:prstGeom prst="rect">
            <a:avLst/>
          </a:prstGeom>
          <a:noFill/>
        </p:spPr>
        <p:txBody>
          <a:bodyPr wrap="square" rtlCol="0">
            <a:normAutofit fontScale="85000" lnSpcReduction="10000"/>
          </a:bodyPr>
          <a:lstStyle/>
          <a:p>
            <a:r>
              <a:rPr lang="nl-NL" b="1" dirty="0"/>
              <a:t>Wat moet ik doen?</a:t>
            </a:r>
          </a:p>
          <a:p>
            <a:endParaRPr lang="en-CA" sz="1400" b="1" dirty="0"/>
          </a:p>
          <a:p>
            <a:r>
              <a:rPr lang="nl-NL" sz="1400" dirty="0"/>
              <a:t>Trek aan de grendel!</a:t>
            </a:r>
          </a:p>
        </p:txBody>
      </p:sp>
      <p:sp>
        <p:nvSpPr>
          <p:cNvPr id="15" name="Rectangle 14"/>
          <p:cNvSpPr/>
          <p:nvPr/>
        </p:nvSpPr>
        <p:spPr>
          <a:xfrm>
            <a:off x="415691" y="3895353"/>
            <a:ext cx="3827698"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 y="635702"/>
            <a:ext cx="9143998" cy="2149385"/>
          </a:xfrm>
          <a:prstGeom prst="rect">
            <a:avLst/>
          </a:prstGeom>
        </p:spPr>
      </p:pic>
      <p:sp>
        <p:nvSpPr>
          <p:cNvPr id="21" name="TextBox 20"/>
          <p:cNvSpPr txBox="1"/>
          <p:nvPr/>
        </p:nvSpPr>
        <p:spPr>
          <a:xfrm>
            <a:off x="4605447" y="3957372"/>
            <a:ext cx="2158743" cy="1723549"/>
          </a:xfrm>
          <a:prstGeom prst="rect">
            <a:avLst/>
          </a:prstGeom>
          <a:noFill/>
        </p:spPr>
        <p:txBody>
          <a:bodyPr wrap="square" rtlCol="0">
            <a:normAutofit fontScale="92500" lnSpcReduction="20000"/>
          </a:bodyPr>
          <a:lstStyle/>
          <a:p>
            <a:r>
              <a:rPr lang="nl-NL" b="1" dirty="0"/>
              <a:t>Hoe kan ik het volume van het alarm uitschakelen?</a:t>
            </a:r>
          </a:p>
          <a:p>
            <a:endParaRPr lang="en-CA" sz="1400" b="1" dirty="0"/>
          </a:p>
          <a:p>
            <a:r>
              <a:rPr lang="nl-NL" sz="1400" dirty="0"/>
              <a:t>Houd de pijltjestoetsen tegelijkertijd ingedrukt. Let op: het alarm wordt hierdoor niet geannuleerd.</a:t>
            </a:r>
          </a:p>
        </p:txBody>
      </p:sp>
      <p:sp>
        <p:nvSpPr>
          <p:cNvPr id="22" name="Rectangle 21"/>
          <p:cNvSpPr/>
          <p:nvPr/>
        </p:nvSpPr>
        <p:spPr>
          <a:xfrm>
            <a:off x="4557713" y="3895353"/>
            <a:ext cx="4314825"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5691" y="6063100"/>
            <a:ext cx="290342" cy="290342"/>
          </a:xfrm>
          <a:prstGeom prst="rect">
            <a:avLst/>
          </a:prstGeom>
        </p:spPr>
      </p:pic>
    </p:spTree>
    <p:extLst>
      <p:ext uri="{BB962C8B-B14F-4D97-AF65-F5344CB8AC3E}">
        <p14:creationId xmlns:p14="http://schemas.microsoft.com/office/powerpoint/2010/main" val="674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898" fill="hold"/>
                                        <p:tgtEl>
                                          <p:spTgt spid="12"/>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14" grpId="0"/>
      <p:bldP spid="15" grpId="0" animBg="1"/>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r="-138"/>
          <a:stretch/>
        </p:blipFill>
        <p:spPr>
          <a:xfrm>
            <a:off x="0" y="640240"/>
            <a:ext cx="9144000" cy="2514789"/>
          </a:xfrm>
          <a:prstGeom prst="rect">
            <a:avLst/>
          </a:prstGeom>
        </p:spPr>
      </p:pic>
      <p:sp>
        <p:nvSpPr>
          <p:cNvPr id="2" name="Title 1"/>
          <p:cNvSpPr>
            <a:spLocks noGrp="1"/>
          </p:cNvSpPr>
          <p:nvPr>
            <p:ph type="title"/>
          </p:nvPr>
        </p:nvSpPr>
        <p:spPr/>
        <p:txBody>
          <a:bodyPr/>
          <a:lstStyle/>
          <a:p>
            <a:r>
              <a:rPr lang="nl-NL"/>
              <a:t>ROOD GASALARM</a:t>
            </a:r>
          </a:p>
        </p:txBody>
      </p:sp>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66389" y="4766688"/>
            <a:ext cx="2240089" cy="1644123"/>
          </a:xfrm>
          <a:prstGeom prst="rect">
            <a:avLst/>
          </a:prstGeom>
        </p:spPr>
      </p:pic>
      <p:sp>
        <p:nvSpPr>
          <p:cNvPr id="11" name="TextBox 10"/>
          <p:cNvSpPr txBox="1"/>
          <p:nvPr/>
        </p:nvSpPr>
        <p:spPr>
          <a:xfrm>
            <a:off x="1130181" y="3318305"/>
            <a:ext cx="7209553" cy="1200329"/>
          </a:xfrm>
          <a:prstGeom prst="rect">
            <a:avLst/>
          </a:prstGeom>
          <a:noFill/>
        </p:spPr>
        <p:txBody>
          <a:bodyPr wrap="square" rtlCol="0">
            <a:normAutofit fontScale="92500" lnSpcReduction="20000"/>
          </a:bodyPr>
          <a:lstStyle/>
          <a:p>
            <a:pPr algn="ctr"/>
            <a:r>
              <a:rPr lang="nl-NL" dirty="0"/>
              <a:t>De G7 wijst u op een gevaar in uw omgeving.</a:t>
            </a:r>
          </a:p>
          <a:p>
            <a:pPr algn="ctr"/>
            <a:endParaRPr lang="en-US" dirty="0"/>
          </a:p>
          <a:p>
            <a:pPr algn="ctr"/>
            <a:r>
              <a:rPr lang="nl-NL" dirty="0"/>
              <a:t>Voor sommige </a:t>
            </a:r>
            <a:r>
              <a:rPr lang="nl-NL" dirty="0" err="1"/>
              <a:t>realtime</a:t>
            </a:r>
            <a:r>
              <a:rPr lang="nl-NL" dirty="0"/>
              <a:t>-klanten zullen bepaalde gasalarmen automatisch een rood alarm activeren en wordt het monitoringpersoneel geïnformeerd.</a:t>
            </a:r>
          </a:p>
        </p:txBody>
      </p:sp>
      <p:sp>
        <p:nvSpPr>
          <p:cNvPr id="21" name="TextBox 20"/>
          <p:cNvSpPr txBox="1"/>
          <p:nvPr/>
        </p:nvSpPr>
        <p:spPr>
          <a:xfrm>
            <a:off x="2428955" y="4766688"/>
            <a:ext cx="2237433" cy="1661993"/>
          </a:xfrm>
          <a:prstGeom prst="rect">
            <a:avLst/>
          </a:prstGeom>
          <a:noFill/>
        </p:spPr>
        <p:txBody>
          <a:bodyPr wrap="square" rtlCol="0">
            <a:normAutofit fontScale="92500" lnSpcReduction="10000"/>
          </a:bodyPr>
          <a:lstStyle/>
          <a:p>
            <a:r>
              <a:rPr lang="nl-NL" b="1" dirty="0"/>
              <a:t>Wat moet ik doen?</a:t>
            </a:r>
          </a:p>
          <a:p>
            <a:endParaRPr lang="en-CA" sz="1400" b="1" dirty="0"/>
          </a:p>
          <a:p>
            <a:r>
              <a:rPr lang="nl-NL" sz="1400" dirty="0"/>
              <a:t>Evacueer het gebied. Houd, als het veilig is om dit te doen, de pijltjestoetsen tegelijkertijd ingedrukt om de lampjes en geluiden van de G7 uit te zetten.</a:t>
            </a:r>
          </a:p>
        </p:txBody>
      </p:sp>
      <p:sp>
        <p:nvSpPr>
          <p:cNvPr id="22" name="Rectangle 21"/>
          <p:cNvSpPr/>
          <p:nvPr/>
        </p:nvSpPr>
        <p:spPr>
          <a:xfrm>
            <a:off x="2364420" y="4649930"/>
            <a:ext cx="4603939" cy="1855291"/>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591801" y="985739"/>
            <a:ext cx="1563691" cy="1563691"/>
            <a:chOff x="566445" y="3172286"/>
            <a:chExt cx="1563691" cy="1563691"/>
          </a:xfrm>
        </p:grpSpPr>
        <p:pic>
          <p:nvPicPr>
            <p:cNvPr id="18" name="Picture 1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19" name="TextBox 18"/>
            <p:cNvSpPr txBox="1"/>
            <p:nvPr/>
          </p:nvSpPr>
          <p:spPr>
            <a:xfrm>
              <a:off x="746067" y="3713728"/>
              <a:ext cx="1204445" cy="461665"/>
            </a:xfrm>
            <a:prstGeom prst="rect">
              <a:avLst/>
            </a:prstGeom>
            <a:noFill/>
          </p:spPr>
          <p:txBody>
            <a:bodyPr wrap="square" rtlCol="0">
              <a:spAutoFit/>
            </a:bodyPr>
            <a:lstStyle/>
            <a:p>
              <a:pPr algn="ctr"/>
              <a:r>
                <a:rPr lang="nl-NL" sz="1200" b="1">
                  <a:solidFill>
                    <a:schemeClr val="accent1"/>
                  </a:solidFill>
                </a:rPr>
                <a:t>HOOG </a:t>
              </a:r>
            </a:p>
            <a:p>
              <a:pPr algn="ctr"/>
              <a:r>
                <a:rPr lang="nl-NL" sz="1200" b="1">
                  <a:solidFill>
                    <a:schemeClr val="accent1"/>
                  </a:solidFill>
                </a:rPr>
                <a:t>ALARM </a:t>
              </a:r>
            </a:p>
          </p:txBody>
        </p:sp>
      </p:grpSp>
      <p:grpSp>
        <p:nvGrpSpPr>
          <p:cNvPr id="20" name="Group 19"/>
          <p:cNvGrpSpPr/>
          <p:nvPr/>
        </p:nvGrpSpPr>
        <p:grpSpPr>
          <a:xfrm>
            <a:off x="7078730" y="985739"/>
            <a:ext cx="1563691" cy="1563691"/>
            <a:chOff x="566445" y="5150416"/>
            <a:chExt cx="1563691" cy="1563691"/>
          </a:xfrm>
        </p:grpSpPr>
        <p:pic>
          <p:nvPicPr>
            <p:cNvPr id="24" name="Picture 2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25" name="TextBox 24"/>
            <p:cNvSpPr txBox="1"/>
            <p:nvPr/>
          </p:nvSpPr>
          <p:spPr>
            <a:xfrm>
              <a:off x="704503" y="5676979"/>
              <a:ext cx="1298511" cy="461665"/>
            </a:xfrm>
            <a:prstGeom prst="rect">
              <a:avLst/>
            </a:prstGeom>
            <a:noFill/>
          </p:spPr>
          <p:txBody>
            <a:bodyPr wrap="square" rtlCol="0">
              <a:normAutofit fontScale="85000" lnSpcReduction="20000"/>
            </a:bodyPr>
            <a:lstStyle/>
            <a:p>
              <a:pPr algn="ctr"/>
              <a:r>
                <a:rPr lang="nl-NL" sz="1200" b="1" dirty="0">
                  <a:solidFill>
                    <a:schemeClr val="accent1"/>
                  </a:solidFill>
                </a:rPr>
                <a:t>OL</a:t>
              </a:r>
              <a:br>
                <a:rPr lang="nl-NL" sz="1200" b="1" dirty="0">
                  <a:solidFill>
                    <a:schemeClr val="accent1"/>
                  </a:solidFill>
                </a:rPr>
              </a:br>
              <a:r>
                <a:rPr lang="nl-NL" sz="1200" b="1" dirty="0">
                  <a:solidFill>
                    <a:schemeClr val="accent1"/>
                  </a:solidFill>
                </a:rPr>
                <a:t>(OVER DE GRENSWAARDE)</a:t>
              </a:r>
            </a:p>
          </p:txBody>
        </p:sp>
      </p:grpSp>
      <p:grpSp>
        <p:nvGrpSpPr>
          <p:cNvPr id="26" name="Group 25"/>
          <p:cNvGrpSpPr/>
          <p:nvPr/>
        </p:nvGrpSpPr>
        <p:grpSpPr>
          <a:xfrm>
            <a:off x="348336" y="985739"/>
            <a:ext cx="1563691" cy="1563691"/>
            <a:chOff x="566445" y="3172286"/>
            <a:chExt cx="1563691" cy="1563691"/>
          </a:xfrm>
        </p:grpSpPr>
        <p:pic>
          <p:nvPicPr>
            <p:cNvPr id="27" name="Picture 2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28" name="TextBox 27"/>
            <p:cNvSpPr txBox="1"/>
            <p:nvPr/>
          </p:nvSpPr>
          <p:spPr>
            <a:xfrm>
              <a:off x="704503" y="3557863"/>
              <a:ext cx="1246009" cy="830997"/>
            </a:xfrm>
            <a:prstGeom prst="rect">
              <a:avLst/>
            </a:prstGeom>
            <a:noFill/>
          </p:spPr>
          <p:txBody>
            <a:bodyPr wrap="square" rtlCol="0">
              <a:normAutofit fontScale="92500"/>
            </a:bodyPr>
            <a:lstStyle/>
            <a:p>
              <a:pPr algn="ctr"/>
              <a:r>
                <a:rPr lang="nl-NL" sz="1200" b="1" dirty="0">
                  <a:solidFill>
                    <a:schemeClr val="accent1"/>
                  </a:solidFill>
                </a:rPr>
                <a:t>STEL</a:t>
              </a:r>
              <a:br>
                <a:rPr lang="nl-NL" sz="1200" b="1" dirty="0">
                  <a:solidFill>
                    <a:schemeClr val="accent1"/>
                  </a:solidFill>
                </a:rPr>
              </a:br>
              <a:r>
                <a:rPr lang="nl-NL" sz="1200" b="1" dirty="0">
                  <a:solidFill>
                    <a:schemeClr val="accent1"/>
                  </a:solidFill>
                </a:rPr>
                <a:t>(KORTETERMIJNBLOOTSTELLINGSLIMIET)</a:t>
              </a:r>
            </a:p>
          </p:txBody>
        </p:sp>
      </p:grpSp>
      <p:grpSp>
        <p:nvGrpSpPr>
          <p:cNvPr id="29" name="Group 28"/>
          <p:cNvGrpSpPr/>
          <p:nvPr/>
        </p:nvGrpSpPr>
        <p:grpSpPr>
          <a:xfrm>
            <a:off x="4835266" y="985739"/>
            <a:ext cx="1563691" cy="1563691"/>
            <a:chOff x="566445" y="5150416"/>
            <a:chExt cx="1563691" cy="1563691"/>
          </a:xfrm>
        </p:grpSpPr>
        <p:pic>
          <p:nvPicPr>
            <p:cNvPr id="30" name="Picture 2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31" name="TextBox 30"/>
            <p:cNvSpPr txBox="1"/>
            <p:nvPr/>
          </p:nvSpPr>
          <p:spPr>
            <a:xfrm>
              <a:off x="630005" y="5543136"/>
              <a:ext cx="1436570" cy="830997"/>
            </a:xfrm>
            <a:prstGeom prst="rect">
              <a:avLst/>
            </a:prstGeom>
            <a:noFill/>
          </p:spPr>
          <p:txBody>
            <a:bodyPr wrap="square" rtlCol="0">
              <a:normAutofit/>
            </a:bodyPr>
            <a:lstStyle/>
            <a:p>
              <a:pPr algn="ctr"/>
              <a:r>
                <a:rPr lang="nl-NL" sz="1200" b="1" dirty="0">
                  <a:solidFill>
                    <a:schemeClr val="accent1"/>
                  </a:solidFill>
                </a:rPr>
                <a:t>TWA</a:t>
              </a:r>
              <a:br>
                <a:rPr lang="nl-NL" sz="1200" b="1" dirty="0">
                  <a:solidFill>
                    <a:schemeClr val="accent1"/>
                  </a:solidFill>
                </a:rPr>
              </a:br>
              <a:r>
                <a:rPr lang="nl-NL" sz="1200" b="1" dirty="0">
                  <a:solidFill>
                    <a:schemeClr val="accent1"/>
                  </a:solidFill>
                </a:rPr>
                <a:t>(TIJDGEWOGEN GEMIDDELDE)</a:t>
              </a:r>
            </a:p>
          </p:txBody>
        </p:sp>
      </p:grpSp>
      <p:pic>
        <p:nvPicPr>
          <p:cNvPr id="23"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85359" y="6213238"/>
            <a:ext cx="290342" cy="290342"/>
          </a:xfrm>
          <a:prstGeom prst="rect">
            <a:avLst/>
          </a:prstGeom>
        </p:spPr>
      </p:pic>
    </p:spTree>
    <p:extLst>
      <p:ext uri="{BB962C8B-B14F-4D97-AF65-F5344CB8AC3E}">
        <p14:creationId xmlns:p14="http://schemas.microsoft.com/office/powerpoint/2010/main" val="229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23"/>
                                        </p:tgtEl>
                                      </p:cBhvr>
                                    </p:cmd>
                                  </p:childTnLst>
                                </p:cTn>
                              </p:par>
                            </p:childTnLst>
                          </p:cTn>
                        </p:par>
                      </p:childTnLst>
                    </p:cTn>
                  </p:par>
                </p:childTnLst>
              </p:cTn>
              <p:nextCondLst>
                <p:cond evt="onClick" delay="0">
                  <p:tgtEl>
                    <p:spTgt spid="23"/>
                  </p:tgtEl>
                </p:cond>
              </p:nextCondLst>
            </p:seq>
            <p:audio>
              <p:cMediaNode vol="80000">
                <p:cTn id="22" fill="hold" display="0">
                  <p:stCondLst>
                    <p:cond delay="indefinite"/>
                  </p:stCondLst>
                  <p:endCondLst>
                    <p:cond evt="onStopAudio" delay="0">
                      <p:tgtEl>
                        <p:sldTgt/>
                      </p:tgtEl>
                    </p:cond>
                  </p:endCondLst>
                </p:cTn>
                <p:tgtEl>
                  <p:spTgt spid="23"/>
                </p:tgtEl>
              </p:cMediaNode>
            </p:audio>
          </p:childTnLst>
        </p:cTn>
      </p:par>
    </p:tnLst>
    <p:bldLst>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LIVE RESPONSE</a:t>
            </a:r>
          </a:p>
        </p:txBody>
      </p:sp>
      <p:sp>
        <p:nvSpPr>
          <p:cNvPr id="12" name="TextBox 11"/>
          <p:cNvSpPr txBox="1"/>
          <p:nvPr/>
        </p:nvSpPr>
        <p:spPr>
          <a:xfrm>
            <a:off x="2699955" y="3148253"/>
            <a:ext cx="2158743" cy="1877437"/>
          </a:xfrm>
          <a:prstGeom prst="rect">
            <a:avLst/>
          </a:prstGeom>
          <a:noFill/>
        </p:spPr>
        <p:txBody>
          <a:bodyPr wrap="square" rtlCol="0">
            <a:normAutofit fontScale="92500" lnSpcReduction="10000"/>
          </a:bodyPr>
          <a:lstStyle/>
          <a:p>
            <a:r>
              <a:rPr lang="nl-NL" b="1" dirty="0"/>
              <a:t>Wat moet ik doen?</a:t>
            </a:r>
          </a:p>
          <a:p>
            <a:endParaRPr lang="en-US" sz="1400" dirty="0"/>
          </a:p>
          <a:p>
            <a:r>
              <a:rPr lang="nl-NL" sz="1400" dirty="0"/>
              <a:t>Niets! Wacht totdat het monitoringpersoneel</a:t>
            </a:r>
            <a:br>
              <a:rPr lang="nl-NL" sz="1400" dirty="0"/>
            </a:br>
            <a:r>
              <a:rPr lang="nl-NL" sz="1400" dirty="0"/>
              <a:t>u belt of een bericht stuurt,</a:t>
            </a:r>
            <a:br>
              <a:rPr lang="nl-NL" sz="1400" dirty="0"/>
            </a:br>
            <a:r>
              <a:rPr lang="nl-NL" sz="1400" dirty="0"/>
              <a:t>en laat hen vervolgens weten</a:t>
            </a:r>
            <a:br>
              <a:rPr lang="nl-NL" sz="1400" dirty="0"/>
            </a:br>
            <a:r>
              <a:rPr lang="nl-NL" sz="1400" dirty="0"/>
              <a:t>of u in orde bent of hulp nodig hebt.</a:t>
            </a:r>
          </a:p>
        </p:txBody>
      </p:sp>
      <p:sp>
        <p:nvSpPr>
          <p:cNvPr id="13" name="Rectangle 12"/>
          <p:cNvSpPr/>
          <p:nvPr/>
        </p:nvSpPr>
        <p:spPr>
          <a:xfrm>
            <a:off x="2550855" y="3073369"/>
            <a:ext cx="4203424" cy="2027208"/>
          </a:xfrm>
          <a:prstGeom prst="rect">
            <a:avLst/>
          </a:prstGeom>
          <a:noFill/>
          <a:ln w="28575">
            <a:solidFill>
              <a:srgbClr val="007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212162" y="3148252"/>
            <a:ext cx="1440612" cy="1877437"/>
          </a:xfrm>
          <a:prstGeom prst="rect">
            <a:avLst/>
          </a:prstGeom>
        </p:spPr>
      </p:pic>
      <p:cxnSp>
        <p:nvCxnSpPr>
          <p:cNvPr id="16" name="Straight Connector 15"/>
          <p:cNvCxnSpPr>
            <a:endCxn id="22" idx="1"/>
          </p:cNvCxnSpPr>
          <p:nvPr/>
        </p:nvCxnSpPr>
        <p:spPr>
          <a:xfrm>
            <a:off x="539181" y="1219618"/>
            <a:ext cx="3073727"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3336" y="1584016"/>
            <a:ext cx="8352402" cy="923330"/>
          </a:xfrm>
          <a:prstGeom prst="rect">
            <a:avLst/>
          </a:prstGeom>
          <a:noFill/>
        </p:spPr>
        <p:txBody>
          <a:bodyPr wrap="square" rtlCol="0">
            <a:spAutoFit/>
          </a:bodyPr>
          <a:lstStyle/>
          <a:p>
            <a:r>
              <a:rPr lang="nl-NL"/>
              <a:t>Het LiveResponse-lampje zal blauw knipperen wanneer het monitoringpersoneel op uw alarm reageert aan de hand van het responsprotocol van uw bedrijf voor het reageren op alarmen. Wanneer dit lampje op uw apparaat oplicht, betekent dit dat iemand contact met u zal opnemen om te bevestigen dat u OK bent.</a:t>
            </a:r>
          </a:p>
        </p:txBody>
      </p:sp>
      <p:sp>
        <p:nvSpPr>
          <p:cNvPr id="22" name="TextBox 21"/>
          <p:cNvSpPr txBox="1"/>
          <p:nvPr/>
        </p:nvSpPr>
        <p:spPr>
          <a:xfrm>
            <a:off x="3612908" y="1034952"/>
            <a:ext cx="1980029" cy="369332"/>
          </a:xfrm>
          <a:prstGeom prst="rect">
            <a:avLst/>
          </a:prstGeom>
          <a:noFill/>
        </p:spPr>
        <p:txBody>
          <a:bodyPr wrap="none" rtlCol="0">
            <a:spAutoFit/>
          </a:bodyPr>
          <a:lstStyle/>
          <a:p>
            <a:r>
              <a:rPr lang="nl-NL" b="1">
                <a:solidFill>
                  <a:srgbClr val="0073CF"/>
                </a:solidFill>
              </a:rPr>
              <a:t>LIVERESPONSE</a:t>
            </a:r>
          </a:p>
        </p:txBody>
      </p:sp>
      <p:cxnSp>
        <p:nvCxnSpPr>
          <p:cNvPr id="23" name="Straight Connector 22"/>
          <p:cNvCxnSpPr/>
          <p:nvPr/>
        </p:nvCxnSpPr>
        <p:spPr>
          <a:xfrm>
            <a:off x="5677624" y="1219618"/>
            <a:ext cx="2913132"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2122" y="6063519"/>
            <a:ext cx="5397183" cy="461665"/>
          </a:xfrm>
          <a:prstGeom prst="rect">
            <a:avLst/>
          </a:prstGeom>
          <a:noFill/>
        </p:spPr>
        <p:txBody>
          <a:bodyPr wrap="none" rtlCol="0">
            <a:spAutoFit/>
          </a:bodyPr>
          <a:lstStyle/>
          <a:p>
            <a:r>
              <a:rPr lang="nl-NL" sz="1200" b="1"/>
              <a:t>Welk personeel voert de monitoringswerkzaamheden uit? </a:t>
            </a:r>
          </a:p>
          <a:p>
            <a:r>
              <a:rPr lang="nl-NL" sz="1200"/>
              <a:t>Dit doen de Blackline Live-veiligheidsmedewerkers of uw eigen monitoringteam.</a:t>
            </a:r>
          </a:p>
        </p:txBody>
      </p:sp>
      <p:grpSp>
        <p:nvGrpSpPr>
          <p:cNvPr id="24" name="Group 23"/>
          <p:cNvGrpSpPr/>
          <p:nvPr/>
        </p:nvGrpSpPr>
        <p:grpSpPr>
          <a:xfrm>
            <a:off x="697781" y="6109686"/>
            <a:ext cx="369332" cy="369332"/>
            <a:chOff x="834855" y="5989766"/>
            <a:chExt cx="369332" cy="369332"/>
          </a:xfrm>
        </p:grpSpPr>
        <p:sp>
          <p:nvSpPr>
            <p:cNvPr id="10" name="TextBox 9"/>
            <p:cNvSpPr txBox="1"/>
            <p:nvPr/>
          </p:nvSpPr>
          <p:spPr>
            <a:xfrm>
              <a:off x="860873" y="5989766"/>
              <a:ext cx="325730" cy="369332"/>
            </a:xfrm>
            <a:prstGeom prst="rect">
              <a:avLst/>
            </a:prstGeom>
            <a:noFill/>
          </p:spPr>
          <p:txBody>
            <a:bodyPr wrap="none" rtlCol="0">
              <a:spAutoFit/>
            </a:bodyPr>
            <a:lstStyle/>
            <a:p>
              <a:r>
                <a:rPr lang="nl-NL" b="1"/>
                <a:t>?</a:t>
              </a:r>
            </a:p>
          </p:txBody>
        </p:sp>
        <p:sp>
          <p:nvSpPr>
            <p:cNvPr id="15" name="Oval 14"/>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Soc G7 Cal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8825" y="5175461"/>
            <a:ext cx="322259" cy="322259"/>
          </a:xfrm>
          <a:prstGeom prst="rect">
            <a:avLst/>
          </a:prstGeom>
        </p:spPr>
      </p:pic>
    </p:spTree>
    <p:extLst>
      <p:ext uri="{BB962C8B-B14F-4D97-AF65-F5344CB8AC3E}">
        <p14:creationId xmlns:p14="http://schemas.microsoft.com/office/powerpoint/2010/main" val="13069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3958"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2"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a:t>GEEL WAARSCHUWINGSALARM</a:t>
            </a:r>
          </a:p>
        </p:txBody>
      </p:sp>
      <p:sp>
        <p:nvSpPr>
          <p:cNvPr id="15" name="TextBox 14"/>
          <p:cNvSpPr txBox="1"/>
          <p:nvPr/>
        </p:nvSpPr>
        <p:spPr>
          <a:xfrm>
            <a:off x="2229444" y="4030725"/>
            <a:ext cx="2284439" cy="2031325"/>
          </a:xfrm>
          <a:prstGeom prst="rect">
            <a:avLst/>
          </a:prstGeom>
          <a:noFill/>
        </p:spPr>
        <p:txBody>
          <a:bodyPr wrap="square" rtlCol="0">
            <a:normAutofit fontScale="85000" lnSpcReduction="10000"/>
          </a:bodyPr>
          <a:lstStyle/>
          <a:p>
            <a:r>
              <a:rPr lang="nl-NL" b="1" dirty="0"/>
              <a:t>Wat moet ik doen?</a:t>
            </a:r>
          </a:p>
          <a:p>
            <a:endParaRPr lang="en-US" b="1" dirty="0"/>
          </a:p>
          <a:p>
            <a:r>
              <a:rPr lang="nl-NL" dirty="0"/>
              <a:t>Houd, nadat u het scherm van de G7 hebt gelezen, de pijltjestoetsen tegelijkertijd ingedrukt om het volume van het apparaat te dempen</a:t>
            </a:r>
          </a:p>
        </p:txBody>
      </p:sp>
      <p:sp>
        <p:nvSpPr>
          <p:cNvPr id="29" name="TextBox 28"/>
          <p:cNvSpPr txBox="1"/>
          <p:nvPr/>
        </p:nvSpPr>
        <p:spPr>
          <a:xfrm>
            <a:off x="843771" y="2614671"/>
            <a:ext cx="1156086" cy="276999"/>
          </a:xfrm>
          <a:prstGeom prst="rect">
            <a:avLst/>
          </a:prstGeom>
          <a:noFill/>
        </p:spPr>
        <p:txBody>
          <a:bodyPr wrap="none" rtlCol="0">
            <a:spAutoFit/>
          </a:bodyPr>
          <a:lstStyle/>
          <a:p>
            <a:r>
              <a:rPr lang="nl-NL" sz="1200"/>
              <a:t>Nieuw bericht</a:t>
            </a:r>
          </a:p>
        </p:txBody>
      </p:sp>
      <p:cxnSp>
        <p:nvCxnSpPr>
          <p:cNvPr id="24" name="Straight Connector 23"/>
          <p:cNvCxnSpPr>
            <a:cxnSpLocks/>
          </p:cNvCxnSpPr>
          <p:nvPr/>
        </p:nvCxnSpPr>
        <p:spPr>
          <a:xfrm>
            <a:off x="269303" y="1202013"/>
            <a:ext cx="210179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505613" y="996950"/>
            <a:ext cx="3241208" cy="369332"/>
          </a:xfrm>
          <a:prstGeom prst="rect">
            <a:avLst/>
          </a:prstGeom>
          <a:noFill/>
        </p:spPr>
        <p:txBody>
          <a:bodyPr wrap="none" rtlCol="0">
            <a:spAutoFit/>
          </a:bodyPr>
          <a:lstStyle/>
          <a:p>
            <a:r>
              <a:rPr lang="nl-NL" b="1" dirty="0">
                <a:solidFill>
                  <a:srgbClr val="FFCD00"/>
                </a:solidFill>
              </a:rPr>
              <a:t>GEEL WAARSCHUWINGSALARM</a:t>
            </a:r>
          </a:p>
        </p:txBody>
      </p:sp>
      <p:cxnSp>
        <p:nvCxnSpPr>
          <p:cNvPr id="33" name="Straight Connector 32"/>
          <p:cNvCxnSpPr>
            <a:cxnSpLocks/>
          </p:cNvCxnSpPr>
          <p:nvPr/>
        </p:nvCxnSpPr>
        <p:spPr>
          <a:xfrm>
            <a:off x="6446198" y="1181616"/>
            <a:ext cx="2100822"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91447" y="3928951"/>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13883" y="4163833"/>
            <a:ext cx="2484705" cy="18236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3208" y="1519787"/>
            <a:ext cx="1097213" cy="109721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47268" y="1519787"/>
            <a:ext cx="1094884" cy="109488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18999" y="1519787"/>
            <a:ext cx="1094884" cy="109488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66962" y="1519787"/>
            <a:ext cx="1104951" cy="1104951"/>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923769" y="1525539"/>
            <a:ext cx="1103239" cy="1103239"/>
          </a:xfrm>
          <a:prstGeom prst="rect">
            <a:avLst/>
          </a:prstGeom>
        </p:spPr>
      </p:pic>
      <p:sp>
        <p:nvSpPr>
          <p:cNvPr id="20" name="TextBox 19"/>
          <p:cNvSpPr txBox="1"/>
          <p:nvPr/>
        </p:nvSpPr>
        <p:spPr>
          <a:xfrm>
            <a:off x="3481542" y="2607418"/>
            <a:ext cx="978153" cy="276999"/>
          </a:xfrm>
          <a:prstGeom prst="rect">
            <a:avLst/>
          </a:prstGeom>
          <a:noFill/>
        </p:spPr>
        <p:txBody>
          <a:bodyPr wrap="none" rtlCol="0">
            <a:spAutoFit/>
          </a:bodyPr>
          <a:lstStyle/>
          <a:p>
            <a:r>
              <a:rPr lang="nl-NL" sz="1200"/>
              <a:t>Laag batt.niv.</a:t>
            </a:r>
          </a:p>
        </p:txBody>
      </p:sp>
      <p:sp>
        <p:nvSpPr>
          <p:cNvPr id="21" name="TextBox 20"/>
          <p:cNvSpPr txBox="1"/>
          <p:nvPr/>
        </p:nvSpPr>
        <p:spPr>
          <a:xfrm>
            <a:off x="4761708" y="2623600"/>
            <a:ext cx="908775" cy="276999"/>
          </a:xfrm>
          <a:prstGeom prst="rect">
            <a:avLst/>
          </a:prstGeom>
          <a:noFill/>
        </p:spPr>
        <p:txBody>
          <a:bodyPr wrap="none" rtlCol="0">
            <a:spAutoFit/>
          </a:bodyPr>
          <a:lstStyle/>
          <a:p>
            <a:r>
              <a:rPr lang="nl-NL" sz="1200"/>
              <a:t>Bumptest</a:t>
            </a:r>
          </a:p>
        </p:txBody>
      </p:sp>
      <p:sp>
        <p:nvSpPr>
          <p:cNvPr id="22" name="TextBox 21"/>
          <p:cNvSpPr txBox="1"/>
          <p:nvPr/>
        </p:nvSpPr>
        <p:spPr>
          <a:xfrm>
            <a:off x="2182335" y="2623904"/>
            <a:ext cx="1002197" cy="646331"/>
          </a:xfrm>
          <a:prstGeom prst="rect">
            <a:avLst/>
          </a:prstGeom>
          <a:noFill/>
        </p:spPr>
        <p:txBody>
          <a:bodyPr wrap="none" rtlCol="0">
            <a:normAutofit/>
          </a:bodyPr>
          <a:lstStyle/>
          <a:p>
            <a:r>
              <a:rPr lang="nl-NL" sz="1200" dirty="0"/>
              <a:t>Netwerk </a:t>
            </a:r>
          </a:p>
          <a:p>
            <a:r>
              <a:rPr lang="nl-NL" sz="1200" dirty="0"/>
              <a:t>Verbinding </a:t>
            </a:r>
          </a:p>
          <a:p>
            <a:r>
              <a:rPr lang="nl-NL" sz="1200" dirty="0"/>
              <a:t>Onderbreking</a:t>
            </a:r>
          </a:p>
        </p:txBody>
      </p:sp>
      <p:sp>
        <p:nvSpPr>
          <p:cNvPr id="26" name="TextBox 25"/>
          <p:cNvSpPr txBox="1"/>
          <p:nvPr/>
        </p:nvSpPr>
        <p:spPr>
          <a:xfrm>
            <a:off x="6017570" y="2639987"/>
            <a:ext cx="915635" cy="276999"/>
          </a:xfrm>
          <a:prstGeom prst="rect">
            <a:avLst/>
          </a:prstGeom>
          <a:noFill/>
        </p:spPr>
        <p:txBody>
          <a:bodyPr wrap="none" rtlCol="0">
            <a:spAutoFit/>
          </a:bodyPr>
          <a:lstStyle/>
          <a:p>
            <a:r>
              <a:rPr lang="nl-NL" sz="1200"/>
              <a:t>Kalibratie</a:t>
            </a:r>
          </a:p>
        </p:txBody>
      </p:sp>
      <p:sp>
        <p:nvSpPr>
          <p:cNvPr id="27" name="TextBox 26"/>
          <p:cNvSpPr txBox="1"/>
          <p:nvPr/>
        </p:nvSpPr>
        <p:spPr>
          <a:xfrm>
            <a:off x="7110337" y="2638715"/>
            <a:ext cx="1481685" cy="1015663"/>
          </a:xfrm>
          <a:prstGeom prst="rect">
            <a:avLst/>
          </a:prstGeom>
          <a:noFill/>
        </p:spPr>
        <p:txBody>
          <a:bodyPr wrap="square" rtlCol="0">
            <a:normAutofit fontScale="85000" lnSpcReduction="20000"/>
          </a:bodyPr>
          <a:lstStyle/>
          <a:p>
            <a:pPr marL="171450" indent="-171450">
              <a:buFont typeface="Arial" charset="0"/>
              <a:buChar char="•"/>
            </a:pPr>
            <a:r>
              <a:rPr lang="nl-NL" sz="1200" dirty="0"/>
              <a:t>Laag waarschuwingsalarm voor gas</a:t>
            </a:r>
          </a:p>
          <a:p>
            <a:pPr marL="171450" indent="-171450">
              <a:buFont typeface="Arial" charset="0"/>
              <a:buChar char="•"/>
            </a:pPr>
            <a:r>
              <a:rPr lang="nl-NL" sz="1200" dirty="0"/>
              <a:t>Sensorfout</a:t>
            </a:r>
          </a:p>
          <a:p>
            <a:pPr marL="171450" indent="-171450">
              <a:buFont typeface="Arial" charset="0"/>
              <a:buChar char="•"/>
            </a:pPr>
            <a:r>
              <a:rPr lang="nl-NL" sz="1200" dirty="0"/>
              <a:t>Onder de grenswaarde</a:t>
            </a:r>
          </a:p>
          <a:p>
            <a:pPr marL="171450" indent="-171450">
              <a:buFont typeface="Arial" charset="0"/>
              <a:buChar char="•"/>
            </a:pPr>
            <a:r>
              <a:rPr lang="nl-NL" sz="1200" dirty="0"/>
              <a:t>Pompblokkering</a:t>
            </a:r>
          </a:p>
        </p:txBody>
      </p:sp>
      <p:pic>
        <p:nvPicPr>
          <p:cNvPr id="11" name="Picture 10"/>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203857" y="1525539"/>
            <a:ext cx="1113176" cy="1113176"/>
          </a:xfrm>
          <a:prstGeom prst="rect">
            <a:avLst/>
          </a:prstGeom>
        </p:spPr>
      </p:pic>
      <p:sp>
        <p:nvSpPr>
          <p:cNvPr id="28" name="TextBox 27"/>
          <p:cNvSpPr txBox="1"/>
          <p:nvPr/>
        </p:nvSpPr>
        <p:spPr>
          <a:xfrm>
            <a:off x="2524821" y="6324149"/>
            <a:ext cx="4284281" cy="430887"/>
          </a:xfrm>
          <a:prstGeom prst="rect">
            <a:avLst/>
          </a:prstGeom>
          <a:noFill/>
        </p:spPr>
        <p:txBody>
          <a:bodyPr wrap="square" rtlCol="0">
            <a:spAutoFit/>
          </a:bodyPr>
          <a:lstStyle/>
          <a:p>
            <a:r>
              <a:rPr lang="nl-NL" sz="1100"/>
              <a:t>Let op: Gele waarschuwingsalarmen gaan nooit over in rode alarmen. Het betreft communicatie tussen u en uw apparaat.</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087790" y="6275592"/>
            <a:ext cx="283308" cy="283308"/>
          </a:xfrm>
          <a:prstGeom prst="rect">
            <a:avLst/>
          </a:prstGeom>
        </p:spPr>
      </p:pic>
    </p:spTree>
    <p:extLst>
      <p:ext uri="{BB962C8B-B14F-4D97-AF65-F5344CB8AC3E}">
        <p14:creationId xmlns:p14="http://schemas.microsoft.com/office/powerpoint/2010/main" val="152563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781"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15" grpId="0"/>
      <p:bldP spid="37"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3727" y="3296503"/>
            <a:ext cx="2121473" cy="1808941"/>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nl-NL"/>
              <a:t>BERICHTEN</a:t>
            </a:r>
          </a:p>
        </p:txBody>
      </p:sp>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9726" y="3292012"/>
            <a:ext cx="2440194" cy="1791747"/>
          </a:xfrm>
          <a:prstGeom prst="rect">
            <a:avLst/>
          </a:prstGeom>
        </p:spPr>
      </p:pic>
      <p:sp>
        <p:nvSpPr>
          <p:cNvPr id="9" name="Content Placeholder 2"/>
          <p:cNvSpPr txBox="1">
            <a:spLocks/>
          </p:cNvSpPr>
          <p:nvPr/>
        </p:nvSpPr>
        <p:spPr>
          <a:xfrm>
            <a:off x="1173709" y="3885587"/>
            <a:ext cx="163605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nl-NL" sz="1800" b="1" dirty="0">
                <a:solidFill>
                  <a:srgbClr val="FFC000"/>
                </a:solidFill>
              </a:rPr>
              <a:t>VERSTUREN</a:t>
            </a:r>
          </a:p>
        </p:txBody>
      </p:sp>
      <p:sp>
        <p:nvSpPr>
          <p:cNvPr id="6" name="TextBox 5"/>
          <p:cNvSpPr txBox="1"/>
          <p:nvPr/>
        </p:nvSpPr>
        <p:spPr>
          <a:xfrm>
            <a:off x="923251" y="5038177"/>
            <a:ext cx="3162418" cy="1231106"/>
          </a:xfrm>
          <a:prstGeom prst="rect">
            <a:avLst/>
          </a:prstGeom>
          <a:noFill/>
        </p:spPr>
        <p:txBody>
          <a:bodyPr wrap="square" rtlCol="0">
            <a:normAutofit/>
          </a:bodyPr>
          <a:lstStyle/>
          <a:p>
            <a:r>
              <a:rPr lang="nl-NL" dirty="0"/>
              <a:t>Een bericht verzenden:</a:t>
            </a:r>
          </a:p>
          <a:p>
            <a:pPr marL="342900" indent="-342900">
              <a:buAutoNum type="arabicPeriod"/>
            </a:pPr>
            <a:r>
              <a:rPr lang="nl-NL" sz="1400" dirty="0"/>
              <a:t>Druk op OK</a:t>
            </a:r>
          </a:p>
          <a:p>
            <a:pPr marL="342900" indent="-342900">
              <a:buAutoNum type="arabicPeriod"/>
            </a:pPr>
            <a:r>
              <a:rPr lang="nl-NL" sz="1400" dirty="0"/>
              <a:t>Selecteer "Bericht verzenden"</a:t>
            </a:r>
          </a:p>
          <a:p>
            <a:pPr marL="342900" indent="-342900">
              <a:buAutoNum type="arabicPeriod"/>
            </a:pPr>
            <a:r>
              <a:rPr lang="nl-NL" sz="1400" dirty="0" err="1"/>
              <a:t>Scroll</a:t>
            </a:r>
            <a:r>
              <a:rPr lang="nl-NL" sz="1400" dirty="0"/>
              <a:t> naar het bericht dat u wilt verzenden en druk op OK.</a:t>
            </a:r>
          </a:p>
        </p:txBody>
      </p:sp>
      <p:sp>
        <p:nvSpPr>
          <p:cNvPr id="12" name="TextBox 11"/>
          <p:cNvSpPr txBox="1"/>
          <p:nvPr/>
        </p:nvSpPr>
        <p:spPr>
          <a:xfrm>
            <a:off x="5276427" y="5037791"/>
            <a:ext cx="3461360" cy="1015663"/>
          </a:xfrm>
          <a:prstGeom prst="rect">
            <a:avLst/>
          </a:prstGeom>
          <a:noFill/>
        </p:spPr>
        <p:txBody>
          <a:bodyPr wrap="square" rtlCol="0">
            <a:spAutoFit/>
          </a:bodyPr>
          <a:lstStyle/>
          <a:p>
            <a:r>
              <a:rPr lang="nl-NL"/>
              <a:t>Een bericht ontvangen:</a:t>
            </a:r>
          </a:p>
          <a:p>
            <a:pPr marL="342900" indent="-342900">
              <a:buAutoNum type="arabicPeriod"/>
            </a:pPr>
            <a:r>
              <a:rPr lang="nl-NL" sz="1400"/>
              <a:t>Lees uw bericht</a:t>
            </a:r>
          </a:p>
          <a:p>
            <a:pPr marL="342900" indent="-342900">
              <a:buAutoNum type="arabicPeriod"/>
            </a:pPr>
            <a:r>
              <a:rPr lang="nl-NL" sz="1400"/>
              <a:t>Houd de pijltjestoetsen gedurende 3 seconden tegelijkertijd ingedrukt</a:t>
            </a:r>
          </a:p>
        </p:txBody>
      </p:sp>
      <p:sp>
        <p:nvSpPr>
          <p:cNvPr id="13" name="Content Placeholder 2"/>
          <p:cNvSpPr txBox="1">
            <a:spLocks/>
          </p:cNvSpPr>
          <p:nvPr/>
        </p:nvSpPr>
        <p:spPr>
          <a:xfrm>
            <a:off x="5565481" y="3938122"/>
            <a:ext cx="1553386"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nl-NL" sz="1600" b="1" dirty="0">
                <a:solidFill>
                  <a:srgbClr val="FFC000"/>
                </a:solidFill>
              </a:rPr>
              <a:t>ONTVANGEN</a:t>
            </a:r>
          </a:p>
        </p:txBody>
      </p:sp>
    </p:spTree>
    <p:extLst>
      <p:ext uri="{BB962C8B-B14F-4D97-AF65-F5344CB8AC3E}">
        <p14:creationId xmlns:p14="http://schemas.microsoft.com/office/powerpoint/2010/main" val="30935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PUSH-TO-TALK – VERZENDEN/ONTVANGEN</a:t>
            </a:r>
          </a:p>
        </p:txBody>
      </p:sp>
      <p:sp>
        <p:nvSpPr>
          <p:cNvPr id="6" name="TextBox 5"/>
          <p:cNvSpPr txBox="1"/>
          <p:nvPr/>
        </p:nvSpPr>
        <p:spPr>
          <a:xfrm>
            <a:off x="955665" y="4586738"/>
            <a:ext cx="3362335" cy="1600438"/>
          </a:xfrm>
          <a:prstGeom prst="rect">
            <a:avLst/>
          </a:prstGeom>
          <a:noFill/>
        </p:spPr>
        <p:txBody>
          <a:bodyPr wrap="square" rtlCol="0">
            <a:normAutofit fontScale="92500" lnSpcReduction="20000"/>
          </a:bodyPr>
          <a:lstStyle/>
          <a:p>
            <a:pPr marL="342900" indent="-342900">
              <a:buFont typeface="+mj-lt"/>
              <a:buAutoNum type="arabicPeriod"/>
            </a:pPr>
            <a:r>
              <a:rPr lang="nl-NL" sz="1400" dirty="0"/>
              <a:t>Druk de rode vergrendeling in en houd deze ingedrukt</a:t>
            </a:r>
          </a:p>
          <a:p>
            <a:pPr marL="342900" indent="-342900">
              <a:buFont typeface="+mj-lt"/>
              <a:buAutoNum type="arabicPeriod"/>
            </a:pPr>
            <a:r>
              <a:rPr lang="nl-NL" sz="1400" dirty="0"/>
              <a:t>Wanneer de G7c ophoudt met piepen, blijft u deze ingedrukt houden en begint u te praten </a:t>
            </a:r>
          </a:p>
          <a:p>
            <a:pPr marL="342900" indent="-342900">
              <a:buFont typeface="+mj-lt"/>
              <a:buAutoNum type="arabicPeriod"/>
            </a:pPr>
            <a:r>
              <a:rPr lang="nl-NL" sz="1400" dirty="0"/>
              <a:t>Laat de vergrendeling los zodra u klaar bent met praten. </a:t>
            </a:r>
          </a:p>
          <a:p>
            <a:pPr marL="342900" indent="-342900">
              <a:buFont typeface="+mj-lt"/>
              <a:buAutoNum type="arabicPeriod"/>
            </a:pPr>
            <a:r>
              <a:rPr lang="nl-NL" sz="1400" dirty="0"/>
              <a:t>De G7c piept nogmaals om u te laten weten dat het klaar is met luisteren</a:t>
            </a:r>
          </a:p>
        </p:txBody>
      </p:sp>
      <p:sp>
        <p:nvSpPr>
          <p:cNvPr id="11" name="Content Placeholder 2"/>
          <p:cNvSpPr txBox="1">
            <a:spLocks/>
          </p:cNvSpPr>
          <p:nvPr/>
        </p:nvSpPr>
        <p:spPr>
          <a:xfrm>
            <a:off x="5437275" y="4181826"/>
            <a:ext cx="2008404" cy="32168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nl-NL" sz="1800" b="1"/>
              <a:t>ONTVANGEN</a:t>
            </a:r>
          </a:p>
        </p:txBody>
      </p:sp>
      <p:sp>
        <p:nvSpPr>
          <p:cNvPr id="15" name="TextBox 14"/>
          <p:cNvSpPr txBox="1"/>
          <p:nvPr/>
        </p:nvSpPr>
        <p:spPr>
          <a:xfrm>
            <a:off x="5062600" y="4546772"/>
            <a:ext cx="2757753" cy="1169551"/>
          </a:xfrm>
          <a:prstGeom prst="rect">
            <a:avLst/>
          </a:prstGeom>
          <a:noFill/>
        </p:spPr>
        <p:txBody>
          <a:bodyPr wrap="square" rtlCol="0">
            <a:normAutofit fontScale="92500" lnSpcReduction="10000"/>
          </a:bodyPr>
          <a:lstStyle/>
          <a:p>
            <a:pPr marL="342900" indent="-342900">
              <a:buFont typeface="+mj-lt"/>
              <a:buAutoNum type="arabicPeriod"/>
            </a:pPr>
            <a:r>
              <a:rPr lang="nl-NL" sz="1400" dirty="0"/>
              <a:t>De G7c piept één keer om een binnenkomend PTT-bericht te signaleren</a:t>
            </a:r>
          </a:p>
          <a:p>
            <a:pPr marL="342900" indent="-342900">
              <a:buFont typeface="+mj-lt"/>
              <a:buAutoNum type="arabicPeriod"/>
            </a:pPr>
            <a:r>
              <a:rPr lang="nl-NL" sz="1400" dirty="0"/>
              <a:t>De G7c speelt het bericht af</a:t>
            </a:r>
          </a:p>
          <a:p>
            <a:pPr marL="342900" indent="-342900">
              <a:buFont typeface="+mj-lt"/>
              <a:buAutoNum type="arabicPeriod"/>
            </a:pPr>
            <a:r>
              <a:rPr lang="nl-NL" sz="1400" dirty="0"/>
              <a:t>De G7c piept nogmaals als het bericht klaar is</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36665"/>
            <a:ext cx="9144000" cy="2177156"/>
          </a:xfrm>
          <a:prstGeom prst="rect">
            <a:avLst/>
          </a:prstGeom>
        </p:spPr>
      </p:pic>
      <p:sp>
        <p:nvSpPr>
          <p:cNvPr id="7" name="Rectangle 6"/>
          <p:cNvSpPr/>
          <p:nvPr/>
        </p:nvSpPr>
        <p:spPr>
          <a:xfrm>
            <a:off x="955665" y="4177440"/>
            <a:ext cx="2828543" cy="369332"/>
          </a:xfrm>
          <a:prstGeom prst="rect">
            <a:avLst/>
          </a:prstGeom>
        </p:spPr>
        <p:txBody>
          <a:bodyPr wrap="square">
            <a:spAutoFit/>
          </a:bodyPr>
          <a:lstStyle/>
          <a:p>
            <a:pPr algn="ctr"/>
            <a:r>
              <a:rPr lang="nl-NL" b="1"/>
              <a:t>VERZENDEN</a:t>
            </a:r>
          </a:p>
        </p:txBody>
      </p:sp>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89327" y="3151043"/>
            <a:ext cx="895071" cy="895071"/>
          </a:xfrm>
          <a:prstGeom prst="rect">
            <a:avLst/>
          </a:prstGeom>
        </p:spPr>
      </p:pic>
      <p:pic>
        <p:nvPicPr>
          <p:cNvPr id="17" name="Picture 1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83242" y="3151043"/>
            <a:ext cx="916471" cy="916471"/>
          </a:xfrm>
          <a:prstGeom prst="rect">
            <a:avLst/>
          </a:prstGeom>
        </p:spPr>
      </p:pic>
      <p:sp>
        <p:nvSpPr>
          <p:cNvPr id="19" name="Rectangle 18"/>
          <p:cNvSpPr/>
          <p:nvPr/>
        </p:nvSpPr>
        <p:spPr>
          <a:xfrm>
            <a:off x="643208" y="6227142"/>
            <a:ext cx="4007170" cy="461665"/>
          </a:xfrm>
          <a:prstGeom prst="rect">
            <a:avLst/>
          </a:prstGeom>
        </p:spPr>
        <p:txBody>
          <a:bodyPr wrap="square">
            <a:normAutofit fontScale="85000" lnSpcReduction="20000"/>
          </a:bodyPr>
          <a:lstStyle/>
          <a:p>
            <a:r>
              <a:rPr lang="nl-NL" sz="1200" b="1" dirty="0">
                <a:solidFill>
                  <a:srgbClr val="A6192E"/>
                </a:solidFill>
              </a:rPr>
              <a:t>OPMERKING:</a:t>
            </a:r>
            <a:r>
              <a:rPr lang="nl-NL" sz="1200" dirty="0"/>
              <a:t> Zorg ervoor dat u in de microfoon van de G7 praat en niet richting de cartridge, om te voorkomen dat er valse gasalarmen worden geactiveerd. </a:t>
            </a:r>
          </a:p>
        </p:txBody>
      </p:sp>
    </p:spTree>
    <p:extLst>
      <p:ext uri="{BB962C8B-B14F-4D97-AF65-F5344CB8AC3E}">
        <p14:creationId xmlns:p14="http://schemas.microsoft.com/office/powerpoint/2010/main" val="1226384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PUSH-TO-TALK - KANALEN</a:t>
            </a:r>
          </a:p>
        </p:txBody>
      </p:sp>
      <p:sp>
        <p:nvSpPr>
          <p:cNvPr id="14" name="Content Placeholder 2"/>
          <p:cNvSpPr txBox="1">
            <a:spLocks/>
          </p:cNvSpPr>
          <p:nvPr/>
        </p:nvSpPr>
        <p:spPr>
          <a:xfrm>
            <a:off x="3309492" y="3437470"/>
            <a:ext cx="351482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nl-NL" sz="1800" b="1"/>
              <a:t>VAN KANAAL VERANDEREN</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41396"/>
            <a:ext cx="9144000" cy="2177156"/>
          </a:xfrm>
          <a:prstGeom prst="rect">
            <a:avLst/>
          </a:prstGeom>
        </p:spPr>
      </p:pic>
      <p:sp>
        <p:nvSpPr>
          <p:cNvPr id="12" name="Content Placeholder 2"/>
          <p:cNvSpPr txBox="1">
            <a:spLocks/>
          </p:cNvSpPr>
          <p:nvPr/>
        </p:nvSpPr>
        <p:spPr>
          <a:xfrm>
            <a:off x="157840" y="3305317"/>
            <a:ext cx="4032564"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nl-NL" sz="1400" b="1"/>
              <a:t>Beschikbare Kanalen</a:t>
            </a:r>
          </a:p>
        </p:txBody>
      </p:sp>
      <p:sp>
        <p:nvSpPr>
          <p:cNvPr id="13" name="TextBox 12"/>
          <p:cNvSpPr txBox="1"/>
          <p:nvPr/>
        </p:nvSpPr>
        <p:spPr>
          <a:xfrm>
            <a:off x="173664" y="3659539"/>
            <a:ext cx="2811975" cy="2862322"/>
          </a:xfrm>
          <a:prstGeom prst="rect">
            <a:avLst/>
          </a:prstGeom>
          <a:noFill/>
        </p:spPr>
        <p:txBody>
          <a:bodyPr wrap="square" rtlCol="0">
            <a:normAutofit fontScale="92500" lnSpcReduction="10000"/>
          </a:bodyPr>
          <a:lstStyle/>
          <a:p>
            <a:pPr marL="171450" indent="-171450">
              <a:spcBef>
                <a:spcPts val="600"/>
              </a:spcBef>
              <a:buFont typeface="Arial" charset="0"/>
              <a:buChar char="•"/>
            </a:pPr>
            <a:r>
              <a:rPr lang="nl-NL" sz="1200" b="1" dirty="0"/>
              <a:t>Kanalen 0-99</a:t>
            </a:r>
          </a:p>
          <a:p>
            <a:pPr marL="179388"/>
            <a:r>
              <a:rPr lang="nl-NL" sz="1200" dirty="0"/>
              <a:t>Genummerde kanalen voor verschillende groepen </a:t>
            </a:r>
            <a:r>
              <a:rPr lang="nl-NL" sz="1200" dirty="0" err="1"/>
              <a:t>apparaatgebruikers</a:t>
            </a:r>
            <a:endParaRPr lang="nl-NL" sz="1200" dirty="0"/>
          </a:p>
          <a:p>
            <a:pPr marL="179388"/>
            <a:endParaRPr lang="en-US" sz="1200" dirty="0"/>
          </a:p>
          <a:p>
            <a:pPr marL="171450" indent="-171450">
              <a:buFont typeface="Arial" charset="0"/>
              <a:buChar char="•"/>
            </a:pPr>
            <a:r>
              <a:rPr lang="nl-NL" sz="1200" b="1" dirty="0"/>
              <a:t>Alleen ontvangen</a:t>
            </a:r>
          </a:p>
          <a:p>
            <a:pPr marL="179388"/>
            <a:r>
              <a:rPr lang="nl-NL" sz="1200" dirty="0"/>
              <a:t>De G7 ontvangt alleen van het kanaal ‘Alle oproepen’ en kan geen stemberichten naar andere apparaten sturen</a:t>
            </a:r>
          </a:p>
          <a:p>
            <a:pPr marL="179388"/>
            <a:endParaRPr lang="en-US" sz="1200" b="1" dirty="0"/>
          </a:p>
          <a:p>
            <a:pPr marL="171450" indent="-171450">
              <a:buFont typeface="Arial" charset="0"/>
              <a:buChar char="•"/>
            </a:pPr>
            <a:r>
              <a:rPr lang="nl-NL" sz="1200" b="1" dirty="0"/>
              <a:t>Alle oproepen</a:t>
            </a:r>
          </a:p>
          <a:p>
            <a:pPr marL="179388"/>
            <a:r>
              <a:rPr lang="nl-NL" sz="1200" dirty="0"/>
              <a:t>G7 verzend naar alle PTT-apparaten in de organisatie en ontvangt alleen stemberichten van het kanaal ‘Alle oproepen’. </a:t>
            </a:r>
            <a:r>
              <a:rPr lang="nl-NL" sz="1200" b="1" dirty="0"/>
              <a:t>Dit kanaal moet alleen worden gebruikt door veiligheidssupervisors.</a:t>
            </a:r>
          </a:p>
          <a:p>
            <a:endParaRPr lang="en-US" sz="1200" i="1" dirty="0"/>
          </a:p>
        </p:txBody>
      </p:sp>
      <p:cxnSp>
        <p:nvCxnSpPr>
          <p:cNvPr id="17" name="Straight Connector 16"/>
          <p:cNvCxnSpPr/>
          <p:nvPr/>
        </p:nvCxnSpPr>
        <p:spPr>
          <a:xfrm>
            <a:off x="3078480" y="2998229"/>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29359" y="4005375"/>
            <a:ext cx="1680755" cy="1680755"/>
          </a:xfrm>
          <a:prstGeom prst="rect">
            <a:avLst/>
          </a:prstGeom>
          <a:ln w="19050">
            <a:solidFill>
              <a:schemeClr val="accent1"/>
            </a:solidFill>
          </a:ln>
        </p:spPr>
      </p:pic>
      <p:pic>
        <p:nvPicPr>
          <p:cNvPr id="22" name="Picture 2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343131" y="4012694"/>
            <a:ext cx="1673436" cy="1673436"/>
          </a:xfrm>
          <a:prstGeom prst="rect">
            <a:avLst/>
          </a:prstGeom>
          <a:ln w="19050">
            <a:solidFill>
              <a:schemeClr val="accent1"/>
            </a:solidFill>
          </a:ln>
        </p:spPr>
      </p:pic>
      <p:pic>
        <p:nvPicPr>
          <p:cNvPr id="23" name="Picture 22"/>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49584" y="3998056"/>
            <a:ext cx="1680755" cy="1680755"/>
          </a:xfrm>
          <a:prstGeom prst="rect">
            <a:avLst/>
          </a:prstGeom>
          <a:ln w="19050">
            <a:solidFill>
              <a:schemeClr val="accent1"/>
            </a:solidFill>
          </a:ln>
        </p:spPr>
      </p:pic>
      <p:sp>
        <p:nvSpPr>
          <p:cNvPr id="25" name="Oval 24"/>
          <p:cNvSpPr/>
          <p:nvPr/>
        </p:nvSpPr>
        <p:spPr>
          <a:xfrm>
            <a:off x="3492871"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a:t>1</a:t>
            </a:r>
          </a:p>
        </p:txBody>
      </p:sp>
      <p:sp>
        <p:nvSpPr>
          <p:cNvPr id="26" name="Oval 25"/>
          <p:cNvSpPr/>
          <p:nvPr/>
        </p:nvSpPr>
        <p:spPr>
          <a:xfrm>
            <a:off x="5395677"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a:t>2</a:t>
            </a:r>
          </a:p>
        </p:txBody>
      </p:sp>
      <p:sp>
        <p:nvSpPr>
          <p:cNvPr id="27" name="Oval 26"/>
          <p:cNvSpPr/>
          <p:nvPr/>
        </p:nvSpPr>
        <p:spPr>
          <a:xfrm>
            <a:off x="7328980"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a:t>3</a:t>
            </a:r>
          </a:p>
        </p:txBody>
      </p:sp>
      <p:sp>
        <p:nvSpPr>
          <p:cNvPr id="28" name="Rectangle 27"/>
          <p:cNvSpPr/>
          <p:nvPr/>
        </p:nvSpPr>
        <p:spPr>
          <a:xfrm>
            <a:off x="3506651" y="5923747"/>
            <a:ext cx="5500980" cy="276999"/>
          </a:xfrm>
          <a:prstGeom prst="rect">
            <a:avLst/>
          </a:prstGeom>
        </p:spPr>
        <p:txBody>
          <a:bodyPr wrap="square">
            <a:spAutoFit/>
          </a:bodyPr>
          <a:lstStyle/>
          <a:p>
            <a:pPr marL="179388"/>
            <a:r>
              <a:rPr lang="nl-NL" sz="1200"/>
              <a:t>In het hoofd- en secundaire menu kunt u van kanaal veranderen. </a:t>
            </a:r>
          </a:p>
        </p:txBody>
      </p:sp>
    </p:spTree>
    <p:extLst>
      <p:ext uri="{BB962C8B-B14F-4D97-AF65-F5344CB8AC3E}">
        <p14:creationId xmlns:p14="http://schemas.microsoft.com/office/powerpoint/2010/main" val="1556967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CONFIGURATIEMODI</a:t>
            </a:r>
          </a:p>
        </p:txBody>
      </p:sp>
      <p:sp>
        <p:nvSpPr>
          <p:cNvPr id="9" name="Content Placeholder 2"/>
          <p:cNvSpPr txBox="1">
            <a:spLocks/>
          </p:cNvSpPr>
          <p:nvPr/>
        </p:nvSpPr>
        <p:spPr>
          <a:xfrm>
            <a:off x="162337" y="3043091"/>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nl-NL" sz="1400" b="1"/>
              <a:t>Beschikbare modi</a:t>
            </a:r>
          </a:p>
        </p:txBody>
      </p:sp>
      <p:sp>
        <p:nvSpPr>
          <p:cNvPr id="6" name="TextBox 5"/>
          <p:cNvSpPr txBox="1"/>
          <p:nvPr/>
        </p:nvSpPr>
        <p:spPr>
          <a:xfrm>
            <a:off x="162337" y="3286267"/>
            <a:ext cx="2889921" cy="3677930"/>
          </a:xfrm>
          <a:prstGeom prst="rect">
            <a:avLst/>
          </a:prstGeom>
          <a:noFill/>
        </p:spPr>
        <p:txBody>
          <a:bodyPr wrap="square" rtlCol="0">
            <a:normAutofit lnSpcReduction="10000"/>
          </a:bodyPr>
          <a:lstStyle/>
          <a:p>
            <a:r>
              <a:rPr lang="nl-NL" sz="1200" i="1" dirty="0"/>
              <a:t>Wat op uw apparaat te zien is, hangt af van uw configuratieprofiel in Blackline Live</a:t>
            </a:r>
          </a:p>
          <a:p>
            <a:pPr marL="171450" indent="-171450">
              <a:spcBef>
                <a:spcPts val="600"/>
              </a:spcBef>
              <a:buFont typeface="Arial" charset="0"/>
              <a:buChar char="•"/>
            </a:pPr>
            <a:r>
              <a:rPr lang="nl-NL" sz="1000" b="1" dirty="0"/>
              <a:t>Normale modus</a:t>
            </a:r>
          </a:p>
          <a:p>
            <a:pPr marL="179388"/>
            <a:r>
              <a:rPr lang="nl-NL" sz="1000" dirty="0"/>
              <a:t>De gewone modus voor G7 voor dagelijks gebruik</a:t>
            </a:r>
          </a:p>
          <a:p>
            <a:pPr marL="171450" indent="-171450">
              <a:buFont typeface="Arial" charset="0"/>
              <a:buChar char="•"/>
            </a:pPr>
            <a:r>
              <a:rPr lang="nl-NL" sz="1000" b="1" dirty="0"/>
              <a:t>Pre-entry</a:t>
            </a:r>
          </a:p>
          <a:p>
            <a:pPr marL="179388"/>
            <a:r>
              <a:rPr lang="nl-NL" sz="1000" dirty="0"/>
              <a:t>Voor het controleren van de atmosfeer voordat u een ruimte betreedt, met of zonder pomp.</a:t>
            </a:r>
          </a:p>
          <a:p>
            <a:pPr marL="171450" indent="-171450">
              <a:buFont typeface="Arial" charset="0"/>
              <a:buChar char="•"/>
            </a:pPr>
            <a:r>
              <a:rPr lang="nl-NL" sz="1000" b="1" dirty="0"/>
              <a:t>SCBA</a:t>
            </a:r>
          </a:p>
          <a:p>
            <a:pPr marL="179388"/>
            <a:r>
              <a:rPr lang="nl-NL" sz="1000" dirty="0"/>
              <a:t>Voor gebruik met een ademhalingsapparaat met luchttoevoer of autonoom ademhalingsapparaat</a:t>
            </a:r>
          </a:p>
          <a:p>
            <a:pPr marL="171450" indent="-171450">
              <a:buFont typeface="Arial" charset="0"/>
              <a:buChar char="•"/>
            </a:pPr>
            <a:r>
              <a:rPr lang="nl-NL" sz="1000" b="1" dirty="0"/>
              <a:t>Lekcontrole</a:t>
            </a:r>
          </a:p>
          <a:p>
            <a:pPr marL="179388"/>
            <a:r>
              <a:rPr lang="nl-NL" sz="1000" dirty="0"/>
              <a:t>Om gebieden te controleren op lekken.</a:t>
            </a:r>
            <a:br>
              <a:rPr lang="nl-NL" sz="1000" dirty="0"/>
            </a:br>
            <a:r>
              <a:rPr lang="nl-NL" sz="1000" dirty="0"/>
              <a:t>met of zonder pomp.</a:t>
            </a:r>
          </a:p>
          <a:p>
            <a:pPr marL="171450" indent="-171450">
              <a:buFont typeface="Arial" charset="0"/>
              <a:buChar char="•"/>
            </a:pPr>
            <a:r>
              <a:rPr lang="nl-NL" sz="1000" b="1" dirty="0" err="1"/>
              <a:t>Hoogrisico</a:t>
            </a:r>
            <a:endParaRPr lang="nl-NL" sz="1000" b="1" dirty="0"/>
          </a:p>
          <a:p>
            <a:pPr marL="179388"/>
            <a:r>
              <a:rPr lang="nl-NL" sz="1000" dirty="0"/>
              <a:t>Voor situaties met een hoog algemeen risico,</a:t>
            </a:r>
            <a:br>
              <a:rPr lang="nl-NL" sz="1000" dirty="0"/>
            </a:br>
            <a:r>
              <a:rPr lang="nl-NL" sz="1000" dirty="0"/>
              <a:t>zoals evacuaties.</a:t>
            </a:r>
          </a:p>
          <a:p>
            <a:pPr marL="171450" indent="-171450">
              <a:buFont typeface="Arial" charset="0"/>
              <a:buChar char="•"/>
            </a:pPr>
            <a:r>
              <a:rPr lang="nl-NL" sz="1000" b="1" dirty="0"/>
              <a:t>Pomploopmodus</a:t>
            </a:r>
          </a:p>
          <a:p>
            <a:pPr marL="179388"/>
            <a:r>
              <a:rPr lang="nl-NL" sz="1000" dirty="0"/>
              <a:t>Laat de pomp continu draaien - bijvoorbeeld voor gebruik in een mangat-situatie. Voor deze modus is een pomp vereist.</a:t>
            </a:r>
          </a:p>
          <a:p>
            <a:endParaRPr lang="en-US" sz="1200" i="1" dirty="0"/>
          </a:p>
        </p:txBody>
      </p:sp>
      <p:sp>
        <p:nvSpPr>
          <p:cNvPr id="11" name="Content Placeholder 2"/>
          <p:cNvSpPr txBox="1">
            <a:spLocks/>
          </p:cNvSpPr>
          <p:nvPr/>
        </p:nvSpPr>
        <p:spPr>
          <a:xfrm>
            <a:off x="3087766" y="3012069"/>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nl-NL" sz="1800" b="1"/>
              <a:t>EEN MODUS SELECTEREN</a:t>
            </a:r>
          </a:p>
        </p:txBody>
      </p:sp>
      <p:cxnSp>
        <p:nvCxnSpPr>
          <p:cNvPr id="16" name="Straight Connector 15"/>
          <p:cNvCxnSpPr/>
          <p:nvPr/>
        </p:nvCxnSpPr>
        <p:spPr>
          <a:xfrm>
            <a:off x="3091002" y="2981048"/>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pic>
        <p:nvPicPr>
          <p:cNvPr id="19" name="Picture 1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93702" y="3796439"/>
            <a:ext cx="1690421" cy="1690421"/>
          </a:xfrm>
          <a:prstGeom prst="rect">
            <a:avLst/>
          </a:prstGeom>
          <a:ln w="19050">
            <a:solidFill>
              <a:schemeClr val="accent1"/>
            </a:solidFill>
          </a:ln>
        </p:spPr>
      </p:pic>
      <p:pic>
        <p:nvPicPr>
          <p:cNvPr id="20" name="Picture 1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53033" y="3803999"/>
            <a:ext cx="1701334" cy="1701334"/>
          </a:xfrm>
          <a:prstGeom prst="rect">
            <a:avLst/>
          </a:prstGeom>
          <a:ln w="19050">
            <a:solidFill>
              <a:schemeClr val="accent1"/>
            </a:solidFill>
          </a:ln>
        </p:spPr>
      </p:pic>
      <p:sp>
        <p:nvSpPr>
          <p:cNvPr id="21" name="Rectangle 20"/>
          <p:cNvSpPr/>
          <p:nvPr/>
        </p:nvSpPr>
        <p:spPr>
          <a:xfrm>
            <a:off x="3272229" y="5666491"/>
            <a:ext cx="5500980" cy="830997"/>
          </a:xfrm>
          <a:prstGeom prst="rect">
            <a:avLst/>
          </a:prstGeom>
        </p:spPr>
        <p:txBody>
          <a:bodyPr wrap="square">
            <a:spAutoFit/>
          </a:bodyPr>
          <a:lstStyle/>
          <a:p>
            <a:pPr marL="179388" algn="ctr"/>
            <a:r>
              <a:rPr lang="nl-NL" sz="1200"/>
              <a:t>In het hoofd- en secundaire menu van de G7 kunt u een modus kiezen.</a:t>
            </a:r>
          </a:p>
          <a:p>
            <a:pPr marL="179388" algn="ctr"/>
            <a:endParaRPr lang="en-US" sz="1200" dirty="0"/>
          </a:p>
          <a:p>
            <a:pPr marL="179388" algn="ctr"/>
            <a:r>
              <a:rPr lang="nl-NL" sz="1200"/>
              <a:t>Wanneer er een modus wordt gekozen, zal het scherm van de G7 worden omgekeerd en de modus in de informatiebanner bovenaan worden weergegeven. </a:t>
            </a:r>
          </a:p>
        </p:txBody>
      </p:sp>
      <p:cxnSp>
        <p:nvCxnSpPr>
          <p:cNvPr id="24" name="Straight Arrow Connector 23"/>
          <p:cNvCxnSpPr/>
          <p:nvPr/>
        </p:nvCxnSpPr>
        <p:spPr>
          <a:xfrm>
            <a:off x="5904089" y="4667681"/>
            <a:ext cx="4289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86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78221"/>
            <a:ext cx="9144000" cy="3179649"/>
          </a:xfrm>
          <a:prstGeom prst="rect">
            <a:avLst/>
          </a:prstGeom>
        </p:spPr>
      </p:pic>
      <p:sp>
        <p:nvSpPr>
          <p:cNvPr id="2" name="Title 1"/>
          <p:cNvSpPr>
            <a:spLocks noGrp="1"/>
          </p:cNvSpPr>
          <p:nvPr>
            <p:ph type="title"/>
          </p:nvPr>
        </p:nvSpPr>
        <p:spPr/>
        <p:txBody>
          <a:bodyPr/>
          <a:lstStyle/>
          <a:p>
            <a:r>
              <a:rPr lang="nl-NL"/>
              <a:t>INLEIDING</a:t>
            </a:r>
          </a:p>
        </p:txBody>
      </p:sp>
      <p:sp>
        <p:nvSpPr>
          <p:cNvPr id="3" name="Content Placeholder 2"/>
          <p:cNvSpPr>
            <a:spLocks noGrp="1"/>
          </p:cNvSpPr>
          <p:nvPr>
            <p:ph idx="1"/>
          </p:nvPr>
        </p:nvSpPr>
        <p:spPr>
          <a:xfrm>
            <a:off x="177071" y="3939831"/>
            <a:ext cx="8674621" cy="2760772"/>
          </a:xfrm>
        </p:spPr>
        <p:txBody>
          <a:bodyPr>
            <a:normAutofit/>
          </a:bodyPr>
          <a:lstStyle/>
          <a:p>
            <a:pPr marL="0" indent="0">
              <a:buNone/>
            </a:pPr>
            <a:r>
              <a:rPr lang="nl-NL">
                <a:solidFill>
                  <a:schemeClr val="accent1"/>
                </a:solidFill>
              </a:rPr>
              <a:t>WIE IS BLACKLINE SAFETY?</a:t>
            </a:r>
          </a:p>
          <a:p>
            <a:r>
              <a:rPr lang="nl-NL" sz="1400"/>
              <a:t>Hoofdkantoor staat in Calgary, Alberta, Canada</a:t>
            </a:r>
          </a:p>
          <a:p>
            <a:r>
              <a:rPr lang="nl-NL" sz="1400"/>
              <a:t>Wereldwijde leider op het gebied van verbonden veiligheidstechnologie die verantwoordelijk is voor de G7</a:t>
            </a:r>
          </a:p>
          <a:p>
            <a:r>
              <a:rPr lang="nl-NL" sz="1400"/>
              <a:t>Ons getalenteerde team van ontwerpers en ingenieurs creëert en produceert alles in-house </a:t>
            </a:r>
          </a:p>
          <a:p>
            <a:r>
              <a:rPr lang="nl-NL" sz="1400"/>
              <a:t>In-house-centrum voor veiligheidsmonitoring en klantenservice</a:t>
            </a:r>
          </a:p>
          <a:p>
            <a:r>
              <a:rPr lang="nl-NL" sz="1400"/>
              <a:t>We bieden onze diensten in meer dan 100 landen aan </a:t>
            </a:r>
          </a:p>
          <a:p>
            <a:r>
              <a:rPr lang="nl-NL" sz="1400"/>
              <a:t>Monitort momenteel meer dan 25.000 personen wereldwijd</a:t>
            </a:r>
          </a:p>
          <a:p>
            <a:r>
              <a:rPr lang="nl-NL" sz="1400"/>
              <a:t>We hebben 26,5 miljoen uur aan apparaatgebruik geregistreerd en meer dan 850.000 alarmen van klanten afgehandeld</a:t>
            </a:r>
          </a:p>
          <a:p>
            <a:endParaRPr lang="en-US" sz="1400" dirty="0"/>
          </a:p>
        </p:txBody>
      </p:sp>
    </p:spTree>
    <p:extLst>
      <p:ext uri="{BB962C8B-B14F-4D97-AF65-F5344CB8AC3E}">
        <p14:creationId xmlns:p14="http://schemas.microsoft.com/office/powerpoint/2010/main" val="243703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CONFIGURATIEMODI</a:t>
            </a:r>
          </a:p>
        </p:txBody>
      </p:sp>
      <p:sp>
        <p:nvSpPr>
          <p:cNvPr id="11" name="Content Placeholder 2"/>
          <p:cNvSpPr txBox="1">
            <a:spLocks/>
          </p:cNvSpPr>
          <p:nvPr/>
        </p:nvSpPr>
        <p:spPr>
          <a:xfrm>
            <a:off x="3221103" y="3041330"/>
            <a:ext cx="373849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nl-NL" sz="1800" b="1" dirty="0"/>
              <a:t>EEN MODUS VERLENGEN</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42230"/>
            <a:ext cx="9235653" cy="2177157"/>
          </a:xfrm>
          <a:prstGeom prst="rect">
            <a:avLst/>
          </a:prstGeom>
        </p:spPr>
      </p:pic>
      <p:sp>
        <p:nvSpPr>
          <p:cNvPr id="10" name="Rectangle 9"/>
          <p:cNvSpPr/>
          <p:nvPr/>
        </p:nvSpPr>
        <p:spPr>
          <a:xfrm>
            <a:off x="1487156" y="3392190"/>
            <a:ext cx="6169687" cy="276999"/>
          </a:xfrm>
          <a:prstGeom prst="rect">
            <a:avLst/>
          </a:prstGeom>
        </p:spPr>
        <p:txBody>
          <a:bodyPr wrap="square">
            <a:spAutoFit/>
          </a:bodyPr>
          <a:lstStyle/>
          <a:p>
            <a:pPr marL="179388"/>
            <a:r>
              <a:rPr lang="nl-NL" sz="1200"/>
              <a:t>Wanneer de time-out-periode van een modus is verstreken, zal de G7 u vragen of u in die modus wil blijven.</a:t>
            </a:r>
          </a:p>
        </p:txBody>
      </p:sp>
      <p:sp>
        <p:nvSpPr>
          <p:cNvPr id="13" name="TextBox 12"/>
          <p:cNvSpPr txBox="1"/>
          <p:nvPr/>
        </p:nvSpPr>
        <p:spPr>
          <a:xfrm>
            <a:off x="2778392" y="4022834"/>
            <a:ext cx="2100699" cy="1446550"/>
          </a:xfrm>
          <a:prstGeom prst="rect">
            <a:avLst/>
          </a:prstGeom>
          <a:noFill/>
        </p:spPr>
        <p:txBody>
          <a:bodyPr wrap="square" rtlCol="0">
            <a:normAutofit fontScale="92500" lnSpcReduction="10000"/>
          </a:bodyPr>
          <a:lstStyle/>
          <a:p>
            <a:r>
              <a:rPr lang="nl-NL" b="1" dirty="0"/>
              <a:t>Wat moet ik doen?</a:t>
            </a:r>
          </a:p>
          <a:p>
            <a:endParaRPr lang="en-US" sz="1400" dirty="0"/>
          </a:p>
          <a:p>
            <a:r>
              <a:rPr lang="nl-NL" sz="1400" dirty="0"/>
              <a:t>Druk op het pijltje naar boven om in de modus te blijven. Druk op het pijltje naar benden om de modus te verlaten.</a:t>
            </a:r>
          </a:p>
        </p:txBody>
      </p:sp>
      <p:sp>
        <p:nvSpPr>
          <p:cNvPr id="14" name="Rectangle 13"/>
          <p:cNvSpPr/>
          <p:nvPr/>
        </p:nvSpPr>
        <p:spPr>
          <a:xfrm>
            <a:off x="2557076" y="3891132"/>
            <a:ext cx="4159728" cy="16988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29356" y="5808986"/>
            <a:ext cx="7499469" cy="830997"/>
          </a:xfrm>
          <a:prstGeom prst="rect">
            <a:avLst/>
          </a:prstGeom>
        </p:spPr>
        <p:txBody>
          <a:bodyPr wrap="square">
            <a:normAutofit fontScale="92500" lnSpcReduction="20000"/>
          </a:bodyPr>
          <a:lstStyle/>
          <a:p>
            <a:pPr marL="179388" algn="ctr"/>
            <a:r>
              <a:rPr lang="nl-NL" sz="1200" dirty="0"/>
              <a:t>Als u niet binnen 30 seconden bevestigt dat u in de modus wilt blijven,</a:t>
            </a:r>
            <a:br>
              <a:rPr lang="nl-NL" sz="1200" dirty="0"/>
            </a:br>
            <a:r>
              <a:rPr lang="nl-NL" sz="1200" dirty="0"/>
              <a:t>keert de G7 terug naar de normale modus en zal hij u, als inchecken is ingeschakeld, vragen om in te checken.</a:t>
            </a:r>
          </a:p>
          <a:p>
            <a:pPr marL="179388" algn="ctr"/>
            <a:endParaRPr lang="en-US" sz="1200" dirty="0"/>
          </a:p>
          <a:p>
            <a:pPr marL="179388" algn="ctr"/>
            <a:r>
              <a:rPr lang="nl-NL" sz="1200" b="1" dirty="0">
                <a:solidFill>
                  <a:srgbClr val="A6192E"/>
                </a:solidFill>
              </a:rPr>
              <a:t>OPMERKING: </a:t>
            </a:r>
            <a:r>
              <a:rPr lang="nl-NL" sz="1200" dirty="0"/>
              <a:t>De modus ‘Hoog risico’ heeft geen time-out-periode. U moet handmatig naar de normale modus terugkeren.</a:t>
            </a:r>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117870" y="3988302"/>
            <a:ext cx="1521624" cy="1521624"/>
          </a:xfrm>
          <a:prstGeom prst="rect">
            <a:avLst/>
          </a:prstGeom>
        </p:spPr>
      </p:pic>
    </p:spTree>
    <p:extLst>
      <p:ext uri="{BB962C8B-B14F-4D97-AF65-F5344CB8AC3E}">
        <p14:creationId xmlns:p14="http://schemas.microsoft.com/office/powerpoint/2010/main" val="1129590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G7 MULTIPOMPCARTRIDGE</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sp>
        <p:nvSpPr>
          <p:cNvPr id="14" name="TextBox 13">
            <a:extLst>
              <a:ext uri="{FF2B5EF4-FFF2-40B4-BE49-F238E27FC236}">
                <a16:creationId xmlns:a16="http://schemas.microsoft.com/office/drawing/2014/main" id="{DE7F15A9-0F0A-B140-B069-E1206F8FE455}"/>
              </a:ext>
            </a:extLst>
          </p:cNvPr>
          <p:cNvSpPr txBox="1"/>
          <p:nvPr/>
        </p:nvSpPr>
        <p:spPr>
          <a:xfrm>
            <a:off x="522187" y="3190597"/>
            <a:ext cx="4800325" cy="2400657"/>
          </a:xfrm>
          <a:prstGeom prst="rect">
            <a:avLst/>
          </a:prstGeom>
          <a:noFill/>
        </p:spPr>
        <p:txBody>
          <a:bodyPr wrap="square" rtlCol="0">
            <a:spAutoFit/>
          </a:bodyPr>
          <a:lstStyle/>
          <a:p>
            <a:pPr>
              <a:spcAft>
                <a:spcPts val="600"/>
              </a:spcAft>
            </a:pPr>
            <a:r>
              <a:rPr lang="nl-NL" sz="1400" b="1"/>
              <a:t>DE POMP AANZETTEN</a:t>
            </a:r>
          </a:p>
          <a:p>
            <a:pPr marL="457200" indent="-457200">
              <a:lnSpc>
                <a:spcPct val="90000"/>
              </a:lnSpc>
              <a:spcAft>
                <a:spcPts val="1200"/>
              </a:spcAft>
              <a:buFont typeface="+mj-lt"/>
              <a:buAutoNum type="arabicPeriod"/>
            </a:pPr>
            <a:r>
              <a:rPr lang="nl-NL" sz="1200">
                <a:latin typeface="Arial" panose="020B0604020202020204" pitchFamily="34" charset="0"/>
                <a:cs typeface="Arial" panose="020B0604020202020204" pitchFamily="34" charset="0"/>
              </a:rPr>
              <a:t>Bevestig een multi-gaspompcartridge op de G7</a:t>
            </a:r>
          </a:p>
          <a:p>
            <a:pPr marL="457200" indent="-457200">
              <a:lnSpc>
                <a:spcPct val="90000"/>
              </a:lnSpc>
              <a:spcAft>
                <a:spcPts val="1200"/>
              </a:spcAft>
              <a:buFont typeface="+mj-lt"/>
              <a:buAutoNum type="arabicPeriod"/>
            </a:pPr>
            <a:r>
              <a:rPr lang="nl-NL" sz="1200">
                <a:latin typeface="Arial" panose="020B0604020202020204" pitchFamily="34" charset="0"/>
                <a:cs typeface="Arial" panose="020B0604020202020204" pitchFamily="34" charset="0"/>
              </a:rPr>
              <a:t>Voer een gepompte modus in, zoals een pre-entry of lekcontrole</a:t>
            </a:r>
          </a:p>
          <a:p>
            <a:pPr marL="457200" indent="-457200">
              <a:lnSpc>
                <a:spcPct val="90000"/>
              </a:lnSpc>
              <a:spcAft>
                <a:spcPts val="1200"/>
              </a:spcAft>
              <a:buFont typeface="+mj-lt"/>
              <a:buAutoNum type="arabicPeriod"/>
            </a:pPr>
            <a:r>
              <a:rPr lang="nl-NL" sz="1200">
                <a:latin typeface="Arial" panose="020B0604020202020204" pitchFamily="34" charset="0"/>
                <a:cs typeface="Arial" panose="020B0604020202020204" pitchFamily="34" charset="0"/>
              </a:rPr>
              <a:t>Voer een bloktest uit door de instructies op het scherm van de G7 te volgen.</a:t>
            </a:r>
          </a:p>
          <a:p>
            <a:pPr marL="457200" indent="-457200">
              <a:lnSpc>
                <a:spcPct val="90000"/>
              </a:lnSpc>
              <a:spcAft>
                <a:spcPts val="1200"/>
              </a:spcAft>
              <a:buFont typeface="+mj-lt"/>
              <a:buAutoNum type="arabicPeriod"/>
            </a:pPr>
            <a:r>
              <a:rPr lang="nl-NL" sz="1200">
                <a:latin typeface="Arial" panose="020B0604020202020204" pitchFamily="34" charset="0"/>
                <a:cs typeface="Arial" panose="020B0604020202020204" pitchFamily="34" charset="0"/>
              </a:rPr>
              <a:t>De pomp start automatisch</a:t>
            </a:r>
          </a:p>
          <a:p>
            <a:pPr>
              <a:lnSpc>
                <a:spcPct val="90000"/>
              </a:lnSpc>
              <a:spcAft>
                <a:spcPts val="1200"/>
              </a:spcAft>
            </a:pPr>
            <a:r>
              <a:rPr lang="nl-NL" sz="1200" b="1">
                <a:solidFill>
                  <a:srgbClr val="A6192E"/>
                </a:solidFill>
                <a:latin typeface="Arial" panose="020B0604020202020204" pitchFamily="34" charset="0"/>
                <a:cs typeface="Arial" panose="020B0604020202020204" pitchFamily="34" charset="0"/>
              </a:rPr>
              <a:t>OPMERKING: </a:t>
            </a:r>
            <a:r>
              <a:rPr lang="nl-NL" sz="1200">
                <a:latin typeface="Arial" panose="020B0604020202020204" pitchFamily="34" charset="0"/>
                <a:cs typeface="Arial" panose="020B0604020202020204" pitchFamily="34" charset="0"/>
              </a:rPr>
              <a:t>als de bloktest faalt, zal het apparaat niet overgaan in de modus en zal de pomp niet starten.</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8A48FD9-AA93-9646-B6E0-C707FE267CC1}"/>
              </a:ext>
            </a:extLst>
          </p:cNvPr>
          <p:cNvSpPr txBox="1"/>
          <p:nvPr/>
        </p:nvSpPr>
        <p:spPr>
          <a:xfrm>
            <a:off x="522187" y="5591254"/>
            <a:ext cx="5096293" cy="954107"/>
          </a:xfrm>
          <a:prstGeom prst="rect">
            <a:avLst/>
          </a:prstGeom>
          <a:noFill/>
        </p:spPr>
        <p:txBody>
          <a:bodyPr wrap="square" rtlCol="0">
            <a:spAutoFit/>
          </a:bodyPr>
          <a:lstStyle/>
          <a:p>
            <a:pPr>
              <a:spcAft>
                <a:spcPts val="600"/>
              </a:spcAft>
            </a:pPr>
            <a:r>
              <a:rPr lang="nl-NL" sz="1400" b="1"/>
              <a:t>DE POMP UITZETTEN</a:t>
            </a:r>
          </a:p>
          <a:p>
            <a:pPr marL="457200" indent="-457200">
              <a:lnSpc>
                <a:spcPct val="90000"/>
              </a:lnSpc>
              <a:spcAft>
                <a:spcPts val="1200"/>
              </a:spcAft>
              <a:buFont typeface="+mj-lt"/>
              <a:buAutoNum type="arabicPeriod"/>
            </a:pPr>
            <a:r>
              <a:rPr lang="nl-NL" sz="1200">
                <a:latin typeface="Arial" panose="020B0604020202020204" pitchFamily="34" charset="0"/>
                <a:cs typeface="Arial" panose="020B0604020202020204" pitchFamily="34" charset="0"/>
              </a:rPr>
              <a:t>Voer een niet-gepompte modus in, zoals normaal, SCBA of hoogrisico.</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BEA1BCF-BF1C-1342-A3F0-3408D38F323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7704" y="785682"/>
            <a:ext cx="2561093" cy="6534257"/>
          </a:xfrm>
          <a:prstGeom prst="rect">
            <a:avLst/>
          </a:prstGeom>
        </p:spPr>
      </p:pic>
      <p:sp>
        <p:nvSpPr>
          <p:cNvPr id="10" name="Rectangle 9">
            <a:extLst>
              <a:ext uri="{FF2B5EF4-FFF2-40B4-BE49-F238E27FC236}">
                <a16:creationId xmlns:a16="http://schemas.microsoft.com/office/drawing/2014/main" id="{12B958DB-BD93-5E4E-B51A-26944D44FD41}"/>
              </a:ext>
            </a:extLst>
          </p:cNvPr>
          <p:cNvSpPr/>
          <p:nvPr/>
        </p:nvSpPr>
        <p:spPr>
          <a:xfrm>
            <a:off x="8253046" y="1553370"/>
            <a:ext cx="553357" cy="261610"/>
          </a:xfrm>
          <a:prstGeom prst="rect">
            <a:avLst/>
          </a:prstGeom>
        </p:spPr>
        <p:txBody>
          <a:bodyPr wrap="none">
            <a:spAutoFit/>
          </a:bodyPr>
          <a:lstStyle/>
          <a:p>
            <a:r>
              <a:rPr lang="nl-NL" sz="1100">
                <a:latin typeface="Arial" panose="020B0604020202020204" pitchFamily="34" charset="0"/>
                <a:cs typeface="Arial" panose="020B0604020202020204" pitchFamily="34" charset="0"/>
              </a:rPr>
              <a:t>Pomp</a:t>
            </a:r>
          </a:p>
        </p:txBody>
      </p:sp>
      <p:sp>
        <p:nvSpPr>
          <p:cNvPr id="22" name="Rectangle 21">
            <a:extLst>
              <a:ext uri="{FF2B5EF4-FFF2-40B4-BE49-F238E27FC236}">
                <a16:creationId xmlns:a16="http://schemas.microsoft.com/office/drawing/2014/main" id="{B467D731-7059-2047-9F77-F9B6FC8B23B9}"/>
              </a:ext>
            </a:extLst>
          </p:cNvPr>
          <p:cNvSpPr/>
          <p:nvPr/>
        </p:nvSpPr>
        <p:spPr>
          <a:xfrm>
            <a:off x="5682282" y="1408096"/>
            <a:ext cx="1085554" cy="261610"/>
          </a:xfrm>
          <a:prstGeom prst="rect">
            <a:avLst/>
          </a:prstGeom>
        </p:spPr>
        <p:txBody>
          <a:bodyPr wrap="none">
            <a:spAutoFit/>
          </a:bodyPr>
          <a:lstStyle/>
          <a:p>
            <a:r>
              <a:rPr lang="nl-NL" sz="1100">
                <a:latin typeface="Arial" panose="020B0604020202020204" pitchFamily="34" charset="0"/>
                <a:cs typeface="Arial" panose="020B0604020202020204" pitchFamily="34" charset="0"/>
              </a:rPr>
              <a:t>Snelkoppelingen</a:t>
            </a:r>
          </a:p>
        </p:txBody>
      </p:sp>
      <p:sp>
        <p:nvSpPr>
          <p:cNvPr id="23" name="Rectangle 22">
            <a:extLst>
              <a:ext uri="{FF2B5EF4-FFF2-40B4-BE49-F238E27FC236}">
                <a16:creationId xmlns:a16="http://schemas.microsoft.com/office/drawing/2014/main" id="{5ABCE2D8-B8B3-F340-8DF2-66CDDDB1B978}"/>
              </a:ext>
            </a:extLst>
          </p:cNvPr>
          <p:cNvSpPr/>
          <p:nvPr/>
        </p:nvSpPr>
        <p:spPr>
          <a:xfrm>
            <a:off x="6150359" y="1082131"/>
            <a:ext cx="617477" cy="261610"/>
          </a:xfrm>
          <a:prstGeom prst="rect">
            <a:avLst/>
          </a:prstGeom>
        </p:spPr>
        <p:txBody>
          <a:bodyPr wrap="none">
            <a:spAutoFit/>
          </a:bodyPr>
          <a:lstStyle/>
          <a:p>
            <a:r>
              <a:rPr lang="nl-NL" sz="1100">
                <a:latin typeface="Arial" panose="020B0604020202020204" pitchFamily="34" charset="0"/>
                <a:cs typeface="Arial" panose="020B0604020202020204" pitchFamily="34" charset="0"/>
              </a:rPr>
              <a:t>Slang</a:t>
            </a:r>
          </a:p>
        </p:txBody>
      </p:sp>
      <p:cxnSp>
        <p:nvCxnSpPr>
          <p:cNvPr id="25" name="Straight Connector 24">
            <a:extLst>
              <a:ext uri="{FF2B5EF4-FFF2-40B4-BE49-F238E27FC236}">
                <a16:creationId xmlns:a16="http://schemas.microsoft.com/office/drawing/2014/main" id="{B7E67DD6-C425-6C49-B336-32CE7066BF36}"/>
              </a:ext>
            </a:extLst>
          </p:cNvPr>
          <p:cNvCxnSpPr>
            <a:cxnSpLocks/>
          </p:cNvCxnSpPr>
          <p:nvPr/>
        </p:nvCxnSpPr>
        <p:spPr>
          <a:xfrm flipH="1">
            <a:off x="6700813" y="1553370"/>
            <a:ext cx="1065887"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412C66-0BA5-A342-99F6-B1909B29B688}"/>
              </a:ext>
            </a:extLst>
          </p:cNvPr>
          <p:cNvCxnSpPr>
            <a:cxnSpLocks/>
          </p:cNvCxnSpPr>
          <p:nvPr/>
        </p:nvCxnSpPr>
        <p:spPr>
          <a:xfrm>
            <a:off x="7907378" y="1684696"/>
            <a:ext cx="345668"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F08816-40BB-5744-AAAA-E373C6D548E9}"/>
              </a:ext>
            </a:extLst>
          </p:cNvPr>
          <p:cNvCxnSpPr>
            <a:cxnSpLocks/>
          </p:cNvCxnSpPr>
          <p:nvPr/>
        </p:nvCxnSpPr>
        <p:spPr>
          <a:xfrm flipH="1">
            <a:off x="6716804" y="1227551"/>
            <a:ext cx="1124489"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113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BLOKTESTS</a:t>
            </a:r>
          </a:p>
        </p:txBody>
      </p:sp>
      <p:sp>
        <p:nvSpPr>
          <p:cNvPr id="7" name="TextBox 6">
            <a:extLst>
              <a:ext uri="{FF2B5EF4-FFF2-40B4-BE49-F238E27FC236}">
                <a16:creationId xmlns:a16="http://schemas.microsoft.com/office/drawing/2014/main" id="{5883F66D-F784-C24D-B7F6-DA71E7051670}"/>
              </a:ext>
            </a:extLst>
          </p:cNvPr>
          <p:cNvSpPr txBox="1"/>
          <p:nvPr/>
        </p:nvSpPr>
        <p:spPr>
          <a:xfrm>
            <a:off x="1883686" y="716766"/>
            <a:ext cx="5532013" cy="827919"/>
          </a:xfrm>
          <a:prstGeom prst="rect">
            <a:avLst/>
          </a:prstGeom>
          <a:noFill/>
        </p:spPr>
        <p:txBody>
          <a:bodyPr wrap="square" rtlCol="0">
            <a:spAutoFit/>
          </a:bodyPr>
          <a:lstStyle/>
          <a:p>
            <a:pPr algn="ctr">
              <a:lnSpc>
                <a:spcPct val="90000"/>
              </a:lnSpc>
              <a:spcAft>
                <a:spcPts val="1200"/>
              </a:spcAft>
            </a:pPr>
            <a:r>
              <a:rPr lang="nl-NL" sz="1400" dirty="0">
                <a:latin typeface="Arial" panose="020B0604020202020204" pitchFamily="34" charset="0"/>
                <a:cs typeface="Arial" panose="020B0604020202020204" pitchFamily="34" charset="0"/>
              </a:rPr>
              <a:t>Er worden bloktests uitgevoerd om te controleren of uw apparatuur correct werkt voordat u de pomp gebruikt om de gasniveaus in een omgeving te testen.</a:t>
            </a:r>
          </a:p>
          <a:p>
            <a:pPr algn="ctr">
              <a:lnSpc>
                <a:spcPct val="90000"/>
              </a:lnSpc>
              <a:spcAft>
                <a:spcPts val="1200"/>
              </a:spcAft>
            </a:pPr>
            <a:r>
              <a:rPr lang="nl-NL" sz="1400" dirty="0">
                <a:latin typeface="Arial" panose="020B0604020202020204" pitchFamily="34" charset="0"/>
                <a:cs typeface="Arial" panose="020B0604020202020204" pitchFamily="34" charset="0"/>
              </a:rPr>
              <a:t>De G7 </a:t>
            </a:r>
            <a:r>
              <a:rPr lang="nl-NL" sz="1400" dirty="0" err="1">
                <a:latin typeface="Arial" panose="020B0604020202020204" pitchFamily="34" charset="0"/>
                <a:cs typeface="Arial" panose="020B0604020202020204" pitchFamily="34" charset="0"/>
              </a:rPr>
              <a:t>multi</a:t>
            </a:r>
            <a:r>
              <a:rPr lang="nl-NL" sz="1400" dirty="0">
                <a:latin typeface="Arial" panose="020B0604020202020204" pitchFamily="34" charset="0"/>
                <a:cs typeface="Arial" panose="020B0604020202020204" pitchFamily="34" charset="0"/>
              </a:rPr>
              <a:t>-pompcartridge van Blackline heeft twee soorten bloktests: </a:t>
            </a:r>
          </a:p>
        </p:txBody>
      </p:sp>
      <p:sp>
        <p:nvSpPr>
          <p:cNvPr id="3" name="Rectangle 2">
            <a:extLst>
              <a:ext uri="{FF2B5EF4-FFF2-40B4-BE49-F238E27FC236}">
                <a16:creationId xmlns:a16="http://schemas.microsoft.com/office/drawing/2014/main" id="{B1693DC9-ADEC-CF43-BBD2-8AB658BDEF8A}"/>
              </a:ext>
            </a:extLst>
          </p:cNvPr>
          <p:cNvSpPr/>
          <p:nvPr/>
        </p:nvSpPr>
        <p:spPr>
          <a:xfrm>
            <a:off x="268939" y="3231977"/>
            <a:ext cx="3023238" cy="1431161"/>
          </a:xfrm>
          <a:prstGeom prst="rect">
            <a:avLst/>
          </a:prstGeom>
        </p:spPr>
        <p:txBody>
          <a:bodyPr wrap="square">
            <a:normAutofit fontScale="92500" lnSpcReduction="10000"/>
          </a:bodyPr>
          <a:lstStyle/>
          <a:p>
            <a:pPr>
              <a:spcAft>
                <a:spcPts val="600"/>
              </a:spcAft>
            </a:pPr>
            <a:r>
              <a:rPr lang="nl-NL" sz="1100" dirty="0"/>
              <a:t>Dit is de bloktest die G7 doorloopt voordat de pompmodus wordt geactiveerd.</a:t>
            </a:r>
          </a:p>
          <a:p>
            <a:pPr>
              <a:spcAft>
                <a:spcPts val="600"/>
              </a:spcAft>
            </a:pPr>
            <a:r>
              <a:rPr lang="nl-NL" sz="1100" dirty="0"/>
              <a:t>De instructies voor deze bloktest verschijnen op het scherm van de G7. Als de bloktest slaagt, komt de G7 in de modus en wordt de pomp ingeschakeld.</a:t>
            </a:r>
          </a:p>
          <a:p>
            <a:pPr>
              <a:spcAft>
                <a:spcPts val="600"/>
              </a:spcAft>
            </a:pPr>
            <a:r>
              <a:rPr lang="nl-NL" sz="1100" dirty="0"/>
              <a:t>Als de bloktest mislukt, keert de G7 terug naar de normale modus.</a:t>
            </a:r>
          </a:p>
        </p:txBody>
      </p:sp>
      <p:sp>
        <p:nvSpPr>
          <p:cNvPr id="9" name="Rectangle 8">
            <a:extLst>
              <a:ext uri="{FF2B5EF4-FFF2-40B4-BE49-F238E27FC236}">
                <a16:creationId xmlns:a16="http://schemas.microsoft.com/office/drawing/2014/main" id="{6A1B1C65-3C9E-2F42-AF04-CFF809A2DE7F}"/>
              </a:ext>
            </a:extLst>
          </p:cNvPr>
          <p:cNvSpPr/>
          <p:nvPr/>
        </p:nvSpPr>
        <p:spPr>
          <a:xfrm>
            <a:off x="5864902" y="2810558"/>
            <a:ext cx="2895971" cy="2846933"/>
          </a:xfrm>
          <a:prstGeom prst="rect">
            <a:avLst/>
          </a:prstGeom>
        </p:spPr>
        <p:txBody>
          <a:bodyPr wrap="square">
            <a:spAutoFit/>
          </a:bodyPr>
          <a:lstStyle/>
          <a:p>
            <a:pPr>
              <a:spcAft>
                <a:spcPts val="600"/>
              </a:spcAft>
            </a:pPr>
            <a:r>
              <a:rPr lang="nl-NL" b="1"/>
              <a:t>HANDMATIGE BLOKTESTS</a:t>
            </a:r>
          </a:p>
          <a:p>
            <a:pPr>
              <a:spcAft>
                <a:spcPts val="600"/>
              </a:spcAft>
            </a:pPr>
            <a:r>
              <a:rPr lang="nl-NL" sz="1100"/>
              <a:t>Dit is de bloktest die u kunt uitvoeren wanneer een pomp in werking is.</a:t>
            </a:r>
          </a:p>
          <a:p>
            <a:pPr>
              <a:spcAft>
                <a:spcPts val="600"/>
              </a:spcAft>
            </a:pPr>
            <a:r>
              <a:rPr lang="nl-NL" sz="1100"/>
              <a:t>Om een handmatige bloktest uit te voeren:</a:t>
            </a:r>
          </a:p>
          <a:p>
            <a:pPr marL="228600" indent="-228600">
              <a:spcAft>
                <a:spcPts val="600"/>
              </a:spcAft>
              <a:buFont typeface="+mj-lt"/>
              <a:buAutoNum type="arabicPeriod"/>
            </a:pPr>
            <a:r>
              <a:rPr lang="nl-NL" sz="1100"/>
              <a:t>Koppel het uiteinde van uw inlaat</a:t>
            </a:r>
          </a:p>
          <a:p>
            <a:pPr marL="228600" indent="-228600">
              <a:spcAft>
                <a:spcPts val="600"/>
              </a:spcAft>
              <a:buFont typeface="+mj-lt"/>
              <a:buAutoNum type="arabicPeriod"/>
            </a:pPr>
            <a:r>
              <a:rPr lang="nl-NL" sz="1100"/>
              <a:t>Wacht op het gele waarschuwingsalarm</a:t>
            </a:r>
          </a:p>
          <a:p>
            <a:pPr marL="228600" indent="-228600">
              <a:spcAft>
                <a:spcPts val="600"/>
              </a:spcAft>
              <a:buFont typeface="+mj-lt"/>
              <a:buAutoNum type="arabicPeriod"/>
            </a:pPr>
            <a:r>
              <a:rPr lang="nl-NL" sz="1100"/>
              <a:t>Koppel het uiteinde van uw inlaat los</a:t>
            </a:r>
          </a:p>
          <a:p>
            <a:pPr marL="228600" indent="-228600">
              <a:spcAft>
                <a:spcPts val="600"/>
              </a:spcAft>
              <a:buFont typeface="+mj-lt"/>
              <a:buAutoNum type="arabicPeriod"/>
            </a:pPr>
            <a:r>
              <a:rPr lang="nl-NL" sz="1100"/>
              <a:t>Wacht totdat het alarm stopt</a:t>
            </a:r>
          </a:p>
          <a:p>
            <a:pPr>
              <a:spcAft>
                <a:spcPts val="600"/>
              </a:spcAft>
            </a:pPr>
            <a:r>
              <a:rPr lang="nl-NL" sz="1100"/>
              <a:t>Als het gele waarschuwingsalarm afgaat wanneer u de stekker in het stopcontact steekt en stopt wanneer u het loslaat, is uw apparatuur veilig te gebruiken.</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268939" y="2810558"/>
            <a:ext cx="3087255" cy="369332"/>
          </a:xfrm>
          <a:prstGeom prst="rect">
            <a:avLst/>
          </a:prstGeom>
        </p:spPr>
        <p:txBody>
          <a:bodyPr wrap="none">
            <a:spAutoFit/>
          </a:bodyPr>
          <a:lstStyle/>
          <a:p>
            <a:pPr>
              <a:spcAft>
                <a:spcPts val="600"/>
              </a:spcAft>
            </a:pPr>
            <a:r>
              <a:rPr lang="nl-NL" b="1" dirty="0"/>
              <a:t>AUTOMATISCHE BLOKTESTS</a:t>
            </a:r>
          </a:p>
        </p:txBody>
      </p:sp>
      <p:pic>
        <p:nvPicPr>
          <p:cNvPr id="16" name="Picture 15">
            <a:extLst>
              <a:ext uri="{FF2B5EF4-FFF2-40B4-BE49-F238E27FC236}">
                <a16:creationId xmlns:a16="http://schemas.microsoft.com/office/drawing/2014/main" id="{A7B79309-5983-9840-9DCD-28E4284ACA3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45146" y="1933005"/>
            <a:ext cx="1853708" cy="4348480"/>
          </a:xfrm>
          <a:prstGeom prst="rect">
            <a:avLst/>
          </a:prstGeom>
        </p:spPr>
      </p:pic>
      <p:sp>
        <p:nvSpPr>
          <p:cNvPr id="19" name="Rectangle 18">
            <a:extLst>
              <a:ext uri="{FF2B5EF4-FFF2-40B4-BE49-F238E27FC236}">
                <a16:creationId xmlns:a16="http://schemas.microsoft.com/office/drawing/2014/main" id="{5DDD6FF4-C972-C447-AEEC-98EC0D0E9573}"/>
              </a:ext>
            </a:extLst>
          </p:cNvPr>
          <p:cNvSpPr/>
          <p:nvPr/>
        </p:nvSpPr>
        <p:spPr>
          <a:xfrm>
            <a:off x="2011006" y="6530595"/>
            <a:ext cx="5121987" cy="237757"/>
          </a:xfrm>
          <a:prstGeom prst="rect">
            <a:avLst/>
          </a:prstGeom>
        </p:spPr>
        <p:txBody>
          <a:bodyPr wrap="square">
            <a:normAutofit fontScale="70000" lnSpcReduction="20000"/>
          </a:bodyPr>
          <a:lstStyle/>
          <a:p>
            <a:pPr>
              <a:lnSpc>
                <a:spcPct val="90000"/>
              </a:lnSpc>
              <a:spcAft>
                <a:spcPts val="1200"/>
              </a:spcAft>
            </a:pPr>
            <a:r>
              <a:rPr lang="nl-NL" sz="1050" b="1" dirty="0">
                <a:solidFill>
                  <a:srgbClr val="A6192E"/>
                </a:solidFill>
                <a:latin typeface="Arial" panose="020B0604020202020204" pitchFamily="34" charset="0"/>
                <a:cs typeface="Arial" panose="020B0604020202020204" pitchFamily="34" charset="0"/>
              </a:rPr>
              <a:t>OPMERKING: </a:t>
            </a:r>
            <a:r>
              <a:rPr lang="nl-NL" sz="1050" dirty="0">
                <a:latin typeface="Arial" panose="020B0604020202020204" pitchFamily="34" charset="0"/>
                <a:cs typeface="Arial" panose="020B0604020202020204" pitchFamily="34" charset="0"/>
              </a:rPr>
              <a:t>De G7 gaat over naar een geel waarschuwingsalarm wanneer de pomp tijdens gebruik geblokkeerd is.</a:t>
            </a:r>
          </a:p>
        </p:txBody>
      </p:sp>
    </p:spTree>
    <p:extLst>
      <p:ext uri="{BB962C8B-B14F-4D97-AF65-F5344CB8AC3E}">
        <p14:creationId xmlns:p14="http://schemas.microsoft.com/office/powerpoint/2010/main" val="381284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POMPMENU OPTIES</a:t>
            </a:r>
          </a:p>
        </p:txBody>
      </p:sp>
      <p:sp>
        <p:nvSpPr>
          <p:cNvPr id="7" name="TextBox 6">
            <a:extLst>
              <a:ext uri="{FF2B5EF4-FFF2-40B4-BE49-F238E27FC236}">
                <a16:creationId xmlns:a16="http://schemas.microsoft.com/office/drawing/2014/main" id="{5883F66D-F784-C24D-B7F6-DA71E7051670}"/>
              </a:ext>
            </a:extLst>
          </p:cNvPr>
          <p:cNvSpPr txBox="1"/>
          <p:nvPr/>
        </p:nvSpPr>
        <p:spPr>
          <a:xfrm>
            <a:off x="501947" y="992090"/>
            <a:ext cx="8140103" cy="286232"/>
          </a:xfrm>
          <a:prstGeom prst="rect">
            <a:avLst/>
          </a:prstGeom>
          <a:noFill/>
        </p:spPr>
        <p:txBody>
          <a:bodyPr wrap="square" rtlCol="0">
            <a:spAutoFit/>
          </a:bodyPr>
          <a:lstStyle/>
          <a:p>
            <a:pPr>
              <a:lnSpc>
                <a:spcPct val="90000"/>
              </a:lnSpc>
              <a:spcAft>
                <a:spcPts val="1200"/>
              </a:spcAft>
            </a:pPr>
            <a:r>
              <a:rPr lang="nl-NL" sz="1400">
                <a:latin typeface="Arial" panose="020B0604020202020204" pitchFamily="34" charset="0"/>
                <a:cs typeface="Arial" panose="020B0604020202020204" pitchFamily="34" charset="0"/>
              </a:rPr>
              <a:t>Wanneer een multipompcartridge van de G7 is aangesloten, verschijnt een nieuw secundair menu en een hoofdmenuoptie.</a:t>
            </a:r>
          </a:p>
        </p:txBody>
      </p:sp>
      <p:sp>
        <p:nvSpPr>
          <p:cNvPr id="3" name="Rectangle 2">
            <a:extLst>
              <a:ext uri="{FF2B5EF4-FFF2-40B4-BE49-F238E27FC236}">
                <a16:creationId xmlns:a16="http://schemas.microsoft.com/office/drawing/2014/main" id="{B1693DC9-ADEC-CF43-BBD2-8AB658BDEF8A}"/>
              </a:ext>
            </a:extLst>
          </p:cNvPr>
          <p:cNvSpPr/>
          <p:nvPr/>
        </p:nvSpPr>
        <p:spPr>
          <a:xfrm>
            <a:off x="4649599" y="4690868"/>
            <a:ext cx="3992490" cy="1661993"/>
          </a:xfrm>
          <a:prstGeom prst="rect">
            <a:avLst/>
          </a:prstGeom>
        </p:spPr>
        <p:txBody>
          <a:bodyPr wrap="square">
            <a:normAutofit fontScale="92500" lnSpcReduction="20000"/>
          </a:bodyPr>
          <a:lstStyle/>
          <a:p>
            <a:pPr>
              <a:spcAft>
                <a:spcPts val="600"/>
              </a:spcAft>
            </a:pPr>
            <a:r>
              <a:rPr lang="nl-NL" sz="1100" dirty="0"/>
              <a:t>Het secundaire menu van de pomp is beschikbaar door op
</a:t>
            </a:r>
            <a:br>
              <a:rPr lang="nl-NL" sz="1100" dirty="0"/>
            </a:br>
            <a:r>
              <a:rPr lang="nl-NL" sz="1100" dirty="0"/>
              <a:t>de knop met de pijl naar beneden in het hoofdscherm van de G7  te drukken.</a:t>
            </a:r>
          </a:p>
          <a:p>
            <a:pPr>
              <a:spcAft>
                <a:spcPts val="600"/>
              </a:spcAft>
            </a:pPr>
            <a:r>
              <a:rPr lang="nl-NL" sz="1100" dirty="0"/>
              <a:t>Hier ziet u zaken zoals:</a:t>
            </a:r>
          </a:p>
          <a:p>
            <a:pPr marL="171450" indent="-171450">
              <a:spcAft>
                <a:spcPts val="600"/>
              </a:spcAft>
              <a:buFont typeface="Arial" panose="020B0604020202020204" pitchFamily="34" charset="0"/>
              <a:buChar char="•"/>
            </a:pPr>
            <a:r>
              <a:rPr lang="nl-NL" sz="1100" dirty="0"/>
              <a:t>Of de pomp aan/uit staat</a:t>
            </a:r>
          </a:p>
          <a:p>
            <a:pPr marL="171450" indent="-171450">
              <a:spcAft>
                <a:spcPts val="600"/>
              </a:spcAft>
              <a:buFont typeface="Arial" panose="020B0604020202020204" pitchFamily="34" charset="0"/>
              <a:buChar char="•"/>
            </a:pPr>
            <a:r>
              <a:rPr lang="nl-NL" sz="1100" dirty="0"/>
              <a:t>Lengte van de slang ((ingesteld via het menu pompopties)</a:t>
            </a:r>
          </a:p>
          <a:p>
            <a:pPr marL="171450" indent="-171450">
              <a:spcAft>
                <a:spcPts val="600"/>
              </a:spcAft>
              <a:buFont typeface="Arial" panose="020B0604020202020204" pitchFamily="34" charset="0"/>
              <a:buChar char="•"/>
            </a:pPr>
            <a:r>
              <a:rPr lang="nl-NL" sz="1100" dirty="0"/>
              <a:t>Stroomsnelheid (in real time, in stand gehouden door de G7)</a:t>
            </a:r>
          </a:p>
          <a:p>
            <a:pPr marL="171450" indent="-171450">
              <a:spcAft>
                <a:spcPts val="600"/>
              </a:spcAft>
              <a:buFont typeface="Arial" panose="020B0604020202020204" pitchFamily="34" charset="0"/>
              <a:buChar char="•"/>
            </a:pPr>
            <a:r>
              <a:rPr lang="nl-NL" sz="1100" dirty="0"/>
              <a:t>Testtimer (indien ingeschakeld in het menu pompopties)</a:t>
            </a:r>
          </a:p>
        </p:txBody>
      </p:sp>
      <p:sp>
        <p:nvSpPr>
          <p:cNvPr id="9" name="Rectangle 8">
            <a:extLst>
              <a:ext uri="{FF2B5EF4-FFF2-40B4-BE49-F238E27FC236}">
                <a16:creationId xmlns:a16="http://schemas.microsoft.com/office/drawing/2014/main" id="{6A1B1C65-3C9E-2F42-AF04-CFF809A2DE7F}"/>
              </a:ext>
            </a:extLst>
          </p:cNvPr>
          <p:cNvSpPr/>
          <p:nvPr/>
        </p:nvSpPr>
        <p:spPr>
          <a:xfrm>
            <a:off x="4649599" y="1648421"/>
            <a:ext cx="2895971" cy="2015936"/>
          </a:xfrm>
          <a:prstGeom prst="rect">
            <a:avLst/>
          </a:prstGeom>
        </p:spPr>
        <p:txBody>
          <a:bodyPr wrap="square">
            <a:spAutoFit/>
          </a:bodyPr>
          <a:lstStyle/>
          <a:p>
            <a:pPr>
              <a:spcAft>
                <a:spcPts val="600"/>
              </a:spcAft>
            </a:pPr>
            <a:r>
              <a:rPr lang="nl-NL" b="1"/>
              <a:t>MENU POMPOPTIES</a:t>
            </a:r>
          </a:p>
          <a:p>
            <a:pPr>
              <a:spcAft>
                <a:spcPts val="600"/>
              </a:spcAft>
            </a:pPr>
            <a:r>
              <a:rPr lang="nl-NL" sz="1100"/>
              <a:t>Het menu van de pompopties is beschikbaar in het hoofdmenu van de G7, onder instellingen.</a:t>
            </a:r>
          </a:p>
          <a:p>
            <a:pPr>
              <a:spcAft>
                <a:spcPts val="600"/>
              </a:spcAft>
            </a:pPr>
            <a:endParaRPr lang="en-US" sz="1100" dirty="0"/>
          </a:p>
          <a:p>
            <a:pPr>
              <a:spcAft>
                <a:spcPts val="600"/>
              </a:spcAft>
            </a:pPr>
            <a:r>
              <a:rPr lang="nl-NL" sz="1100"/>
              <a:t>Hier stelt u zaken in als:</a:t>
            </a:r>
          </a:p>
          <a:p>
            <a:pPr marL="171450" indent="-171450">
              <a:spcAft>
                <a:spcPts val="600"/>
              </a:spcAft>
              <a:buFont typeface="Arial" panose="020B0604020202020204" pitchFamily="34" charset="0"/>
              <a:buChar char="•"/>
            </a:pPr>
            <a:r>
              <a:rPr lang="nl-NL" sz="1100"/>
              <a:t>Testtimer inschakelen/uitschakelen</a:t>
            </a:r>
          </a:p>
          <a:p>
            <a:pPr marL="171450" indent="-171450">
              <a:spcAft>
                <a:spcPts val="600"/>
              </a:spcAft>
              <a:buFont typeface="Arial" panose="020B0604020202020204" pitchFamily="34" charset="0"/>
              <a:buChar char="•"/>
            </a:pPr>
            <a:r>
              <a:rPr lang="nl-NL" sz="1100"/>
              <a:t>Lengte slang</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4649599" y="4269449"/>
            <a:ext cx="2390463" cy="369332"/>
          </a:xfrm>
          <a:prstGeom prst="rect">
            <a:avLst/>
          </a:prstGeom>
        </p:spPr>
        <p:txBody>
          <a:bodyPr wrap="none">
            <a:spAutoFit/>
          </a:bodyPr>
          <a:lstStyle/>
          <a:p>
            <a:pPr>
              <a:spcAft>
                <a:spcPts val="600"/>
              </a:spcAft>
            </a:pPr>
            <a:r>
              <a:rPr lang="nl-NL" b="1"/>
              <a:t>SECUNDAIR MENU</a:t>
            </a:r>
          </a:p>
        </p:txBody>
      </p:sp>
      <p:grpSp>
        <p:nvGrpSpPr>
          <p:cNvPr id="10" name="Group 9">
            <a:extLst>
              <a:ext uri="{FF2B5EF4-FFF2-40B4-BE49-F238E27FC236}">
                <a16:creationId xmlns:a16="http://schemas.microsoft.com/office/drawing/2014/main" id="{CA915A73-F0DC-3345-BBCF-1B3B17B5B796}"/>
              </a:ext>
            </a:extLst>
          </p:cNvPr>
          <p:cNvGrpSpPr/>
          <p:nvPr/>
        </p:nvGrpSpPr>
        <p:grpSpPr>
          <a:xfrm>
            <a:off x="1652924" y="4300539"/>
            <a:ext cx="2996675" cy="2004382"/>
            <a:chOff x="8559142" y="2673635"/>
            <a:chExt cx="2996675" cy="2004382"/>
          </a:xfrm>
        </p:grpSpPr>
        <p:sp>
          <p:nvSpPr>
            <p:cNvPr id="11" name="Rectangle 10">
              <a:extLst>
                <a:ext uri="{FF2B5EF4-FFF2-40B4-BE49-F238E27FC236}">
                  <a16:creationId xmlns:a16="http://schemas.microsoft.com/office/drawing/2014/main" id="{F081B579-D837-9641-BD5D-0359F99E1DB9}"/>
                </a:ext>
              </a:extLst>
            </p:cNvPr>
            <p:cNvSpPr/>
            <p:nvPr/>
          </p:nvSpPr>
          <p:spPr>
            <a:xfrm>
              <a:off x="8811777" y="2676939"/>
              <a:ext cx="2491409" cy="20010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7E6A3D7-DC64-C642-AA49-5314DC45F2BD}"/>
                </a:ext>
              </a:extLst>
            </p:cNvPr>
            <p:cNvCxnSpPr/>
            <p:nvPr/>
          </p:nvCxnSpPr>
          <p:spPr>
            <a:xfrm>
              <a:off x="8811777" y="3021497"/>
              <a:ext cx="24914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73C0FC-FA20-C743-A375-8EECE7ACA9A1}"/>
                </a:ext>
              </a:extLst>
            </p:cNvPr>
            <p:cNvSpPr/>
            <p:nvPr/>
          </p:nvSpPr>
          <p:spPr>
            <a:xfrm>
              <a:off x="8559142" y="3123916"/>
              <a:ext cx="2996675" cy="1308050"/>
            </a:xfrm>
            <a:prstGeom prst="rect">
              <a:avLst/>
            </a:prstGeom>
          </p:spPr>
          <p:txBody>
            <a:bodyPr wrap="square">
              <a:spAutoFit/>
            </a:bodyPr>
            <a:lstStyle/>
            <a:p>
              <a:pPr algn="ctr">
                <a:spcAft>
                  <a:spcPts val="600"/>
                </a:spcAft>
              </a:pPr>
              <a:r>
                <a:rPr lang="nl-NL" sz="1600">
                  <a:latin typeface="Verdana" panose="020B0604030504040204" pitchFamily="34" charset="0"/>
                  <a:ea typeface="Verdana" panose="020B0604030504040204" pitchFamily="34" charset="0"/>
                  <a:cs typeface="Verdana" panose="020B0604030504040204" pitchFamily="34" charset="0"/>
                </a:rPr>
                <a:t>Pomp aan</a:t>
              </a:r>
            </a:p>
            <a:p>
              <a:pPr algn="ctr">
                <a:spcAft>
                  <a:spcPts val="600"/>
                </a:spcAft>
              </a:pPr>
              <a:r>
                <a:rPr lang="nl-NL" sz="1600">
                  <a:latin typeface="Verdana" panose="020B0604030504040204" pitchFamily="34" charset="0"/>
                  <a:ea typeface="Verdana" panose="020B0604030504040204" pitchFamily="34" charset="0"/>
                  <a:cs typeface="Verdana" panose="020B0604030504040204" pitchFamily="34" charset="0"/>
                </a:rPr>
                <a:t>Slang L: 10m</a:t>
              </a:r>
            </a:p>
            <a:p>
              <a:pPr algn="ctr">
                <a:spcAft>
                  <a:spcPts val="600"/>
                </a:spcAft>
              </a:pPr>
              <a:r>
                <a:rPr lang="nl-NL" sz="1600">
                  <a:latin typeface="Verdana" panose="020B0604030504040204" pitchFamily="34" charset="0"/>
                  <a:ea typeface="Verdana" panose="020B0604030504040204" pitchFamily="34" charset="0"/>
                  <a:cs typeface="Verdana" panose="020B0604030504040204" pitchFamily="34" charset="0"/>
                </a:rPr>
                <a:t>300 ml/min.</a:t>
              </a:r>
            </a:p>
            <a:p>
              <a:pPr algn="ctr">
                <a:spcAft>
                  <a:spcPts val="600"/>
                </a:spcAft>
              </a:pPr>
              <a:r>
                <a:rPr lang="nl-NL" sz="1600">
                  <a:latin typeface="Verdana" panose="020B0604030504040204" pitchFamily="34" charset="0"/>
                  <a:ea typeface="Verdana" panose="020B0604030504040204" pitchFamily="34" charset="0"/>
                  <a:cs typeface="Verdana" panose="020B0604030504040204" pitchFamily="34" charset="0"/>
                </a:rPr>
                <a:t>Test 70 sec.</a:t>
              </a:r>
            </a:p>
          </p:txBody>
        </p:sp>
        <p:pic>
          <p:nvPicPr>
            <p:cNvPr id="14" name="Graphic 13" descr="Full Battery">
              <a:extLst>
                <a:ext uri="{FF2B5EF4-FFF2-40B4-BE49-F238E27FC236}">
                  <a16:creationId xmlns:a16="http://schemas.microsoft.com/office/drawing/2014/main" id="{CE65AF59-58C5-CF46-B533-3DAFBD50D8A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91336" y="2673635"/>
              <a:ext cx="354492" cy="354492"/>
            </a:xfrm>
            <a:prstGeom prst="rect">
              <a:avLst/>
            </a:prstGeom>
          </p:spPr>
        </p:pic>
      </p:grpSp>
      <p:sp>
        <p:nvSpPr>
          <p:cNvPr id="25" name="Rectangle 24">
            <a:extLst>
              <a:ext uri="{FF2B5EF4-FFF2-40B4-BE49-F238E27FC236}">
                <a16:creationId xmlns:a16="http://schemas.microsoft.com/office/drawing/2014/main" id="{3EBE7B3F-D499-AC47-9458-5E01F9C75A7F}"/>
              </a:ext>
            </a:extLst>
          </p:cNvPr>
          <p:cNvSpPr/>
          <p:nvPr/>
        </p:nvSpPr>
        <p:spPr>
          <a:xfrm>
            <a:off x="1905560" y="1692191"/>
            <a:ext cx="2491409" cy="2001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A8AC9F7-14F8-BC43-9126-F83FD22CD054}"/>
              </a:ext>
            </a:extLst>
          </p:cNvPr>
          <p:cNvCxnSpPr/>
          <p:nvPr/>
        </p:nvCxnSpPr>
        <p:spPr>
          <a:xfrm>
            <a:off x="1905560" y="2036749"/>
            <a:ext cx="2491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2EE7373-71C6-3943-96D0-2E5CC38BA57C}"/>
              </a:ext>
            </a:extLst>
          </p:cNvPr>
          <p:cNvSpPr/>
          <p:nvPr/>
        </p:nvSpPr>
        <p:spPr>
          <a:xfrm>
            <a:off x="1905559" y="1731362"/>
            <a:ext cx="2491409" cy="1235210"/>
          </a:xfrm>
          <a:prstGeom prst="rect">
            <a:avLst/>
          </a:prstGeom>
        </p:spPr>
        <p:txBody>
          <a:bodyPr wrap="square">
            <a:spAutoFit/>
          </a:bodyPr>
          <a:lstStyle/>
          <a:p>
            <a:pPr algn="ctr">
              <a:lnSpc>
                <a:spcPct val="90000"/>
              </a:lnSpc>
              <a:spcAft>
                <a:spcPts val="800"/>
              </a:spcAft>
            </a:pPr>
            <a:r>
              <a:rPr lang="nl-NL" sz="1600">
                <a:solidFill>
                  <a:schemeClr val="bg1"/>
                </a:solidFill>
                <a:latin typeface="Verdana" panose="020B0604030504040204" pitchFamily="34" charset="0"/>
                <a:ea typeface="Verdana" panose="020B0604030504040204" pitchFamily="34" charset="0"/>
                <a:cs typeface="Verdana" panose="020B0604030504040204" pitchFamily="34" charset="0"/>
              </a:rPr>
              <a:t>Pompopties</a:t>
            </a:r>
          </a:p>
          <a:p>
            <a:pPr>
              <a:lnSpc>
                <a:spcPct val="90000"/>
              </a:lnSpc>
              <a:spcAft>
                <a:spcPts val="600"/>
              </a:spcAft>
            </a:pPr>
            <a:r>
              <a:rPr lang="nl-NL" sz="1600">
                <a:solidFill>
                  <a:schemeClr val="bg1"/>
                </a:solidFill>
                <a:latin typeface="Verdana" panose="020B0604030504040204" pitchFamily="34" charset="0"/>
                <a:ea typeface="Verdana" panose="020B0604030504040204" pitchFamily="34" charset="0"/>
                <a:cs typeface="Verdana" panose="020B0604030504040204" pitchFamily="34" charset="0"/>
              </a:rPr>
              <a:t>  Terug</a:t>
            </a:r>
          </a:p>
          <a:p>
            <a:pPr>
              <a:lnSpc>
                <a:spcPct val="90000"/>
              </a:lnSpc>
              <a:spcAft>
                <a:spcPts val="600"/>
              </a:spcAft>
            </a:pPr>
            <a:r>
              <a:rPr lang="nl-NL" sz="1600">
                <a:solidFill>
                  <a:schemeClr val="bg1"/>
                </a:solidFill>
                <a:latin typeface="Verdana" panose="020B0604030504040204" pitchFamily="34" charset="0"/>
                <a:ea typeface="Verdana" panose="020B0604030504040204" pitchFamily="34" charset="0"/>
                <a:cs typeface="Verdana" panose="020B0604030504040204" pitchFamily="34" charset="0"/>
              </a:rPr>
              <a:t>Testtijd AAN</a:t>
            </a:r>
          </a:p>
          <a:p>
            <a:pPr>
              <a:lnSpc>
                <a:spcPct val="90000"/>
              </a:lnSpc>
              <a:spcAft>
                <a:spcPts val="0"/>
              </a:spcAft>
            </a:pPr>
            <a:r>
              <a:rPr lang="nl-NL" sz="1600">
                <a:solidFill>
                  <a:schemeClr val="bg1"/>
                </a:solidFill>
                <a:latin typeface="Verdana" panose="020B0604030504040204" pitchFamily="34" charset="0"/>
                <a:ea typeface="Verdana" panose="020B0604030504040204" pitchFamily="34" charset="0"/>
                <a:cs typeface="Verdana" panose="020B0604030504040204" pitchFamily="34" charset="0"/>
              </a:rPr>
              <a:t>Lengte slang</a:t>
            </a:r>
          </a:p>
        </p:txBody>
      </p:sp>
      <p:cxnSp>
        <p:nvCxnSpPr>
          <p:cNvPr id="28" name="Straight Connector 27">
            <a:extLst>
              <a:ext uri="{FF2B5EF4-FFF2-40B4-BE49-F238E27FC236}">
                <a16:creationId xmlns:a16="http://schemas.microsoft.com/office/drawing/2014/main" id="{E53FF91A-34BB-0E49-820C-144DA309CE31}"/>
              </a:ext>
            </a:extLst>
          </p:cNvPr>
          <p:cNvCxnSpPr>
            <a:cxnSpLocks/>
          </p:cNvCxnSpPr>
          <p:nvPr/>
        </p:nvCxnSpPr>
        <p:spPr>
          <a:xfrm>
            <a:off x="1982544" y="2200151"/>
            <a:ext cx="107751" cy="0"/>
          </a:xfrm>
          <a:prstGeom prst="line">
            <a:avLst/>
          </a:prstGeom>
          <a:ln w="12700">
            <a:solidFill>
              <a:schemeClr val="bg1"/>
            </a:solidFill>
            <a:headEnd type="arrow" w="med"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F9FEB7-4ADB-DB43-B01A-F4A3D6BE780B}"/>
              </a:ext>
            </a:extLst>
          </p:cNvPr>
          <p:cNvCxnSpPr>
            <a:cxnSpLocks/>
          </p:cNvCxnSpPr>
          <p:nvPr/>
        </p:nvCxnSpPr>
        <p:spPr>
          <a:xfrm flipH="1">
            <a:off x="1126871" y="3957404"/>
            <a:ext cx="70453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023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OPLADEN</a:t>
            </a: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74521" y="2978143"/>
            <a:ext cx="4485736" cy="2806320"/>
          </a:xfrm>
          <a:prstGeom prst="rect">
            <a:avLst/>
          </a:prstGeom>
        </p:spPr>
      </p:pic>
      <p:sp>
        <p:nvSpPr>
          <p:cNvPr id="4" name="Content Placeholder 2"/>
          <p:cNvSpPr>
            <a:spLocks noGrp="1"/>
          </p:cNvSpPr>
          <p:nvPr>
            <p:ph idx="1"/>
          </p:nvPr>
        </p:nvSpPr>
        <p:spPr>
          <a:xfrm>
            <a:off x="1740176" y="1416321"/>
            <a:ext cx="6006344" cy="1082777"/>
          </a:xfrm>
        </p:spPr>
        <p:txBody>
          <a:bodyPr>
            <a:normAutofit/>
          </a:bodyPr>
          <a:lstStyle/>
          <a:p>
            <a:pPr marL="0" indent="0" algn="ctr">
              <a:buNone/>
            </a:pPr>
            <a:r>
              <a:rPr lang="nl-NL"/>
              <a:t>De batterij van de G7c gaat 18 uur mee</a:t>
            </a:r>
          </a:p>
          <a:p>
            <a:pPr marL="0" indent="0" algn="ctr">
              <a:buNone/>
            </a:pPr>
            <a:r>
              <a:rPr lang="nl-NL"/>
              <a:t>Vergeet hem niet na elke dienst op te laden!</a:t>
            </a:r>
          </a:p>
        </p:txBody>
      </p:sp>
      <p:sp>
        <p:nvSpPr>
          <p:cNvPr id="5" name="TextBox 4"/>
          <p:cNvSpPr txBox="1"/>
          <p:nvPr/>
        </p:nvSpPr>
        <p:spPr>
          <a:xfrm>
            <a:off x="1889276" y="2978143"/>
            <a:ext cx="2158743" cy="1231106"/>
          </a:xfrm>
          <a:prstGeom prst="rect">
            <a:avLst/>
          </a:prstGeom>
          <a:noFill/>
        </p:spPr>
        <p:txBody>
          <a:bodyPr wrap="square" rtlCol="0">
            <a:spAutoFit/>
          </a:bodyPr>
          <a:lstStyle/>
          <a:p>
            <a:r>
              <a:rPr lang="nl-NL" b="1"/>
              <a:t>Wat moet ik doen?</a:t>
            </a:r>
          </a:p>
          <a:p>
            <a:endParaRPr lang="en-US" sz="1400" dirty="0"/>
          </a:p>
          <a:p>
            <a:r>
              <a:rPr lang="nl-NL" sz="1400"/>
              <a:t>Doe de clip in de basis van de G7 en verbind vervolgens de micro-USB.</a:t>
            </a:r>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067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408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36815"/>
            <a:ext cx="9154920" cy="3820885"/>
          </a:xfrm>
          <a:prstGeom prst="rect">
            <a:avLst/>
          </a:prstGeom>
        </p:spPr>
      </p:pic>
      <p:sp>
        <p:nvSpPr>
          <p:cNvPr id="2" name="Title 1"/>
          <p:cNvSpPr>
            <a:spLocks noGrp="1"/>
          </p:cNvSpPr>
          <p:nvPr>
            <p:ph type="title"/>
          </p:nvPr>
        </p:nvSpPr>
        <p:spPr/>
        <p:txBody>
          <a:bodyPr/>
          <a:lstStyle/>
          <a:p>
            <a:r>
              <a:rPr lang="nl-NL"/>
              <a:t>ASSISTENTIE</a:t>
            </a:r>
          </a:p>
        </p:txBody>
      </p:sp>
      <p:sp>
        <p:nvSpPr>
          <p:cNvPr id="12" name="Content Placeholder 2"/>
          <p:cNvSpPr>
            <a:spLocks noGrp="1"/>
          </p:cNvSpPr>
          <p:nvPr>
            <p:ph idx="1"/>
          </p:nvPr>
        </p:nvSpPr>
        <p:spPr>
          <a:xfrm>
            <a:off x="115166" y="4536041"/>
            <a:ext cx="8021781" cy="1036072"/>
          </a:xfrm>
        </p:spPr>
        <p:txBody>
          <a:bodyPr>
            <a:noAutofit/>
          </a:bodyPr>
          <a:lstStyle/>
          <a:p>
            <a:pPr marL="0" indent="0">
              <a:buNone/>
            </a:pPr>
            <a:r>
              <a:rPr lang="nl-NL">
                <a:solidFill>
                  <a:schemeClr val="accent1"/>
                </a:solidFill>
              </a:rPr>
              <a:t>KLANTENSERVICE</a:t>
            </a:r>
          </a:p>
          <a:p>
            <a:pPr marL="0" indent="0">
              <a:buNone/>
            </a:pPr>
            <a:r>
              <a:rPr lang="nl-NL"/>
              <a:t>Voor technische ondersteuning kunt u altijd contact opnemen met onze Klantenservice.</a:t>
            </a:r>
          </a:p>
        </p:txBody>
      </p:sp>
      <p:sp>
        <p:nvSpPr>
          <p:cNvPr id="6" name="Content Placeholder 2"/>
          <p:cNvSpPr txBox="1">
            <a:spLocks/>
          </p:cNvSpPr>
          <p:nvPr/>
        </p:nvSpPr>
        <p:spPr>
          <a:xfrm>
            <a:off x="0" y="2434494"/>
            <a:ext cx="9144000" cy="78669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nl-NL" sz="2400">
                <a:solidFill>
                  <a:schemeClr val="accent6"/>
                </a:solidFill>
              </a:rPr>
              <a:t>support.BlacklineSafety.com</a:t>
            </a:r>
          </a:p>
        </p:txBody>
      </p:sp>
      <p:sp>
        <p:nvSpPr>
          <p:cNvPr id="8" name="Content Placeholder 2"/>
          <p:cNvSpPr txBox="1">
            <a:spLocks/>
          </p:cNvSpPr>
          <p:nvPr/>
        </p:nvSpPr>
        <p:spPr>
          <a:xfrm>
            <a:off x="268939" y="5650514"/>
            <a:ext cx="2570883" cy="9774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nl-NL" sz="1400" b="1" dirty="0"/>
              <a:t>Noord-Amerika (24 uur)</a:t>
            </a:r>
            <a:br>
              <a:rPr lang="nl-NL" sz="1400" dirty="0"/>
            </a:br>
            <a:r>
              <a:rPr lang="nl-NL" sz="1400" dirty="0"/>
              <a:t>Gratis telefoonnummer: 1-877-869-7212</a:t>
            </a:r>
            <a:br>
              <a:rPr lang="nl-NL" sz="1400" dirty="0"/>
            </a:br>
            <a:r>
              <a:rPr lang="nl-NL" sz="1400" dirty="0">
                <a:hlinkClick r:id="rId4"/>
              </a:rPr>
              <a:t>support@blacklinesafety.com</a:t>
            </a:r>
          </a:p>
        </p:txBody>
      </p:sp>
      <p:sp>
        <p:nvSpPr>
          <p:cNvPr id="10" name="Content Placeholder 2"/>
          <p:cNvSpPr txBox="1">
            <a:spLocks/>
          </p:cNvSpPr>
          <p:nvPr/>
        </p:nvSpPr>
        <p:spPr>
          <a:xfrm>
            <a:off x="3146496" y="5574542"/>
            <a:ext cx="2851008"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nl-NL" sz="1400" b="1" dirty="0"/>
              <a:t>Internationaal (24 uur)</a:t>
            </a:r>
            <a:br>
              <a:rPr lang="nl-NL" sz="1400" dirty="0"/>
            </a:br>
            <a:r>
              <a:rPr lang="nl-NL" sz="1400" dirty="0"/>
              <a:t>+1-403-452-0327</a:t>
            </a:r>
            <a:br>
              <a:rPr lang="nl-NL" sz="1400" dirty="0"/>
            </a:br>
            <a:r>
              <a:rPr lang="nl-NL" sz="1400" dirty="0">
                <a:hlinkClick r:id="rId4"/>
              </a:rPr>
              <a:t>support@blacklinesafety.com</a:t>
            </a:r>
          </a:p>
          <a:p>
            <a:pPr marL="0" indent="0">
              <a:buFont typeface="Wingdings" charset="2"/>
              <a:buNone/>
            </a:pPr>
            <a:endParaRPr lang="en-US" sz="1400" dirty="0"/>
          </a:p>
        </p:txBody>
      </p:sp>
    </p:spTree>
    <p:extLst>
      <p:ext uri="{BB962C8B-B14F-4D97-AF65-F5344CB8AC3E}">
        <p14:creationId xmlns:p14="http://schemas.microsoft.com/office/powerpoint/2010/main" val="136228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nl-NL"/>
              <a:t>INLEIDING</a:t>
            </a:r>
          </a:p>
        </p:txBody>
      </p:sp>
      <p:sp>
        <p:nvSpPr>
          <p:cNvPr id="3" name="Content Placeholder 2"/>
          <p:cNvSpPr>
            <a:spLocks noGrp="1"/>
          </p:cNvSpPr>
          <p:nvPr>
            <p:ph idx="1"/>
          </p:nvPr>
        </p:nvSpPr>
        <p:spPr>
          <a:xfrm>
            <a:off x="177071" y="4127208"/>
            <a:ext cx="8355143" cy="2588385"/>
          </a:xfrm>
        </p:spPr>
        <p:txBody>
          <a:bodyPr>
            <a:normAutofit/>
          </a:bodyPr>
          <a:lstStyle/>
          <a:p>
            <a:pPr marL="0" indent="0">
              <a:buNone/>
            </a:pPr>
            <a:r>
              <a:rPr lang="nl-NL" dirty="0">
                <a:solidFill>
                  <a:schemeClr val="accent1"/>
                </a:solidFill>
              </a:rPr>
              <a:t>WAT IS DE G7?</a:t>
            </a:r>
          </a:p>
          <a:p>
            <a:r>
              <a:rPr lang="nl-NL" sz="1400" dirty="0"/>
              <a:t>Persoonlijke veiligheidsmonitor met gasdetectie die u altijd en overal bij u kunt dragen</a:t>
            </a:r>
          </a:p>
          <a:p>
            <a:r>
              <a:rPr lang="nl-NL" sz="1400" dirty="0"/>
              <a:t>Batterij die 18 uur meegaat</a:t>
            </a:r>
          </a:p>
          <a:p>
            <a:r>
              <a:rPr lang="nl-NL" sz="1400" dirty="0"/>
              <a:t>In 2 richtingen berichten versturen </a:t>
            </a:r>
          </a:p>
          <a:p>
            <a:r>
              <a:rPr lang="nl-NL" sz="1400" dirty="0"/>
              <a:t>Spraakcommunicatie in 2 richtingen (kan extra worden aangeschaft)</a:t>
            </a:r>
          </a:p>
          <a:p>
            <a:r>
              <a:rPr lang="nl-NL" sz="1400" dirty="0"/>
              <a:t>Onmiddellijke informatievoorziening over de omgeving en positie van personen (situationeel bewustzijn)</a:t>
            </a:r>
          </a:p>
          <a:p>
            <a:r>
              <a:rPr lang="nl-NL" sz="1400" dirty="0"/>
              <a:t>Intrinsiek veilig</a:t>
            </a:r>
          </a:p>
        </p:txBody>
      </p:sp>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04347" y="872608"/>
            <a:ext cx="4114800" cy="3443248"/>
          </a:xfrm>
          <a:prstGeom prst="rect">
            <a:avLst/>
          </a:prstGeom>
        </p:spPr>
      </p:pic>
      <p:sp>
        <p:nvSpPr>
          <p:cNvPr id="5" name="TextBox 4"/>
          <p:cNvSpPr txBox="1"/>
          <p:nvPr/>
        </p:nvSpPr>
        <p:spPr>
          <a:xfrm>
            <a:off x="5456904" y="4069635"/>
            <a:ext cx="858833" cy="246221"/>
          </a:xfrm>
          <a:prstGeom prst="rect">
            <a:avLst/>
          </a:prstGeom>
          <a:noFill/>
        </p:spPr>
        <p:txBody>
          <a:bodyPr wrap="square" rtlCol="0">
            <a:spAutoFit/>
          </a:bodyPr>
          <a:lstStyle/>
          <a:p>
            <a:r>
              <a:rPr lang="nl-NL" sz="1000"/>
              <a:t>Standaard</a:t>
            </a:r>
          </a:p>
        </p:txBody>
      </p:sp>
      <p:sp>
        <p:nvSpPr>
          <p:cNvPr id="8" name="TextBox 7"/>
          <p:cNvSpPr txBox="1"/>
          <p:nvPr/>
        </p:nvSpPr>
        <p:spPr>
          <a:xfrm>
            <a:off x="6545756" y="4219738"/>
            <a:ext cx="660430" cy="246221"/>
          </a:xfrm>
          <a:prstGeom prst="rect">
            <a:avLst/>
          </a:prstGeom>
          <a:noFill/>
        </p:spPr>
        <p:txBody>
          <a:bodyPr wrap="square" rtlCol="0">
            <a:spAutoFit/>
          </a:bodyPr>
          <a:lstStyle/>
          <a:p>
            <a:r>
              <a:rPr lang="nl-NL" sz="1000"/>
              <a:t>Single</a:t>
            </a:r>
          </a:p>
        </p:txBody>
      </p:sp>
      <p:sp>
        <p:nvSpPr>
          <p:cNvPr id="9" name="TextBox 8"/>
          <p:cNvSpPr txBox="1"/>
          <p:nvPr/>
        </p:nvSpPr>
        <p:spPr>
          <a:xfrm>
            <a:off x="7574863" y="4069634"/>
            <a:ext cx="607391" cy="246221"/>
          </a:xfrm>
          <a:prstGeom prst="rect">
            <a:avLst/>
          </a:prstGeom>
          <a:noFill/>
        </p:spPr>
        <p:txBody>
          <a:bodyPr wrap="square" rtlCol="0">
            <a:spAutoFit/>
          </a:bodyPr>
          <a:lstStyle/>
          <a:p>
            <a:r>
              <a:rPr lang="nl-NL" sz="1000"/>
              <a:t>Quad</a:t>
            </a:r>
          </a:p>
        </p:txBody>
      </p:sp>
    </p:spTree>
    <p:extLst>
      <p:ext uri="{BB962C8B-B14F-4D97-AF65-F5344CB8AC3E}">
        <p14:creationId xmlns:p14="http://schemas.microsoft.com/office/powerpoint/2010/main" val="1175844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INLEIDING</a:t>
            </a:r>
          </a:p>
        </p:txBody>
      </p:sp>
      <p:sp>
        <p:nvSpPr>
          <p:cNvPr id="3" name="Content Placeholder 2"/>
          <p:cNvSpPr>
            <a:spLocks noGrp="1"/>
          </p:cNvSpPr>
          <p:nvPr>
            <p:ph idx="1"/>
          </p:nvPr>
        </p:nvSpPr>
        <p:spPr>
          <a:xfrm>
            <a:off x="268939" y="3894861"/>
            <a:ext cx="8355143" cy="399822"/>
          </a:xfrm>
        </p:spPr>
        <p:txBody>
          <a:bodyPr>
            <a:normAutofit/>
          </a:bodyPr>
          <a:lstStyle/>
          <a:p>
            <a:pPr marL="0" indent="0">
              <a:buNone/>
            </a:pPr>
            <a:r>
              <a:rPr lang="nl-NL">
                <a:solidFill>
                  <a:schemeClr val="accent1"/>
                </a:solidFill>
              </a:rPr>
              <a:t>SERVICEPLANNEN</a:t>
            </a:r>
          </a:p>
        </p:txBody>
      </p:sp>
      <p:sp>
        <p:nvSpPr>
          <p:cNvPr id="11" name="Content Placeholder 2"/>
          <p:cNvSpPr txBox="1">
            <a:spLocks/>
          </p:cNvSpPr>
          <p:nvPr/>
        </p:nvSpPr>
        <p:spPr>
          <a:xfrm>
            <a:off x="268940"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nl-NL" sz="1800"/>
              <a:t>Zelfbewaakt</a:t>
            </a:r>
          </a:p>
          <a:p>
            <a:r>
              <a:rPr lang="nl-NL" sz="1400"/>
              <a:t>Uw team monitort uw Blackline Live-account</a:t>
            </a:r>
          </a:p>
        </p:txBody>
      </p:sp>
      <p:sp>
        <p:nvSpPr>
          <p:cNvPr id="12" name="Content Placeholder 2"/>
          <p:cNvSpPr txBox="1">
            <a:spLocks/>
          </p:cNvSpPr>
          <p:nvPr/>
        </p:nvSpPr>
        <p:spPr>
          <a:xfrm>
            <a:off x="4384623"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nl-NL" sz="1800"/>
              <a:t>Gemonitord door Blackline</a:t>
            </a:r>
          </a:p>
          <a:p>
            <a:r>
              <a:rPr lang="nl-NL" sz="1400"/>
              <a:t>Het in-house monitoringpersoneel van Blackline Safety monitort uw team 24/7, 365 dagen per jaar</a:t>
            </a:r>
          </a:p>
          <a:p>
            <a:r>
              <a:rPr lang="nl-NL" sz="1400"/>
              <a:t>Op 99,5 % van de alarmen wordt in minder dan 1 minuut gereageerd</a:t>
            </a:r>
          </a:p>
        </p:txBody>
      </p:sp>
      <p:pic>
        <p:nvPicPr>
          <p:cNvPr id="14" name="Picture 1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495300"/>
            <a:ext cx="9144000" cy="3147310"/>
          </a:xfrm>
          <a:prstGeom prst="rect">
            <a:avLst/>
          </a:prstGeom>
        </p:spPr>
      </p:pic>
    </p:spTree>
    <p:extLst>
      <p:ext uri="{BB962C8B-B14F-4D97-AF65-F5344CB8AC3E}">
        <p14:creationId xmlns:p14="http://schemas.microsoft.com/office/powerpoint/2010/main" val="518645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HARDWAREDETAILS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38200"/>
            <a:ext cx="9144000" cy="6096000"/>
          </a:xfrm>
          <a:prstGeom prst="rect">
            <a:avLst/>
          </a:prstGeom>
        </p:spPr>
      </p:pic>
      <p:sp>
        <p:nvSpPr>
          <p:cNvPr id="3" name="TextBox 2">
            <a:extLst>
              <a:ext uri="{FF2B5EF4-FFF2-40B4-BE49-F238E27FC236}">
                <a16:creationId xmlns:a16="http://schemas.microsoft.com/office/drawing/2014/main" id="{522CE810-0A49-41B0-8EB9-133C83DDC257}"/>
              </a:ext>
            </a:extLst>
          </p:cNvPr>
          <p:cNvSpPr txBox="1"/>
          <p:nvPr/>
        </p:nvSpPr>
        <p:spPr>
          <a:xfrm>
            <a:off x="0" y="2733152"/>
            <a:ext cx="1698171" cy="415498"/>
          </a:xfrm>
          <a:prstGeom prst="rect">
            <a:avLst/>
          </a:prstGeom>
          <a:solidFill>
            <a:schemeClr val="bg1"/>
          </a:solidFill>
        </p:spPr>
        <p:txBody>
          <a:bodyPr wrap="square" rtlCol="0">
            <a:spAutoFit/>
          </a:bodyPr>
          <a:lstStyle/>
          <a:p>
            <a:r>
              <a:rPr lang="nl-NL" sz="1050">
                <a:solidFill>
                  <a:schemeClr val="bg2">
                    <a:lumMod val="75000"/>
                  </a:schemeClr>
                </a:solidFill>
              </a:rPr>
              <a:t>Cartridge (standaard, single gas of quadgas)</a:t>
            </a:r>
          </a:p>
        </p:txBody>
      </p:sp>
      <p:sp>
        <p:nvSpPr>
          <p:cNvPr id="6" name="TextBox 5">
            <a:extLst>
              <a:ext uri="{FF2B5EF4-FFF2-40B4-BE49-F238E27FC236}">
                <a16:creationId xmlns:a16="http://schemas.microsoft.com/office/drawing/2014/main" id="{8E653732-B68C-4664-96E1-CB82ADA4A64D}"/>
              </a:ext>
            </a:extLst>
          </p:cNvPr>
          <p:cNvSpPr txBox="1"/>
          <p:nvPr/>
        </p:nvSpPr>
        <p:spPr>
          <a:xfrm>
            <a:off x="383511" y="3384144"/>
            <a:ext cx="922775" cy="253916"/>
          </a:xfrm>
          <a:prstGeom prst="rect">
            <a:avLst/>
          </a:prstGeom>
          <a:solidFill>
            <a:schemeClr val="bg1"/>
          </a:solidFill>
        </p:spPr>
        <p:txBody>
          <a:bodyPr wrap="square" rtlCol="0">
            <a:spAutoFit/>
          </a:bodyPr>
          <a:lstStyle/>
          <a:p>
            <a:r>
              <a:rPr lang="nl-NL" sz="1050">
                <a:solidFill>
                  <a:schemeClr val="bg2">
                    <a:lumMod val="75000"/>
                  </a:schemeClr>
                </a:solidFill>
              </a:rPr>
              <a:t>Lcd-scherm</a:t>
            </a:r>
          </a:p>
        </p:txBody>
      </p:sp>
      <p:sp>
        <p:nvSpPr>
          <p:cNvPr id="7" name="TextBox 6">
            <a:extLst>
              <a:ext uri="{FF2B5EF4-FFF2-40B4-BE49-F238E27FC236}">
                <a16:creationId xmlns:a16="http://schemas.microsoft.com/office/drawing/2014/main" id="{C0D52F81-8B72-46AB-ABBD-CE3993FE8E42}"/>
              </a:ext>
            </a:extLst>
          </p:cNvPr>
          <p:cNvSpPr txBox="1"/>
          <p:nvPr/>
        </p:nvSpPr>
        <p:spPr>
          <a:xfrm>
            <a:off x="383511" y="4242079"/>
            <a:ext cx="973016" cy="253916"/>
          </a:xfrm>
          <a:prstGeom prst="rect">
            <a:avLst/>
          </a:prstGeom>
          <a:solidFill>
            <a:schemeClr val="bg1"/>
          </a:solidFill>
        </p:spPr>
        <p:txBody>
          <a:bodyPr wrap="square" rtlCol="0">
            <a:spAutoFit/>
          </a:bodyPr>
          <a:lstStyle/>
          <a:p>
            <a:r>
              <a:rPr lang="nl-NL" sz="1050">
                <a:solidFill>
                  <a:schemeClr val="bg2">
                    <a:lumMod val="75000"/>
                  </a:schemeClr>
                </a:solidFill>
              </a:rPr>
              <a:t>OK-knop</a:t>
            </a:r>
          </a:p>
        </p:txBody>
      </p:sp>
      <p:sp>
        <p:nvSpPr>
          <p:cNvPr id="8" name="TextBox 7">
            <a:extLst>
              <a:ext uri="{FF2B5EF4-FFF2-40B4-BE49-F238E27FC236}">
                <a16:creationId xmlns:a16="http://schemas.microsoft.com/office/drawing/2014/main" id="{ED6F9454-9BE1-42D8-AD2D-6BF37F10921B}"/>
              </a:ext>
            </a:extLst>
          </p:cNvPr>
          <p:cNvSpPr txBox="1"/>
          <p:nvPr/>
        </p:nvSpPr>
        <p:spPr>
          <a:xfrm>
            <a:off x="383511" y="3846453"/>
            <a:ext cx="1157422" cy="253916"/>
          </a:xfrm>
          <a:prstGeom prst="rect">
            <a:avLst/>
          </a:prstGeom>
          <a:solidFill>
            <a:schemeClr val="bg1"/>
          </a:solidFill>
        </p:spPr>
        <p:txBody>
          <a:bodyPr wrap="square" rtlCol="0">
            <a:spAutoFit/>
          </a:bodyPr>
          <a:lstStyle/>
          <a:p>
            <a:r>
              <a:rPr lang="nl-NL" sz="1050" dirty="0" err="1">
                <a:solidFill>
                  <a:schemeClr val="bg2">
                    <a:lumMod val="75000"/>
                  </a:schemeClr>
                </a:solidFill>
              </a:rPr>
              <a:t>Omhoogknop</a:t>
            </a:r>
            <a:endParaRPr lang="nl-NL" sz="1050" dirty="0">
              <a:solidFill>
                <a:schemeClr val="bg2">
                  <a:lumMod val="75000"/>
                </a:schemeClr>
              </a:solidFill>
            </a:endParaRPr>
          </a:p>
        </p:txBody>
      </p:sp>
      <p:sp>
        <p:nvSpPr>
          <p:cNvPr id="9" name="TextBox 8">
            <a:extLst>
              <a:ext uri="{FF2B5EF4-FFF2-40B4-BE49-F238E27FC236}">
                <a16:creationId xmlns:a16="http://schemas.microsoft.com/office/drawing/2014/main" id="{1E6F98B2-DCA0-40D7-A60E-FC02BDAD4601}"/>
              </a:ext>
            </a:extLst>
          </p:cNvPr>
          <p:cNvSpPr txBox="1"/>
          <p:nvPr/>
        </p:nvSpPr>
        <p:spPr>
          <a:xfrm>
            <a:off x="383511" y="4671214"/>
            <a:ext cx="973016" cy="253916"/>
          </a:xfrm>
          <a:prstGeom prst="rect">
            <a:avLst/>
          </a:prstGeom>
          <a:solidFill>
            <a:schemeClr val="bg1"/>
          </a:solidFill>
        </p:spPr>
        <p:txBody>
          <a:bodyPr wrap="square" rtlCol="0">
            <a:spAutoFit/>
          </a:bodyPr>
          <a:lstStyle/>
          <a:p>
            <a:r>
              <a:rPr lang="nl-NL" sz="1050">
                <a:solidFill>
                  <a:schemeClr val="bg2">
                    <a:lumMod val="75000"/>
                  </a:schemeClr>
                </a:solidFill>
              </a:rPr>
              <a:t>Aan-uitknop</a:t>
            </a:r>
          </a:p>
        </p:txBody>
      </p:sp>
      <p:sp>
        <p:nvSpPr>
          <p:cNvPr id="10" name="TextBox 9">
            <a:extLst>
              <a:ext uri="{FF2B5EF4-FFF2-40B4-BE49-F238E27FC236}">
                <a16:creationId xmlns:a16="http://schemas.microsoft.com/office/drawing/2014/main" id="{A4771DE2-61A9-4049-9EB6-65EB309DD103}"/>
              </a:ext>
            </a:extLst>
          </p:cNvPr>
          <p:cNvSpPr txBox="1"/>
          <p:nvPr/>
        </p:nvSpPr>
        <p:spPr>
          <a:xfrm>
            <a:off x="3598983" y="1862295"/>
            <a:ext cx="2319217" cy="253916"/>
          </a:xfrm>
          <a:prstGeom prst="rect">
            <a:avLst/>
          </a:prstGeom>
          <a:solidFill>
            <a:schemeClr val="bg1"/>
          </a:solidFill>
        </p:spPr>
        <p:txBody>
          <a:bodyPr wrap="square" rtlCol="0">
            <a:spAutoFit/>
          </a:bodyPr>
          <a:lstStyle/>
          <a:p>
            <a:r>
              <a:rPr lang="nl-NL" sz="1050" dirty="0">
                <a:solidFill>
                  <a:schemeClr val="bg2">
                    <a:lumMod val="75000"/>
                  </a:schemeClr>
                </a:solidFill>
              </a:rPr>
              <a:t>Lampjes aan de bovenkant</a:t>
            </a:r>
          </a:p>
        </p:txBody>
      </p:sp>
      <p:sp>
        <p:nvSpPr>
          <p:cNvPr id="11" name="TextBox 10">
            <a:extLst>
              <a:ext uri="{FF2B5EF4-FFF2-40B4-BE49-F238E27FC236}">
                <a16:creationId xmlns:a16="http://schemas.microsoft.com/office/drawing/2014/main" id="{A5362E9B-89D3-4F06-98D1-FFC846BD12AA}"/>
              </a:ext>
            </a:extLst>
          </p:cNvPr>
          <p:cNvSpPr txBox="1"/>
          <p:nvPr/>
        </p:nvSpPr>
        <p:spPr>
          <a:xfrm>
            <a:off x="3771221" y="2087649"/>
            <a:ext cx="2444384" cy="577081"/>
          </a:xfrm>
          <a:prstGeom prst="rect">
            <a:avLst/>
          </a:prstGeom>
          <a:solidFill>
            <a:schemeClr val="bg1"/>
          </a:solidFill>
        </p:spPr>
        <p:txBody>
          <a:bodyPr wrap="square" rtlCol="0">
            <a:spAutoFit/>
          </a:bodyPr>
          <a:lstStyle/>
          <a:p>
            <a:r>
              <a:rPr lang="nl-NL" sz="1050" dirty="0">
                <a:solidFill>
                  <a:schemeClr val="bg2">
                    <a:lumMod val="75000"/>
                  </a:schemeClr>
                </a:solidFill>
              </a:rPr>
              <a:t>In behandeling en waarschuwing</a:t>
            </a:r>
          </a:p>
          <a:p>
            <a:r>
              <a:rPr lang="nl-NL" sz="1050" dirty="0">
                <a:solidFill>
                  <a:schemeClr val="bg2">
                    <a:lumMod val="75000"/>
                  </a:schemeClr>
                </a:solidFill>
              </a:rPr>
              <a:t>Alarmen</a:t>
            </a:r>
          </a:p>
          <a:p>
            <a:r>
              <a:rPr lang="nl-NL" sz="1050" dirty="0" err="1">
                <a:solidFill>
                  <a:schemeClr val="bg2">
                    <a:lumMod val="75000"/>
                  </a:schemeClr>
                </a:solidFill>
              </a:rPr>
              <a:t>LiveResponse</a:t>
            </a:r>
            <a:endParaRPr lang="nl-NL" sz="1050" dirty="0">
              <a:solidFill>
                <a:schemeClr val="bg2">
                  <a:lumMod val="75000"/>
                </a:schemeClr>
              </a:solidFill>
            </a:endParaRPr>
          </a:p>
        </p:txBody>
      </p:sp>
      <p:sp>
        <p:nvSpPr>
          <p:cNvPr id="12" name="TextBox 11">
            <a:extLst>
              <a:ext uri="{FF2B5EF4-FFF2-40B4-BE49-F238E27FC236}">
                <a16:creationId xmlns:a16="http://schemas.microsoft.com/office/drawing/2014/main" id="{CAEF7A5C-65B1-42CC-833A-73A9F1811460}"/>
              </a:ext>
            </a:extLst>
          </p:cNvPr>
          <p:cNvSpPr txBox="1"/>
          <p:nvPr/>
        </p:nvSpPr>
        <p:spPr>
          <a:xfrm>
            <a:off x="4085492" y="2733299"/>
            <a:ext cx="973016" cy="253916"/>
          </a:xfrm>
          <a:prstGeom prst="rect">
            <a:avLst/>
          </a:prstGeom>
          <a:solidFill>
            <a:schemeClr val="bg1"/>
          </a:solidFill>
        </p:spPr>
        <p:txBody>
          <a:bodyPr wrap="square" rtlCol="0">
            <a:spAutoFit/>
          </a:bodyPr>
          <a:lstStyle/>
          <a:p>
            <a:r>
              <a:rPr lang="nl-NL" sz="1050">
                <a:solidFill>
                  <a:schemeClr val="bg2">
                    <a:lumMod val="75000"/>
                  </a:schemeClr>
                </a:solidFill>
              </a:rPr>
              <a:t>SureSafe</a:t>
            </a:r>
          </a:p>
        </p:txBody>
      </p:sp>
      <p:sp>
        <p:nvSpPr>
          <p:cNvPr id="13" name="TextBox 12">
            <a:extLst>
              <a:ext uri="{FF2B5EF4-FFF2-40B4-BE49-F238E27FC236}">
                <a16:creationId xmlns:a16="http://schemas.microsoft.com/office/drawing/2014/main" id="{32863FAC-4469-4046-8587-1583F74360FE}"/>
              </a:ext>
            </a:extLst>
          </p:cNvPr>
          <p:cNvSpPr txBox="1"/>
          <p:nvPr/>
        </p:nvSpPr>
        <p:spPr>
          <a:xfrm>
            <a:off x="4146618" y="3384144"/>
            <a:ext cx="973016" cy="253916"/>
          </a:xfrm>
          <a:prstGeom prst="rect">
            <a:avLst/>
          </a:prstGeom>
          <a:solidFill>
            <a:schemeClr val="bg1"/>
          </a:solidFill>
        </p:spPr>
        <p:txBody>
          <a:bodyPr wrap="square" rtlCol="0">
            <a:spAutoFit/>
          </a:bodyPr>
          <a:lstStyle/>
          <a:p>
            <a:r>
              <a:rPr lang="nl-NL" sz="1050">
                <a:solidFill>
                  <a:schemeClr val="bg2">
                    <a:lumMod val="75000"/>
                  </a:schemeClr>
                </a:solidFill>
              </a:rPr>
              <a:t>Speaker</a:t>
            </a:r>
          </a:p>
        </p:txBody>
      </p:sp>
      <p:sp>
        <p:nvSpPr>
          <p:cNvPr id="14" name="TextBox 13">
            <a:extLst>
              <a:ext uri="{FF2B5EF4-FFF2-40B4-BE49-F238E27FC236}">
                <a16:creationId xmlns:a16="http://schemas.microsoft.com/office/drawing/2014/main" id="{AC09AE7B-74B1-4CAE-AF8B-83CB990B1F4F}"/>
              </a:ext>
            </a:extLst>
          </p:cNvPr>
          <p:cNvSpPr txBox="1"/>
          <p:nvPr/>
        </p:nvSpPr>
        <p:spPr>
          <a:xfrm>
            <a:off x="3896248" y="3870072"/>
            <a:ext cx="973016" cy="253916"/>
          </a:xfrm>
          <a:prstGeom prst="rect">
            <a:avLst/>
          </a:prstGeom>
          <a:solidFill>
            <a:schemeClr val="bg1"/>
          </a:solidFill>
        </p:spPr>
        <p:txBody>
          <a:bodyPr wrap="square" rtlCol="0">
            <a:spAutoFit/>
          </a:bodyPr>
          <a:lstStyle/>
          <a:p>
            <a:r>
              <a:rPr lang="nl-NL" sz="1050" dirty="0" err="1">
                <a:solidFill>
                  <a:schemeClr val="bg2">
                    <a:lumMod val="75000"/>
                  </a:schemeClr>
                </a:solidFill>
              </a:rPr>
              <a:t>Omlaagknop</a:t>
            </a:r>
            <a:endParaRPr lang="nl-NL" sz="1050" dirty="0">
              <a:solidFill>
                <a:schemeClr val="bg2">
                  <a:lumMod val="75000"/>
                </a:schemeClr>
              </a:solidFill>
            </a:endParaRPr>
          </a:p>
        </p:txBody>
      </p:sp>
      <p:sp>
        <p:nvSpPr>
          <p:cNvPr id="15" name="TextBox 14">
            <a:extLst>
              <a:ext uri="{FF2B5EF4-FFF2-40B4-BE49-F238E27FC236}">
                <a16:creationId xmlns:a16="http://schemas.microsoft.com/office/drawing/2014/main" id="{6917AE56-BF2C-4183-B420-1FB47576B3F1}"/>
              </a:ext>
            </a:extLst>
          </p:cNvPr>
          <p:cNvSpPr txBox="1"/>
          <p:nvPr/>
        </p:nvSpPr>
        <p:spPr>
          <a:xfrm>
            <a:off x="4072929" y="4354004"/>
            <a:ext cx="973016" cy="253916"/>
          </a:xfrm>
          <a:prstGeom prst="rect">
            <a:avLst/>
          </a:prstGeom>
          <a:solidFill>
            <a:schemeClr val="bg1"/>
          </a:solidFill>
        </p:spPr>
        <p:txBody>
          <a:bodyPr wrap="square" rtlCol="0">
            <a:spAutoFit/>
          </a:bodyPr>
          <a:lstStyle/>
          <a:p>
            <a:r>
              <a:rPr lang="nl-NL" sz="1050">
                <a:solidFill>
                  <a:schemeClr val="bg2">
                    <a:lumMod val="75000"/>
                  </a:schemeClr>
                </a:solidFill>
              </a:rPr>
              <a:t>Noodgrendel</a:t>
            </a:r>
          </a:p>
        </p:txBody>
      </p:sp>
      <p:sp>
        <p:nvSpPr>
          <p:cNvPr id="16" name="TextBox 15">
            <a:extLst>
              <a:ext uri="{FF2B5EF4-FFF2-40B4-BE49-F238E27FC236}">
                <a16:creationId xmlns:a16="http://schemas.microsoft.com/office/drawing/2014/main" id="{393CF7F4-5DB7-4B50-89A0-098EA37F21B6}"/>
              </a:ext>
            </a:extLst>
          </p:cNvPr>
          <p:cNvSpPr txBox="1"/>
          <p:nvPr/>
        </p:nvSpPr>
        <p:spPr>
          <a:xfrm>
            <a:off x="3632218" y="4867899"/>
            <a:ext cx="1318846" cy="253916"/>
          </a:xfrm>
          <a:prstGeom prst="rect">
            <a:avLst/>
          </a:prstGeom>
          <a:solidFill>
            <a:schemeClr val="bg1"/>
          </a:solidFill>
        </p:spPr>
        <p:txBody>
          <a:bodyPr wrap="square" rtlCol="0">
            <a:spAutoFit/>
          </a:bodyPr>
          <a:lstStyle/>
          <a:p>
            <a:r>
              <a:rPr lang="nl-NL" sz="1050">
                <a:solidFill>
                  <a:schemeClr val="bg2">
                    <a:lumMod val="75000"/>
                  </a:schemeClr>
                </a:solidFill>
              </a:rPr>
              <a:t>Drukknop grendel</a:t>
            </a:r>
          </a:p>
        </p:txBody>
      </p:sp>
      <p:sp>
        <p:nvSpPr>
          <p:cNvPr id="17" name="TextBox 16">
            <a:extLst>
              <a:ext uri="{FF2B5EF4-FFF2-40B4-BE49-F238E27FC236}">
                <a16:creationId xmlns:a16="http://schemas.microsoft.com/office/drawing/2014/main" id="{A0810CDD-5FF6-469F-B145-C07CA4F1E86C}"/>
              </a:ext>
            </a:extLst>
          </p:cNvPr>
          <p:cNvSpPr txBox="1"/>
          <p:nvPr/>
        </p:nvSpPr>
        <p:spPr>
          <a:xfrm>
            <a:off x="3786553" y="5381794"/>
            <a:ext cx="1308798" cy="253916"/>
          </a:xfrm>
          <a:prstGeom prst="rect">
            <a:avLst/>
          </a:prstGeom>
          <a:solidFill>
            <a:schemeClr val="bg1"/>
          </a:solidFill>
        </p:spPr>
        <p:txBody>
          <a:bodyPr wrap="square" rtlCol="0">
            <a:spAutoFit/>
          </a:bodyPr>
          <a:lstStyle/>
          <a:p>
            <a:r>
              <a:rPr lang="nl-NL" sz="1050">
                <a:solidFill>
                  <a:schemeClr val="bg2">
                    <a:lumMod val="75000"/>
                  </a:schemeClr>
                </a:solidFill>
              </a:rPr>
              <a:t>Oplaadlampje</a:t>
            </a:r>
          </a:p>
        </p:txBody>
      </p:sp>
      <p:sp>
        <p:nvSpPr>
          <p:cNvPr id="18" name="TextBox 17">
            <a:extLst>
              <a:ext uri="{FF2B5EF4-FFF2-40B4-BE49-F238E27FC236}">
                <a16:creationId xmlns:a16="http://schemas.microsoft.com/office/drawing/2014/main" id="{86631EBC-72B0-4DA0-9736-75FBFBA14213}"/>
              </a:ext>
            </a:extLst>
          </p:cNvPr>
          <p:cNvSpPr txBox="1"/>
          <p:nvPr/>
        </p:nvSpPr>
        <p:spPr>
          <a:xfrm>
            <a:off x="4951064" y="3477210"/>
            <a:ext cx="1090247" cy="253916"/>
          </a:xfrm>
          <a:prstGeom prst="rect">
            <a:avLst/>
          </a:prstGeom>
          <a:solidFill>
            <a:schemeClr val="bg1"/>
          </a:solidFill>
        </p:spPr>
        <p:txBody>
          <a:bodyPr wrap="square" rtlCol="0">
            <a:spAutoFit/>
          </a:bodyPr>
          <a:lstStyle/>
          <a:p>
            <a:r>
              <a:rPr lang="nl-NL" sz="1050">
                <a:solidFill>
                  <a:schemeClr val="bg2">
                    <a:lumMod val="75000"/>
                  </a:schemeClr>
                </a:solidFill>
              </a:rPr>
              <a:t>Metalen riemclip</a:t>
            </a:r>
          </a:p>
        </p:txBody>
      </p:sp>
      <p:sp>
        <p:nvSpPr>
          <p:cNvPr id="19" name="TextBox 18">
            <a:extLst>
              <a:ext uri="{FF2B5EF4-FFF2-40B4-BE49-F238E27FC236}">
                <a16:creationId xmlns:a16="http://schemas.microsoft.com/office/drawing/2014/main" id="{5F3FCAA4-F516-4AED-B9E4-A88E9CBAF494}"/>
              </a:ext>
            </a:extLst>
          </p:cNvPr>
          <p:cNvSpPr txBox="1"/>
          <p:nvPr/>
        </p:nvSpPr>
        <p:spPr>
          <a:xfrm>
            <a:off x="7955781" y="2813943"/>
            <a:ext cx="1090247" cy="253916"/>
          </a:xfrm>
          <a:prstGeom prst="rect">
            <a:avLst/>
          </a:prstGeom>
          <a:solidFill>
            <a:schemeClr val="bg1"/>
          </a:solidFill>
        </p:spPr>
        <p:txBody>
          <a:bodyPr wrap="square" rtlCol="0">
            <a:spAutoFit/>
          </a:bodyPr>
          <a:lstStyle/>
          <a:p>
            <a:r>
              <a:rPr lang="nl-NL" sz="1050" dirty="0">
                <a:solidFill>
                  <a:schemeClr val="bg2">
                    <a:lumMod val="75000"/>
                  </a:schemeClr>
                </a:solidFill>
              </a:rPr>
              <a:t>Cartridge-etiket</a:t>
            </a:r>
          </a:p>
        </p:txBody>
      </p:sp>
      <p:sp>
        <p:nvSpPr>
          <p:cNvPr id="20" name="TextBox 19">
            <a:extLst>
              <a:ext uri="{FF2B5EF4-FFF2-40B4-BE49-F238E27FC236}">
                <a16:creationId xmlns:a16="http://schemas.microsoft.com/office/drawing/2014/main" id="{D39E0C8D-DBD6-403E-A015-17F86DA637CE}"/>
              </a:ext>
            </a:extLst>
          </p:cNvPr>
          <p:cNvSpPr txBox="1"/>
          <p:nvPr/>
        </p:nvSpPr>
        <p:spPr>
          <a:xfrm>
            <a:off x="8073848" y="4227046"/>
            <a:ext cx="973016" cy="253916"/>
          </a:xfrm>
          <a:prstGeom prst="rect">
            <a:avLst/>
          </a:prstGeom>
          <a:solidFill>
            <a:schemeClr val="bg1"/>
          </a:solidFill>
        </p:spPr>
        <p:txBody>
          <a:bodyPr wrap="square" rtlCol="0">
            <a:spAutoFit/>
          </a:bodyPr>
          <a:lstStyle/>
          <a:p>
            <a:r>
              <a:rPr lang="nl-NL" sz="1050">
                <a:solidFill>
                  <a:schemeClr val="bg2">
                    <a:lumMod val="75000"/>
                  </a:schemeClr>
                </a:solidFill>
              </a:rPr>
              <a:t>Productetiket</a:t>
            </a:r>
          </a:p>
        </p:txBody>
      </p:sp>
    </p:spTree>
    <p:extLst>
      <p:ext uri="{BB962C8B-B14F-4D97-AF65-F5344CB8AC3E}">
        <p14:creationId xmlns:p14="http://schemas.microsoft.com/office/powerpoint/2010/main" val="382815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36816"/>
            <a:ext cx="9144000" cy="2353128"/>
          </a:xfrm>
          <a:prstGeom prst="rect">
            <a:avLst/>
          </a:prstGeom>
        </p:spPr>
      </p:pic>
      <p:sp>
        <p:nvSpPr>
          <p:cNvPr id="2" name="Title 1"/>
          <p:cNvSpPr>
            <a:spLocks noGrp="1"/>
          </p:cNvSpPr>
          <p:nvPr>
            <p:ph type="title"/>
          </p:nvPr>
        </p:nvSpPr>
        <p:spPr/>
        <p:txBody>
          <a:bodyPr/>
          <a:lstStyle/>
          <a:p>
            <a:r>
              <a:rPr lang="nl-NL"/>
              <a:t>INSCHAKELEN</a:t>
            </a:r>
          </a:p>
        </p:txBody>
      </p:sp>
      <p:sp>
        <p:nvSpPr>
          <p:cNvPr id="3" name="Content Placeholder 2"/>
          <p:cNvSpPr>
            <a:spLocks noGrp="1"/>
          </p:cNvSpPr>
          <p:nvPr>
            <p:ph idx="1"/>
          </p:nvPr>
        </p:nvSpPr>
        <p:spPr>
          <a:xfrm>
            <a:off x="299082" y="3403193"/>
            <a:ext cx="8574864" cy="1082777"/>
          </a:xfrm>
        </p:spPr>
        <p:txBody>
          <a:bodyPr/>
          <a:lstStyle/>
          <a:p>
            <a:pPr marL="0" indent="0" algn="ctr">
              <a:buNone/>
            </a:pPr>
            <a:r>
              <a:rPr lang="nl-NL"/>
              <a:t>Druk één keer op de aan-uitknop om het apparaat aan te zetten. </a:t>
            </a:r>
          </a:p>
        </p:txBody>
      </p:sp>
      <p:cxnSp>
        <p:nvCxnSpPr>
          <p:cNvPr id="9" name="Straight Connector 8"/>
          <p:cNvCxnSpPr/>
          <p:nvPr/>
        </p:nvCxnSpPr>
        <p:spPr>
          <a:xfrm>
            <a:off x="408733" y="4944616"/>
            <a:ext cx="4112892"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62950" y="4944616"/>
            <a:ext cx="4004961"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4662950" y="5110099"/>
            <a:ext cx="4004961"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nl-NL" sz="1400"/>
              <a:t>Een SureSafe-lampje dat onafgebroken brandt betekent dat u verbonden bent met het Blackline Safety Network.</a:t>
            </a:r>
          </a:p>
        </p:txBody>
      </p:sp>
      <p:sp>
        <p:nvSpPr>
          <p:cNvPr id="13" name="Content Placeholder 2"/>
          <p:cNvSpPr txBox="1">
            <a:spLocks/>
          </p:cNvSpPr>
          <p:nvPr/>
        </p:nvSpPr>
        <p:spPr>
          <a:xfrm>
            <a:off x="408733" y="5110099"/>
            <a:ext cx="379892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nl-NL" sz="1400" dirty="0"/>
              <a:t>Een knipperend </a:t>
            </a:r>
            <a:r>
              <a:rPr lang="nl-NL" sz="1400" dirty="0" err="1"/>
              <a:t>SureSafe</a:t>
            </a:r>
            <a:r>
              <a:rPr lang="nl-NL" sz="1400" dirty="0"/>
              <a:t>-lampje betekent dat uw apparaat verbinding probeert te maken. </a:t>
            </a:r>
            <a:r>
              <a:rPr lang="nl-NL" sz="1400" b="1" dirty="0"/>
              <a:t>Geen paniek! Het is geen probleem dat het lampje kort knippert.</a:t>
            </a:r>
          </a:p>
        </p:txBody>
      </p:sp>
      <p:sp>
        <p:nvSpPr>
          <p:cNvPr id="14" name="Content Placeholder 2"/>
          <p:cNvSpPr txBox="1">
            <a:spLocks/>
          </p:cNvSpPr>
          <p:nvPr/>
        </p:nvSpPr>
        <p:spPr>
          <a:xfrm>
            <a:off x="268939" y="4420804"/>
            <a:ext cx="861380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nl-NL" b="1">
                <a:solidFill>
                  <a:srgbClr val="509E2F"/>
                </a:solidFill>
              </a:rPr>
              <a:t>SURESAFE-LAMPJE</a:t>
            </a:r>
          </a:p>
        </p:txBody>
      </p:sp>
    </p:spTree>
    <p:extLst>
      <p:ext uri="{BB962C8B-B14F-4D97-AF65-F5344CB8AC3E}">
        <p14:creationId xmlns:p14="http://schemas.microsoft.com/office/powerpoint/2010/main" val="1675217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BUMPTEST / KALIBRATIE</a:t>
            </a:r>
          </a:p>
        </p:txBody>
      </p:sp>
      <p:sp>
        <p:nvSpPr>
          <p:cNvPr id="6" name="Content Placeholder 2"/>
          <p:cNvSpPr>
            <a:spLocks noGrp="1"/>
          </p:cNvSpPr>
          <p:nvPr>
            <p:ph idx="1"/>
          </p:nvPr>
        </p:nvSpPr>
        <p:spPr>
          <a:xfrm>
            <a:off x="268939" y="3272969"/>
            <a:ext cx="8639965" cy="448224"/>
          </a:xfrm>
        </p:spPr>
        <p:txBody>
          <a:bodyPr>
            <a:normAutofit fontScale="85000" lnSpcReduction="10000"/>
          </a:bodyPr>
          <a:lstStyle/>
          <a:p>
            <a:pPr marL="0" indent="0" algn="ctr">
              <a:buNone/>
            </a:pPr>
            <a:r>
              <a:rPr lang="nl-NL"/>
              <a:t>De G7 zal tijdens het opstarten aangeven of er een bumptest of kalibratie vereist is. </a:t>
            </a:r>
          </a:p>
        </p:txBody>
      </p:sp>
      <p:sp>
        <p:nvSpPr>
          <p:cNvPr id="9" name="TextBox 8"/>
          <p:cNvSpPr txBox="1"/>
          <p:nvPr/>
        </p:nvSpPr>
        <p:spPr>
          <a:xfrm>
            <a:off x="2181816" y="4149784"/>
            <a:ext cx="2284439" cy="2154436"/>
          </a:xfrm>
          <a:prstGeom prst="rect">
            <a:avLst/>
          </a:prstGeom>
          <a:noFill/>
        </p:spPr>
        <p:txBody>
          <a:bodyPr wrap="square" rtlCol="0">
            <a:normAutofit fontScale="92500" lnSpcReduction="20000"/>
          </a:bodyPr>
          <a:lstStyle/>
          <a:p>
            <a:r>
              <a:rPr lang="nl-NL" b="1" dirty="0"/>
              <a:t>Wat moet ik doen?</a:t>
            </a:r>
          </a:p>
          <a:p>
            <a:endParaRPr lang="en-US" b="1" dirty="0"/>
          </a:p>
          <a:p>
            <a:r>
              <a:rPr lang="nl-NL" sz="1400" dirty="0"/>
              <a:t>Houd de pijltjestoetsen</a:t>
            </a:r>
            <a:br>
              <a:rPr lang="nl-NL" sz="1400" dirty="0"/>
            </a:br>
            <a:r>
              <a:rPr lang="nl-NL" sz="1400" dirty="0"/>
              <a:t>tegelijkertijd ingedrukt om het</a:t>
            </a:r>
            <a:br>
              <a:rPr lang="nl-NL" sz="1400" dirty="0"/>
            </a:br>
            <a:r>
              <a:rPr lang="nl-NL" sz="1400" dirty="0"/>
              <a:t>volume van dit alarm te dempen.</a:t>
            </a:r>
          </a:p>
          <a:p>
            <a:endParaRPr lang="en-US" sz="1400" dirty="0"/>
          </a:p>
          <a:p>
            <a:r>
              <a:rPr lang="nl-NL" sz="1400" dirty="0"/>
              <a:t>Voer een </a:t>
            </a:r>
            <a:r>
              <a:rPr lang="nl-NL" sz="1400" dirty="0" err="1"/>
              <a:t>bumptest</a:t>
            </a:r>
            <a:r>
              <a:rPr lang="nl-NL" sz="1400" dirty="0"/>
              <a:t> uit of kalibreer vervolgens met een van de methoden op de volgende dia.</a:t>
            </a:r>
          </a:p>
        </p:txBody>
      </p:sp>
      <p:sp>
        <p:nvSpPr>
          <p:cNvPr id="10" name="Rectangle 9"/>
          <p:cNvSpPr/>
          <p:nvPr/>
        </p:nvSpPr>
        <p:spPr>
          <a:xfrm>
            <a:off x="2079476" y="4080290"/>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01912" y="4315172"/>
            <a:ext cx="2484705" cy="18236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80469" y="1074474"/>
            <a:ext cx="1634633" cy="163463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46711" y="1074474"/>
            <a:ext cx="1631848" cy="1631848"/>
          </a:xfrm>
          <a:prstGeom prst="rect">
            <a:avLst/>
          </a:prstGeom>
        </p:spPr>
      </p:pic>
      <p:sp>
        <p:nvSpPr>
          <p:cNvPr id="14" name="TextBox 13"/>
          <p:cNvSpPr txBox="1"/>
          <p:nvPr/>
        </p:nvSpPr>
        <p:spPr>
          <a:xfrm>
            <a:off x="2443397" y="2748967"/>
            <a:ext cx="908775" cy="276999"/>
          </a:xfrm>
          <a:prstGeom prst="rect">
            <a:avLst/>
          </a:prstGeom>
          <a:noFill/>
        </p:spPr>
        <p:txBody>
          <a:bodyPr wrap="none" rtlCol="0">
            <a:spAutoFit/>
          </a:bodyPr>
          <a:lstStyle/>
          <a:p>
            <a:r>
              <a:rPr lang="nl-NL" sz="1200"/>
              <a:t>Bumptest</a:t>
            </a:r>
          </a:p>
        </p:txBody>
      </p:sp>
      <p:sp>
        <p:nvSpPr>
          <p:cNvPr id="15" name="TextBox 14"/>
          <p:cNvSpPr txBox="1"/>
          <p:nvPr/>
        </p:nvSpPr>
        <p:spPr>
          <a:xfrm>
            <a:off x="5704817" y="2747371"/>
            <a:ext cx="915635" cy="276999"/>
          </a:xfrm>
          <a:prstGeom prst="rect">
            <a:avLst/>
          </a:prstGeom>
          <a:noFill/>
        </p:spPr>
        <p:txBody>
          <a:bodyPr wrap="none" rtlCol="0">
            <a:spAutoFit/>
          </a:bodyPr>
          <a:lstStyle/>
          <a:p>
            <a:r>
              <a:rPr lang="nl-NL" sz="1200"/>
              <a:t>Kalibratie</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9476" y="6415941"/>
            <a:ext cx="297375" cy="297375"/>
          </a:xfrm>
          <a:prstGeom prst="rect">
            <a:avLst/>
          </a:prstGeom>
        </p:spPr>
      </p:pic>
    </p:spTree>
    <p:extLst>
      <p:ext uri="{BB962C8B-B14F-4D97-AF65-F5344CB8AC3E}">
        <p14:creationId xmlns:p14="http://schemas.microsoft.com/office/powerpoint/2010/main" val="12217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65033" y="3291039"/>
            <a:ext cx="4478967" cy="2985978"/>
          </a:xfrm>
          <a:prstGeom prst="rect">
            <a:avLst/>
          </a:prstGeom>
        </p:spPr>
      </p:pic>
      <p:sp>
        <p:nvSpPr>
          <p:cNvPr id="2" name="Title 1"/>
          <p:cNvSpPr>
            <a:spLocks noGrp="1"/>
          </p:cNvSpPr>
          <p:nvPr>
            <p:ph type="title"/>
          </p:nvPr>
        </p:nvSpPr>
        <p:spPr/>
        <p:txBody>
          <a:bodyPr/>
          <a:lstStyle/>
          <a:p>
            <a:r>
              <a:rPr lang="nl-NL"/>
              <a:t>BUMPTEST / KALIBRATIE</a:t>
            </a:r>
          </a:p>
        </p:txBody>
      </p:sp>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9410" y="3357099"/>
            <a:ext cx="5442645" cy="3060944"/>
          </a:xfrm>
          <a:prstGeom prst="rect">
            <a:avLst/>
          </a:prstGeom>
        </p:spPr>
      </p:pic>
      <p:sp>
        <p:nvSpPr>
          <p:cNvPr id="4" name="TextBox 3"/>
          <p:cNvSpPr txBox="1"/>
          <p:nvPr/>
        </p:nvSpPr>
        <p:spPr>
          <a:xfrm>
            <a:off x="597106" y="2178941"/>
            <a:ext cx="2746516" cy="1384995"/>
          </a:xfrm>
          <a:prstGeom prst="rect">
            <a:avLst/>
          </a:prstGeom>
          <a:noFill/>
        </p:spPr>
        <p:txBody>
          <a:bodyPr wrap="square" rtlCol="0">
            <a:spAutoFit/>
          </a:bodyPr>
          <a:lstStyle/>
          <a:p>
            <a:r>
              <a:rPr lang="nl-NL" sz="1400" b="1"/>
              <a:t>Met het G7-dock:</a:t>
            </a:r>
          </a:p>
          <a:p>
            <a:pPr marL="342900" indent="-342900">
              <a:buAutoNum type="arabicPeriod"/>
            </a:pPr>
            <a:r>
              <a:rPr lang="nl-NL" sz="1400"/>
              <a:t>Plaats de G7 in het dock</a:t>
            </a:r>
          </a:p>
          <a:p>
            <a:pPr marL="342900" indent="-342900">
              <a:buAutoNum type="arabicPeriod"/>
            </a:pPr>
            <a:r>
              <a:rPr lang="nl-NL" sz="1400"/>
              <a:t>Sluit het deksel</a:t>
            </a:r>
          </a:p>
          <a:p>
            <a:pPr marL="342900" indent="-342900">
              <a:buAutoNum type="arabicPeriod"/>
            </a:pPr>
            <a:r>
              <a:rPr lang="nl-NL" sz="1400"/>
              <a:t>Selecteer bumptest/kalibratie in het menu</a:t>
            </a:r>
          </a:p>
          <a:p>
            <a:pPr marL="342900" indent="-342900">
              <a:buAutoNum type="arabicPeriod"/>
            </a:pPr>
            <a:r>
              <a:rPr lang="nl-NL" sz="1400"/>
              <a:t>Laat de rest aan het G7-Dock over!</a:t>
            </a:r>
          </a:p>
        </p:txBody>
      </p:sp>
      <p:sp>
        <p:nvSpPr>
          <p:cNvPr id="5" name="TextBox 4"/>
          <p:cNvSpPr txBox="1"/>
          <p:nvPr/>
        </p:nvSpPr>
        <p:spPr>
          <a:xfrm>
            <a:off x="2026630" y="978471"/>
            <a:ext cx="5484194" cy="707886"/>
          </a:xfrm>
          <a:prstGeom prst="rect">
            <a:avLst/>
          </a:prstGeom>
          <a:noFill/>
        </p:spPr>
        <p:txBody>
          <a:bodyPr wrap="none" rtlCol="0">
            <a:spAutoFit/>
          </a:bodyPr>
          <a:lstStyle/>
          <a:p>
            <a:r>
              <a:rPr lang="nl-NL" sz="2000" dirty="0"/>
              <a:t>U kunt op één van de twee volgende manieren</a:t>
            </a:r>
          </a:p>
          <a:p>
            <a:r>
              <a:rPr lang="nl-NL" sz="2000" dirty="0"/>
              <a:t> </a:t>
            </a:r>
            <a:r>
              <a:rPr lang="nl-NL" sz="2000" dirty="0" err="1"/>
              <a:t>bumptests</a:t>
            </a:r>
            <a:r>
              <a:rPr lang="nl-NL" sz="2000" dirty="0"/>
              <a:t> uitvoeren en kalibreren:</a:t>
            </a:r>
          </a:p>
        </p:txBody>
      </p:sp>
      <p:sp>
        <p:nvSpPr>
          <p:cNvPr id="7" name="TextBox 6"/>
          <p:cNvSpPr txBox="1"/>
          <p:nvPr/>
        </p:nvSpPr>
        <p:spPr>
          <a:xfrm>
            <a:off x="4768727" y="2178941"/>
            <a:ext cx="3641898" cy="1384995"/>
          </a:xfrm>
          <a:prstGeom prst="rect">
            <a:avLst/>
          </a:prstGeom>
          <a:noFill/>
        </p:spPr>
        <p:txBody>
          <a:bodyPr wrap="square" rtlCol="0">
            <a:spAutoFit/>
          </a:bodyPr>
          <a:lstStyle/>
          <a:p>
            <a:r>
              <a:rPr lang="nl-NL" sz="1400" b="1"/>
              <a:t>Handmatig:</a:t>
            </a:r>
          </a:p>
          <a:p>
            <a:pPr marL="342900" indent="-342900">
              <a:buAutoNum type="arabicPeriod"/>
            </a:pPr>
            <a:r>
              <a:rPr lang="nl-NL" sz="1400"/>
              <a:t>Druk op OK om naar het menu te gaan</a:t>
            </a:r>
          </a:p>
          <a:p>
            <a:pPr marL="342900" indent="-342900">
              <a:buAutoNum type="arabicPeriod"/>
            </a:pPr>
            <a:r>
              <a:rPr lang="nl-NL" sz="1400"/>
              <a:t>Navigeer met behulp van de pijltjestoetsen naar de bumptest</a:t>
            </a:r>
          </a:p>
          <a:p>
            <a:pPr marL="342900" indent="-342900">
              <a:buAutoNum type="arabicPeriod"/>
            </a:pPr>
            <a:r>
              <a:rPr lang="nl-NL" sz="1400"/>
              <a:t>Selecteer bumptest</a:t>
            </a:r>
          </a:p>
          <a:p>
            <a:pPr marL="342900" indent="-342900">
              <a:buAutoNum type="arabicPeriod"/>
            </a:pPr>
            <a:r>
              <a:rPr lang="nl-NL" sz="1400"/>
              <a:t>Volg de stappen op het scherm</a:t>
            </a:r>
          </a:p>
        </p:txBody>
      </p:sp>
    </p:spTree>
    <p:extLst>
      <p:ext uri="{BB962C8B-B14F-4D97-AF65-F5344CB8AC3E}">
        <p14:creationId xmlns:p14="http://schemas.microsoft.com/office/powerpoint/2010/main" val="133644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DRAGEN</a:t>
            </a:r>
          </a:p>
        </p:txBody>
      </p:sp>
      <p:sp>
        <p:nvSpPr>
          <p:cNvPr id="3" name="Content Placeholder 2"/>
          <p:cNvSpPr>
            <a:spLocks noGrp="1"/>
          </p:cNvSpPr>
          <p:nvPr>
            <p:ph idx="1"/>
          </p:nvPr>
        </p:nvSpPr>
        <p:spPr>
          <a:xfrm>
            <a:off x="0" y="2890155"/>
            <a:ext cx="4572000" cy="445966"/>
          </a:xfrm>
        </p:spPr>
        <p:txBody>
          <a:bodyPr/>
          <a:lstStyle/>
          <a:p>
            <a:pPr marL="0" indent="0" algn="ctr">
              <a:buNone/>
            </a:pPr>
            <a:r>
              <a:rPr lang="nl-NL"/>
              <a:t>Riem</a:t>
            </a:r>
          </a:p>
        </p:txBody>
      </p:sp>
      <p:sp>
        <p:nvSpPr>
          <p:cNvPr id="5" name="Content Placeholder 2"/>
          <p:cNvSpPr txBox="1">
            <a:spLocks/>
          </p:cNvSpPr>
          <p:nvPr/>
        </p:nvSpPr>
        <p:spPr>
          <a:xfrm>
            <a:off x="4572000" y="2890155"/>
            <a:ext cx="4572000"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nl-NL"/>
              <a:t>Borst</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6815"/>
            <a:ext cx="4572000" cy="217017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636815"/>
            <a:ext cx="4572000" cy="2170176"/>
          </a:xfrm>
          <a:prstGeom prst="rect">
            <a:avLst/>
          </a:prstGeom>
        </p:spPr>
      </p:pic>
      <p:grpSp>
        <p:nvGrpSpPr>
          <p:cNvPr id="11" name="Group 10"/>
          <p:cNvGrpSpPr/>
          <p:nvPr/>
        </p:nvGrpSpPr>
        <p:grpSpPr>
          <a:xfrm>
            <a:off x="440869" y="3649436"/>
            <a:ext cx="8250611" cy="2963634"/>
            <a:chOff x="440869" y="3649436"/>
            <a:chExt cx="8250611" cy="2963634"/>
          </a:xfrm>
        </p:grpSpPr>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0869" y="3649436"/>
              <a:ext cx="8250611" cy="2963634"/>
            </a:xfrm>
            <a:prstGeom prst="rect">
              <a:avLst/>
            </a:prstGeom>
          </p:spPr>
        </p:pic>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nl-NL" sz="1200">
                  <a:solidFill>
                    <a:schemeClr val="bg1"/>
                  </a:solidFill>
                </a:rPr>
                <a:t>LAAT DE G7 NIET ONBEHEERD ACHTER WANNEER HIJ AANSTAAT. DIT KAN TOT VALSE RODE ALARMEN LEIDEN</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12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LINE SAFETY - 4:3">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66338E23-B68C-C14B-8C07-3FC24BED3C01}"/>
    </a:ext>
  </a:extLst>
</a:theme>
</file>

<file path=ppt/theme/theme2.xml><?xml version="1.0" encoding="utf-8"?>
<a:theme xmlns:a="http://schemas.openxmlformats.org/drawingml/2006/main" name="COV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3.xml><?xml version="1.0" encoding="utf-8"?>
<a:theme xmlns:a="http://schemas.openxmlformats.org/drawingml/2006/main" name="DIVID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BlacklineSafety-Powerpoint-Template-20170-01-30</Template>
  <TotalTime>30658</TotalTime>
  <Words>3349</Words>
  <Application>Microsoft Macintosh PowerPoint</Application>
  <PresentationFormat>On-screen Show (4:3)</PresentationFormat>
  <Paragraphs>435</Paragraphs>
  <Slides>26</Slides>
  <Notes>24</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Arial</vt:lpstr>
      <vt:lpstr>Calibri</vt:lpstr>
      <vt:lpstr>Helvetica</vt:lpstr>
      <vt:lpstr>Verdana</vt:lpstr>
      <vt:lpstr>Wingdings</vt:lpstr>
      <vt:lpstr>BLACKLINE SAFETY - 4:3</vt:lpstr>
      <vt:lpstr>COVER PAGES</vt:lpstr>
      <vt:lpstr>DIVIDER PAGES</vt:lpstr>
      <vt:lpstr>PowerPoint Presentation</vt:lpstr>
      <vt:lpstr>INLEIDING</vt:lpstr>
      <vt:lpstr>INLEIDING</vt:lpstr>
      <vt:lpstr>INLEIDING</vt:lpstr>
      <vt:lpstr>HARDWAREDETAILS</vt:lpstr>
      <vt:lpstr>INSCHAKELEN</vt:lpstr>
      <vt:lpstr>BUMPTEST / KALIBRATIE</vt:lpstr>
      <vt:lpstr>BUMPTEST / KALIBRATIE</vt:lpstr>
      <vt:lpstr>DRAGEN</vt:lpstr>
      <vt:lpstr>GEEL VOORALARM</vt:lpstr>
      <vt:lpstr>GEEL VOORALARM</vt:lpstr>
      <vt:lpstr>SOS-ALARM</vt:lpstr>
      <vt:lpstr>ROOD GASALARM</vt:lpstr>
      <vt:lpstr>LIVE RESPONSE</vt:lpstr>
      <vt:lpstr>GEEL WAARSCHUWINGSALARM</vt:lpstr>
      <vt:lpstr>BERICHTEN</vt:lpstr>
      <vt:lpstr>PUSH-TO-TALK – VERZENDEN/ONTVANGEN</vt:lpstr>
      <vt:lpstr>PUSH-TO-TALK - KANALEN</vt:lpstr>
      <vt:lpstr>CONFIGURATIEMODI</vt:lpstr>
      <vt:lpstr>CONFIGURATIEMODI</vt:lpstr>
      <vt:lpstr>G7 MULTIPOMPCARTRIDGE</vt:lpstr>
      <vt:lpstr>BLOKTESTS</vt:lpstr>
      <vt:lpstr>POMPMENU OPTIES</vt:lpstr>
      <vt:lpstr>OPLADEN</vt:lpstr>
      <vt:lpstr>PowerPoint Presentation</vt:lpstr>
      <vt:lpstr>ASSISTENTIE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Rosentreter-Liang</dc:creator>
  <cp:lastModifiedBy>Carmen Bronsch</cp:lastModifiedBy>
  <cp:revision>244</cp:revision>
  <cp:lastPrinted>2018-11-28T17:14:30Z</cp:lastPrinted>
  <dcterms:created xsi:type="dcterms:W3CDTF">2017-02-03T21:03:46Z</dcterms:created>
  <dcterms:modified xsi:type="dcterms:W3CDTF">2019-03-19T15:55:18Z</dcterms:modified>
</cp:coreProperties>
</file>