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 id="2147483678" r:id="rId4"/>
  </p:sldMasterIdLst>
  <p:notesMasterIdLst>
    <p:notesMasterId r:id="rId42"/>
  </p:notesMasterIdLst>
  <p:handoutMasterIdLst>
    <p:handoutMasterId r:id="rId43"/>
  </p:handoutMasterIdLst>
  <p:sldIdLst>
    <p:sldId id="451" r:id="rId5"/>
    <p:sldId id="324" r:id="rId6"/>
    <p:sldId id="285" r:id="rId7"/>
    <p:sldId id="443" r:id="rId8"/>
    <p:sldId id="440" r:id="rId9"/>
    <p:sldId id="434" r:id="rId10"/>
    <p:sldId id="435" r:id="rId11"/>
    <p:sldId id="263" r:id="rId12"/>
    <p:sldId id="456" r:id="rId13"/>
    <p:sldId id="442" r:id="rId14"/>
    <p:sldId id="455" r:id="rId15"/>
    <p:sldId id="284" r:id="rId16"/>
    <p:sldId id="266" r:id="rId17"/>
    <p:sldId id="436" r:id="rId18"/>
    <p:sldId id="287" r:id="rId19"/>
    <p:sldId id="411" r:id="rId20"/>
    <p:sldId id="417" r:id="rId21"/>
    <p:sldId id="432" r:id="rId22"/>
    <p:sldId id="437" r:id="rId23"/>
    <p:sldId id="438" r:id="rId24"/>
    <p:sldId id="445" r:id="rId25"/>
    <p:sldId id="446" r:id="rId26"/>
    <p:sldId id="457" r:id="rId27"/>
    <p:sldId id="458" r:id="rId28"/>
    <p:sldId id="418" r:id="rId29"/>
    <p:sldId id="273" r:id="rId30"/>
    <p:sldId id="297" r:id="rId31"/>
    <p:sldId id="447" r:id="rId32"/>
    <p:sldId id="414" r:id="rId33"/>
    <p:sldId id="431" r:id="rId34"/>
    <p:sldId id="449" r:id="rId35"/>
    <p:sldId id="427" r:id="rId36"/>
    <p:sldId id="400" r:id="rId37"/>
    <p:sldId id="439" r:id="rId38"/>
    <p:sldId id="452" r:id="rId39"/>
    <p:sldId id="453" r:id="rId40"/>
    <p:sldId id="454"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y Specer" initials="GS" lastIdx="26" clrIdx="0">
    <p:extLst/>
  </p:cmAuthor>
  <p:cmAuthor id="2" name="Jennifer Pitoscia" initials="JP" lastIdx="7" clrIdx="1">
    <p:extLst/>
  </p:cmAuthor>
  <p:cmAuthor id="3" name="Phil Benson" initials="PB"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192E"/>
    <a:srgbClr val="B2B4B3"/>
    <a:srgbClr val="101820"/>
    <a:srgbClr val="3F9C35"/>
    <a:srgbClr val="08B4B3"/>
    <a:srgbClr val="C02223"/>
    <a:srgbClr val="D8E6F0"/>
    <a:srgbClr val="EBD856"/>
    <a:srgbClr val="7E95A6"/>
    <a:srgbClr val="35587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64" autoAdjust="0"/>
    <p:restoredTop sz="89764" autoAdjust="0"/>
  </p:normalViewPr>
  <p:slideViewPr>
    <p:cSldViewPr snapToGrid="0" snapToObjects="1">
      <p:cViewPr>
        <p:scale>
          <a:sx n="109" d="100"/>
          <a:sy n="109" d="100"/>
        </p:scale>
        <p:origin x="4728" y="12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50" Type="http://schemas.microsoft.com/office/2015/10/relationships/revisionInfo" Target="revisionInfo.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commentAuthors" Target="commentAuthors.xml"/><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Regular"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C4EC35-D710-A740-A94D-803B284F2452}" type="datetimeFigureOut">
              <a:rPr lang="en-US" smtClean="0">
                <a:latin typeface="Arial Regular" charset="0"/>
              </a:rPr>
              <a:t>6/18/18</a:t>
            </a:fld>
            <a:endParaRPr lang="fr-FR" dirty="0">
              <a:latin typeface="Arial Regular"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Regular"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B0EBA3-E2B7-FF46-8579-7F3F4989EDD5}" type="slidenum">
              <a:rPr lang="en-US" smtClean="0">
                <a:latin typeface="Arial Regular" charset="0"/>
              </a:rPr>
              <a:t>‹#›</a:t>
            </a:fld>
            <a:endParaRPr lang="fr-FR" dirty="0">
              <a:latin typeface="Arial Regular" charset="0"/>
            </a:endParaRPr>
          </a:p>
        </p:txBody>
      </p:sp>
    </p:spTree>
    <p:extLst>
      <p:ext uri="{BB962C8B-B14F-4D97-AF65-F5344CB8AC3E}">
        <p14:creationId xmlns:p14="http://schemas.microsoft.com/office/powerpoint/2010/main" val="20456414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Regular"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Regular" charset="0"/>
              </a:defRPr>
            </a:lvl1pPr>
          </a:lstStyle>
          <a:p>
            <a:fld id="{E5A2DCD0-7172-E846-8617-E89CDE28749B}" type="datetimeFigureOut">
              <a:rPr lang="en-US" smtClean="0"/>
              <a:pPr/>
              <a:t>6/18/18</a:t>
            </a:fld>
            <a:endParaRPr lang="fr-FR"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Regular" charset="0"/>
              </a:defRPr>
            </a:lvl1pPr>
          </a:lstStyle>
          <a:p>
            <a:fld id="{A77D7DB9-0ED9-4043-A48E-6E6415264005}" type="slidenum">
              <a:rPr lang="en-US" smtClean="0"/>
              <a:pPr/>
              <a:t>‹#›</a:t>
            </a:fld>
            <a:endParaRPr lang="fr-FR" dirty="0"/>
          </a:p>
        </p:txBody>
      </p:sp>
    </p:spTree>
    <p:extLst>
      <p:ext uri="{BB962C8B-B14F-4D97-AF65-F5344CB8AC3E}">
        <p14:creationId xmlns:p14="http://schemas.microsoft.com/office/powerpoint/2010/main" val="3877992664"/>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rial Regular" charset="0"/>
        <a:ea typeface="+mn-ea"/>
        <a:cs typeface="+mn-cs"/>
      </a:defRPr>
    </a:lvl1pPr>
    <a:lvl2pPr marL="457200" algn="l" defTabSz="457200" rtl="0" eaLnBrk="1" latinLnBrk="0" hangingPunct="1">
      <a:defRPr sz="1200" b="0" i="0" kern="1200">
        <a:solidFill>
          <a:schemeClr val="tx1"/>
        </a:solidFill>
        <a:latin typeface="Arial Regular" charset="0"/>
        <a:ea typeface="+mn-ea"/>
        <a:cs typeface="+mn-cs"/>
      </a:defRPr>
    </a:lvl2pPr>
    <a:lvl3pPr marL="914400" algn="l" defTabSz="457200" rtl="0" eaLnBrk="1" latinLnBrk="0" hangingPunct="1">
      <a:defRPr sz="1200" b="0" i="0" kern="1200">
        <a:solidFill>
          <a:schemeClr val="tx1"/>
        </a:solidFill>
        <a:latin typeface="Arial Regular" charset="0"/>
        <a:ea typeface="+mn-ea"/>
        <a:cs typeface="+mn-cs"/>
      </a:defRPr>
    </a:lvl3pPr>
    <a:lvl4pPr marL="1371600" algn="l" defTabSz="457200" rtl="0" eaLnBrk="1" latinLnBrk="0" hangingPunct="1">
      <a:defRPr sz="1200" b="0" i="0" kern="1200">
        <a:solidFill>
          <a:schemeClr val="tx1"/>
        </a:solidFill>
        <a:latin typeface="Arial Regular" charset="0"/>
        <a:ea typeface="+mn-ea"/>
        <a:cs typeface="+mn-cs"/>
      </a:defRPr>
    </a:lvl4pPr>
    <a:lvl5pPr marL="1828800" algn="l" defTabSz="457200" rtl="0" eaLnBrk="1" latinLnBrk="0" hangingPunct="1">
      <a:defRPr sz="1200" b="0" i="0" kern="1200">
        <a:solidFill>
          <a:schemeClr val="tx1"/>
        </a:solidFill>
        <a:latin typeface="Arial Regular"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a:t>
            </a:fld>
            <a:endParaRPr lang="fr-FR" dirty="0"/>
          </a:p>
        </p:txBody>
      </p:sp>
    </p:spTree>
    <p:extLst>
      <p:ext uri="{BB962C8B-B14F-4D97-AF65-F5344CB8AC3E}">
        <p14:creationId xmlns:p14="http://schemas.microsoft.com/office/powerpoint/2010/main" val="2031412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11</a:t>
            </a:fld>
            <a:endParaRPr lang="fr-FR" dirty="0"/>
          </a:p>
        </p:txBody>
      </p:sp>
    </p:spTree>
    <p:extLst>
      <p:ext uri="{BB962C8B-B14F-4D97-AF65-F5344CB8AC3E}">
        <p14:creationId xmlns:p14="http://schemas.microsoft.com/office/powerpoint/2010/main" val="1389467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fr-FR"/>
              <a:t>Des questions ?</a:t>
            </a:r>
          </a:p>
          <a:p>
            <a:endParaRPr lang="fr-FR" dirty="0"/>
          </a:p>
          <a:p>
            <a:r>
              <a:rPr lang="fr-FR"/>
              <a:t>Nous allons maintenant découvrir ce que vous allez faire lorsque vous commencerez votre période de travail et voir comment configurer et mettre en route correctement vos appareils.</a:t>
            </a:r>
            <a:endParaRPr lang="fr-FR" dirty="0"/>
          </a:p>
          <a:p>
            <a:endParaRPr lang="fr-FR" dirty="0"/>
          </a:p>
          <a:p>
            <a:endParaRPr lang="fr-FR" dirty="0"/>
          </a:p>
          <a:p>
            <a:endParaRPr lang="fr-FR" dirty="0"/>
          </a:p>
          <a:p>
            <a:endParaRPr lang="fr-FR" dirty="0"/>
          </a:p>
        </p:txBody>
      </p:sp>
      <p:sp>
        <p:nvSpPr>
          <p:cNvPr id="4" name="Slide Number Placeholder 3"/>
          <p:cNvSpPr>
            <a:spLocks noGrp="1"/>
          </p:cNvSpPr>
          <p:nvPr>
            <p:ph type="sldNum" sz="quarter" idx="10"/>
          </p:nvPr>
        </p:nvSpPr>
        <p:spPr/>
        <p:txBody>
          <a:bodyPr/>
          <a:lstStyle/>
          <a:p>
            <a:fld id="{A77D7DB9-0ED9-4043-A48E-6E6415264005}" type="slidenum">
              <a:rPr lang="en-US" smtClean="0"/>
              <a:t>12</a:t>
            </a:fld>
            <a:endParaRPr lang="fr-FR" dirty="0"/>
          </a:p>
        </p:txBody>
      </p:sp>
    </p:spTree>
    <p:extLst>
      <p:ext uri="{BB962C8B-B14F-4D97-AF65-F5344CB8AC3E}">
        <p14:creationId xmlns:p14="http://schemas.microsoft.com/office/powerpoint/2010/main" val="596067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13</a:t>
            </a:fld>
            <a:endParaRPr lang="fr-FR" dirty="0"/>
          </a:p>
        </p:txBody>
      </p:sp>
    </p:spTree>
    <p:extLst>
      <p:ext uri="{BB962C8B-B14F-4D97-AF65-F5344CB8AC3E}">
        <p14:creationId xmlns:p14="http://schemas.microsoft.com/office/powerpoint/2010/main" val="2537335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14</a:t>
            </a:fld>
            <a:endParaRPr lang="fr-FR" dirty="0"/>
          </a:p>
        </p:txBody>
      </p:sp>
    </p:spTree>
    <p:extLst>
      <p:ext uri="{BB962C8B-B14F-4D97-AF65-F5344CB8AC3E}">
        <p14:creationId xmlns:p14="http://schemas.microsoft.com/office/powerpoint/2010/main" val="820442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fr-FR"/>
              <a:t>Une fois que vous avez mis en route l'appareil, tout ce qu'il vous reste à faire, c'est de fixer l’appareil sur vous, de préférence à votre ceinture.</a:t>
            </a:r>
            <a:endParaRPr lang="fr-FR" dirty="0"/>
          </a:p>
        </p:txBody>
      </p:sp>
      <p:sp>
        <p:nvSpPr>
          <p:cNvPr id="4" name="Slide Number Placeholder 3"/>
          <p:cNvSpPr>
            <a:spLocks noGrp="1"/>
          </p:cNvSpPr>
          <p:nvPr>
            <p:ph type="sldNum" sz="quarter" idx="10"/>
          </p:nvPr>
        </p:nvSpPr>
        <p:spPr/>
        <p:txBody>
          <a:bodyPr/>
          <a:lstStyle/>
          <a:p>
            <a:fld id="{A77D7DB9-0ED9-4043-A48E-6E6415264005}" type="slidenum">
              <a:rPr lang="en-US" smtClean="0"/>
              <a:t>15</a:t>
            </a:fld>
            <a:endParaRPr lang="fr-FR" dirty="0"/>
          </a:p>
        </p:txBody>
      </p:sp>
    </p:spTree>
    <p:extLst>
      <p:ext uri="{BB962C8B-B14F-4D97-AF65-F5344CB8AC3E}">
        <p14:creationId xmlns:p14="http://schemas.microsoft.com/office/powerpoint/2010/main" val="2537335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fr-FR"/>
              <a:t>.</a:t>
            </a:r>
            <a:endParaRPr lang="fr-FR" dirty="0"/>
          </a:p>
          <a:p>
            <a:endParaRPr lang="fr-FR" dirty="0"/>
          </a:p>
          <a:p>
            <a:endParaRPr lang="fr-FR" dirty="0"/>
          </a:p>
          <a:p>
            <a:endParaRPr lang="fr-FR" dirty="0"/>
          </a:p>
          <a:p>
            <a:endParaRPr lang="fr-FR" dirty="0"/>
          </a:p>
        </p:txBody>
      </p:sp>
      <p:sp>
        <p:nvSpPr>
          <p:cNvPr id="4" name="Slide Number Placeholder 3"/>
          <p:cNvSpPr>
            <a:spLocks noGrp="1"/>
          </p:cNvSpPr>
          <p:nvPr>
            <p:ph type="sldNum" sz="quarter" idx="10"/>
          </p:nvPr>
        </p:nvSpPr>
        <p:spPr/>
        <p:txBody>
          <a:bodyPr/>
          <a:lstStyle/>
          <a:p>
            <a:fld id="{A77D7DB9-0ED9-4043-A48E-6E6415264005}" type="slidenum">
              <a:rPr lang="en-US" smtClean="0"/>
              <a:t>16</a:t>
            </a:fld>
            <a:endParaRPr lang="fr-FR" dirty="0"/>
          </a:p>
        </p:txBody>
      </p:sp>
    </p:spTree>
    <p:extLst>
      <p:ext uri="{BB962C8B-B14F-4D97-AF65-F5344CB8AC3E}">
        <p14:creationId xmlns:p14="http://schemas.microsoft.com/office/powerpoint/2010/main" val="596067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17</a:t>
            </a:fld>
            <a:endParaRPr lang="fr-FR" dirty="0"/>
          </a:p>
        </p:txBody>
      </p:sp>
    </p:spTree>
    <p:extLst>
      <p:ext uri="{BB962C8B-B14F-4D97-AF65-F5344CB8AC3E}">
        <p14:creationId xmlns:p14="http://schemas.microsoft.com/office/powerpoint/2010/main" val="4126664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18</a:t>
            </a:fld>
            <a:endParaRPr lang="fr-FR" dirty="0"/>
          </a:p>
        </p:txBody>
      </p:sp>
    </p:spTree>
    <p:extLst>
      <p:ext uri="{BB962C8B-B14F-4D97-AF65-F5344CB8AC3E}">
        <p14:creationId xmlns:p14="http://schemas.microsoft.com/office/powerpoint/2010/main" val="923471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19</a:t>
            </a:fld>
            <a:endParaRPr lang="fr-FR" dirty="0"/>
          </a:p>
        </p:txBody>
      </p:sp>
    </p:spTree>
    <p:extLst>
      <p:ext uri="{BB962C8B-B14F-4D97-AF65-F5344CB8AC3E}">
        <p14:creationId xmlns:p14="http://schemas.microsoft.com/office/powerpoint/2010/main" val="337524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20</a:t>
            </a:fld>
            <a:endParaRPr lang="fr-FR" dirty="0"/>
          </a:p>
        </p:txBody>
      </p:sp>
    </p:spTree>
    <p:extLst>
      <p:ext uri="{BB962C8B-B14F-4D97-AF65-F5344CB8AC3E}">
        <p14:creationId xmlns:p14="http://schemas.microsoft.com/office/powerpoint/2010/main" val="1915198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fr-FR"/>
              <a:t>Y a-t-il des questions jusqu'ici ? </a:t>
            </a:r>
          </a:p>
          <a:p>
            <a:endParaRPr lang="fr-FR" baseline="0" dirty="0"/>
          </a:p>
          <a:p>
            <a:r>
              <a:rPr lang="fr-FR"/>
              <a:t>Nous allons désormais parler des composants physiques de chacun des appareils afin que vous puissiez maîtriser les éléments avec lesquels vous allez interagir lorsque vous utiliserez votre appareil.</a:t>
            </a:r>
            <a:endParaRPr lang="fr-FR" dirty="0"/>
          </a:p>
        </p:txBody>
      </p:sp>
      <p:sp>
        <p:nvSpPr>
          <p:cNvPr id="4" name="Slide Number Placeholder 3"/>
          <p:cNvSpPr>
            <a:spLocks noGrp="1"/>
          </p:cNvSpPr>
          <p:nvPr>
            <p:ph type="sldNum" sz="quarter" idx="10"/>
          </p:nvPr>
        </p:nvSpPr>
        <p:spPr/>
        <p:txBody>
          <a:bodyPr/>
          <a:lstStyle/>
          <a:p>
            <a:fld id="{A77D7DB9-0ED9-4043-A48E-6E6415264005}" type="slidenum">
              <a:rPr lang="en-US" smtClean="0"/>
              <a:t>3</a:t>
            </a:fld>
            <a:endParaRPr lang="fr-FR" dirty="0"/>
          </a:p>
        </p:txBody>
      </p:sp>
    </p:spTree>
    <p:extLst>
      <p:ext uri="{BB962C8B-B14F-4D97-AF65-F5344CB8AC3E}">
        <p14:creationId xmlns:p14="http://schemas.microsoft.com/office/powerpoint/2010/main" val="2436948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21</a:t>
            </a:fld>
            <a:endParaRPr lang="fr-FR" dirty="0"/>
          </a:p>
        </p:txBody>
      </p:sp>
    </p:spTree>
    <p:extLst>
      <p:ext uri="{BB962C8B-B14F-4D97-AF65-F5344CB8AC3E}">
        <p14:creationId xmlns:p14="http://schemas.microsoft.com/office/powerpoint/2010/main" val="1560320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22</a:t>
            </a:fld>
            <a:endParaRPr lang="fr-FR" dirty="0"/>
          </a:p>
        </p:txBody>
      </p:sp>
    </p:spTree>
    <p:extLst>
      <p:ext uri="{BB962C8B-B14F-4D97-AF65-F5344CB8AC3E}">
        <p14:creationId xmlns:p14="http://schemas.microsoft.com/office/powerpoint/2010/main" val="1940330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23</a:t>
            </a:fld>
            <a:endParaRPr lang="fr-FR" dirty="0"/>
          </a:p>
        </p:txBody>
      </p:sp>
    </p:spTree>
    <p:extLst>
      <p:ext uri="{BB962C8B-B14F-4D97-AF65-F5344CB8AC3E}">
        <p14:creationId xmlns:p14="http://schemas.microsoft.com/office/powerpoint/2010/main" val="2051272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24</a:t>
            </a:fld>
            <a:endParaRPr lang="fr-FR" dirty="0"/>
          </a:p>
        </p:txBody>
      </p:sp>
    </p:spTree>
    <p:extLst>
      <p:ext uri="{BB962C8B-B14F-4D97-AF65-F5344CB8AC3E}">
        <p14:creationId xmlns:p14="http://schemas.microsoft.com/office/powerpoint/2010/main" val="2020922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25</a:t>
            </a:fld>
            <a:endParaRPr lang="fr-FR" dirty="0"/>
          </a:p>
        </p:txBody>
      </p:sp>
    </p:spTree>
    <p:extLst>
      <p:ext uri="{BB962C8B-B14F-4D97-AF65-F5344CB8AC3E}">
        <p14:creationId xmlns:p14="http://schemas.microsoft.com/office/powerpoint/2010/main" val="4197117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26</a:t>
            </a:fld>
            <a:endParaRPr lang="fr-FR" dirty="0"/>
          </a:p>
        </p:txBody>
      </p:sp>
    </p:spTree>
    <p:extLst>
      <p:ext uri="{BB962C8B-B14F-4D97-AF65-F5344CB8AC3E}">
        <p14:creationId xmlns:p14="http://schemas.microsoft.com/office/powerpoint/2010/main" val="1100215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pPr/>
              <a:t>27</a:t>
            </a:fld>
            <a:endParaRPr lang="fr-FR" dirty="0"/>
          </a:p>
        </p:txBody>
      </p:sp>
    </p:spTree>
    <p:extLst>
      <p:ext uri="{BB962C8B-B14F-4D97-AF65-F5344CB8AC3E}">
        <p14:creationId xmlns:p14="http://schemas.microsoft.com/office/powerpoint/2010/main" val="933006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29</a:t>
            </a:fld>
            <a:endParaRPr lang="fr-FR" dirty="0"/>
          </a:p>
        </p:txBody>
      </p:sp>
    </p:spTree>
    <p:extLst>
      <p:ext uri="{BB962C8B-B14F-4D97-AF65-F5344CB8AC3E}">
        <p14:creationId xmlns:p14="http://schemas.microsoft.com/office/powerpoint/2010/main" val="3270648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30</a:t>
            </a:fld>
            <a:endParaRPr lang="fr-FR" dirty="0"/>
          </a:p>
        </p:txBody>
      </p:sp>
    </p:spTree>
    <p:extLst>
      <p:ext uri="{BB962C8B-B14F-4D97-AF65-F5344CB8AC3E}">
        <p14:creationId xmlns:p14="http://schemas.microsoft.com/office/powerpoint/2010/main" val="2537335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31</a:t>
            </a:fld>
            <a:endParaRPr lang="fr-FR" dirty="0"/>
          </a:p>
        </p:txBody>
      </p:sp>
    </p:spTree>
    <p:extLst>
      <p:ext uri="{BB962C8B-B14F-4D97-AF65-F5344CB8AC3E}">
        <p14:creationId xmlns:p14="http://schemas.microsoft.com/office/powerpoint/2010/main" val="213951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fr-FR"/>
              <a:t>L'appareil Loner est constitué de trois principaux composants. Le bouton d'alimentation, l'attache pour ceinture et le loquet. Nous aborderons plus en détail la façon dont vous utiliserez chacun de ces éléments dans la section suivante.</a:t>
            </a:r>
            <a:endParaRPr lang="fr-FR" dirty="0"/>
          </a:p>
        </p:txBody>
      </p:sp>
      <p:sp>
        <p:nvSpPr>
          <p:cNvPr id="4" name="Slide Number Placeholder 3"/>
          <p:cNvSpPr>
            <a:spLocks noGrp="1"/>
          </p:cNvSpPr>
          <p:nvPr>
            <p:ph type="sldNum" sz="quarter" idx="10"/>
          </p:nvPr>
        </p:nvSpPr>
        <p:spPr/>
        <p:txBody>
          <a:bodyPr/>
          <a:lstStyle/>
          <a:p>
            <a:fld id="{A77D7DB9-0ED9-4043-A48E-6E6415264005}" type="slidenum">
              <a:rPr lang="en-US" smtClean="0"/>
              <a:t>4</a:t>
            </a:fld>
            <a:endParaRPr lang="fr-FR" dirty="0"/>
          </a:p>
        </p:txBody>
      </p:sp>
    </p:spTree>
    <p:extLst>
      <p:ext uri="{BB962C8B-B14F-4D97-AF65-F5344CB8AC3E}">
        <p14:creationId xmlns:p14="http://schemas.microsoft.com/office/powerpoint/2010/main" val="1923835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32</a:t>
            </a:fld>
            <a:endParaRPr lang="fr-FR" dirty="0"/>
          </a:p>
        </p:txBody>
      </p:sp>
    </p:spTree>
    <p:extLst>
      <p:ext uri="{BB962C8B-B14F-4D97-AF65-F5344CB8AC3E}">
        <p14:creationId xmlns:p14="http://schemas.microsoft.com/office/powerpoint/2010/main" val="596067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fr-FR"/>
              <a:t>À la fin de votre travail, retirez le Loner de votre ceinture et appuyez sur le bouton d'alimentation pendant 3 secondes. L'appareil se mettra en séquence d’arrêt. Le voyant vert de l'appareil Loner pourrait clignoter pendant 10 minutes pendant la déconnexion. </a:t>
            </a:r>
            <a:endParaRPr lang="fr-FR" dirty="0"/>
          </a:p>
        </p:txBody>
      </p:sp>
      <p:sp>
        <p:nvSpPr>
          <p:cNvPr id="4" name="Slide Number Placeholder 3"/>
          <p:cNvSpPr>
            <a:spLocks noGrp="1"/>
          </p:cNvSpPr>
          <p:nvPr>
            <p:ph type="sldNum" sz="quarter" idx="10"/>
          </p:nvPr>
        </p:nvSpPr>
        <p:spPr/>
        <p:txBody>
          <a:bodyPr/>
          <a:lstStyle/>
          <a:p>
            <a:fld id="{A77D7DB9-0ED9-4043-A48E-6E6415264005}" type="slidenum">
              <a:rPr lang="en-US" smtClean="0"/>
              <a:t>33</a:t>
            </a:fld>
            <a:endParaRPr lang="fr-FR" dirty="0"/>
          </a:p>
        </p:txBody>
      </p:sp>
    </p:spTree>
    <p:extLst>
      <p:ext uri="{BB962C8B-B14F-4D97-AF65-F5344CB8AC3E}">
        <p14:creationId xmlns:p14="http://schemas.microsoft.com/office/powerpoint/2010/main" val="2537335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fr-FR"/>
              <a:t>À la fin de votre travail, retirez le Loner de votre ceinture et appuyez sur le bouton d'alimentation pendant 3 secondes. L'appareil se mettra en séquence d’arrêt. Le voyant vert de l'appareil Loner pourrait clignoter pendant 10 minutes pendant la déconnexion. </a:t>
            </a:r>
            <a:endParaRPr lang="fr-FR" dirty="0"/>
          </a:p>
        </p:txBody>
      </p:sp>
      <p:sp>
        <p:nvSpPr>
          <p:cNvPr id="4" name="Slide Number Placeholder 3"/>
          <p:cNvSpPr>
            <a:spLocks noGrp="1"/>
          </p:cNvSpPr>
          <p:nvPr>
            <p:ph type="sldNum" sz="quarter" idx="10"/>
          </p:nvPr>
        </p:nvSpPr>
        <p:spPr/>
        <p:txBody>
          <a:bodyPr/>
          <a:lstStyle/>
          <a:p>
            <a:fld id="{A77D7DB9-0ED9-4043-A48E-6E6415264005}" type="slidenum">
              <a:rPr lang="en-US" smtClean="0"/>
              <a:t>34</a:t>
            </a:fld>
            <a:endParaRPr lang="fr-FR" dirty="0"/>
          </a:p>
        </p:txBody>
      </p:sp>
    </p:spTree>
    <p:extLst>
      <p:ext uri="{BB962C8B-B14F-4D97-AF65-F5344CB8AC3E}">
        <p14:creationId xmlns:p14="http://schemas.microsoft.com/office/powerpoint/2010/main" val="167816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36</a:t>
            </a:fld>
            <a:endParaRPr lang="fr-FR"/>
          </a:p>
        </p:txBody>
      </p:sp>
    </p:spTree>
    <p:extLst>
      <p:ext uri="{BB962C8B-B14F-4D97-AF65-F5344CB8AC3E}">
        <p14:creationId xmlns:p14="http://schemas.microsoft.com/office/powerpoint/2010/main" val="351543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14EFF-87B8-8145-AB64-1D392481C12D}" type="slidenum">
              <a:rPr lang="en-US" smtClean="0"/>
              <a:t>37</a:t>
            </a:fld>
            <a:endParaRPr lang="fr-FR"/>
          </a:p>
        </p:txBody>
      </p:sp>
    </p:spTree>
    <p:extLst>
      <p:ext uri="{BB962C8B-B14F-4D97-AF65-F5344CB8AC3E}">
        <p14:creationId xmlns:p14="http://schemas.microsoft.com/office/powerpoint/2010/main" val="818731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fr-FR"/>
              <a:t>Y a-t-il des questions jusqu'ici ? </a:t>
            </a:r>
          </a:p>
          <a:p>
            <a:endParaRPr lang="fr-FR" baseline="0" dirty="0"/>
          </a:p>
          <a:p>
            <a:r>
              <a:rPr lang="fr-FR"/>
              <a:t>Nous allons désormais parler des composants physiques de chacun des appareils afin que vous puissiez maîtriser les éléments avec lesquels vous allez interagir lorsque vous utiliserez votre appareil.</a:t>
            </a:r>
            <a:endParaRPr lang="fr-FR" dirty="0"/>
          </a:p>
        </p:txBody>
      </p:sp>
      <p:sp>
        <p:nvSpPr>
          <p:cNvPr id="4" name="Slide Number Placeholder 3"/>
          <p:cNvSpPr>
            <a:spLocks noGrp="1"/>
          </p:cNvSpPr>
          <p:nvPr>
            <p:ph type="sldNum" sz="quarter" idx="10"/>
          </p:nvPr>
        </p:nvSpPr>
        <p:spPr/>
        <p:txBody>
          <a:bodyPr/>
          <a:lstStyle/>
          <a:p>
            <a:fld id="{A77D7DB9-0ED9-4043-A48E-6E6415264005}" type="slidenum">
              <a:rPr lang="en-US" smtClean="0"/>
              <a:t>5</a:t>
            </a:fld>
            <a:endParaRPr lang="fr-FR" dirty="0"/>
          </a:p>
        </p:txBody>
      </p:sp>
    </p:spTree>
    <p:extLst>
      <p:ext uri="{BB962C8B-B14F-4D97-AF65-F5344CB8AC3E}">
        <p14:creationId xmlns:p14="http://schemas.microsoft.com/office/powerpoint/2010/main" val="1119153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6</a:t>
            </a:fld>
            <a:endParaRPr lang="fr-FR" dirty="0"/>
          </a:p>
        </p:txBody>
      </p:sp>
    </p:spTree>
    <p:extLst>
      <p:ext uri="{BB962C8B-B14F-4D97-AF65-F5344CB8AC3E}">
        <p14:creationId xmlns:p14="http://schemas.microsoft.com/office/powerpoint/2010/main" val="686666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7</a:t>
            </a:fld>
            <a:endParaRPr lang="fr-FR" dirty="0"/>
          </a:p>
        </p:txBody>
      </p:sp>
    </p:spTree>
    <p:extLst>
      <p:ext uri="{BB962C8B-B14F-4D97-AF65-F5344CB8AC3E}">
        <p14:creationId xmlns:p14="http://schemas.microsoft.com/office/powerpoint/2010/main" val="943669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8</a:t>
            </a:fld>
            <a:endParaRPr lang="fr-FR" dirty="0"/>
          </a:p>
        </p:txBody>
      </p:sp>
    </p:spTree>
    <p:extLst>
      <p:ext uri="{BB962C8B-B14F-4D97-AF65-F5344CB8AC3E}">
        <p14:creationId xmlns:p14="http://schemas.microsoft.com/office/powerpoint/2010/main" val="3482057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9</a:t>
            </a:fld>
            <a:endParaRPr lang="fr-FR" dirty="0"/>
          </a:p>
        </p:txBody>
      </p:sp>
    </p:spTree>
    <p:extLst>
      <p:ext uri="{BB962C8B-B14F-4D97-AF65-F5344CB8AC3E}">
        <p14:creationId xmlns:p14="http://schemas.microsoft.com/office/powerpoint/2010/main" val="1254891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D7DB9-0ED9-4043-A48E-6E6415264005}" type="slidenum">
              <a:rPr lang="en-US" smtClean="0"/>
              <a:t>10</a:t>
            </a:fld>
            <a:endParaRPr lang="fr-FR" dirty="0"/>
          </a:p>
        </p:txBody>
      </p:sp>
    </p:spTree>
    <p:extLst>
      <p:ext uri="{BB962C8B-B14F-4D97-AF65-F5344CB8AC3E}">
        <p14:creationId xmlns:p14="http://schemas.microsoft.com/office/powerpoint/2010/main" val="36318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5.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7.jp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jpeg"/><Relationship Id="rId4" Type="http://schemas.microsoft.com/office/2007/relationships/hdphoto" Target="../media/hdphoto1.wdp"/><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0F5DAF-0D43-6945-BBC0-9038AE5B47EA}" type="datetimeFigureOut">
              <a:rPr lang="en-US" smtClean="0"/>
              <a:t>6/18/18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327356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0F5DAF-0D43-6945-BBC0-9038AE5B47EA}" type="datetimeFigureOut">
              <a:rPr lang="en-US" smtClean="0"/>
              <a:t>6/18/18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907166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0F5DAF-0D43-6945-BBC0-9038AE5B47EA}" type="datetimeFigureOut">
              <a:rPr lang="en-US" smtClean="0"/>
              <a:t>6/18/18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874293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Full Cover Image Dark">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000" dirty="0">
                <a:solidFill>
                  <a:srgbClr val="0073CF"/>
                </a:solidFill>
              </a:rPr>
              <a:t>www.BlacklineSafety.com</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9493" y="234518"/>
            <a:ext cx="1529510" cy="23538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5075805"/>
            <a:ext cx="6858000" cy="417325"/>
          </a:xfrm>
        </p:spPr>
        <p:txBody>
          <a:bodyPr anchor="b">
            <a:normAutofit/>
          </a:bodyPr>
          <a:lstStyle>
            <a:lvl1pPr algn="ctr">
              <a:defRPr sz="2000"/>
            </a:lvl1pPr>
          </a:lstStyle>
          <a:p>
            <a:r>
              <a:rPr lang="en-US" dirty="0"/>
              <a:t>CLICK TO EDIT MASTER TITLE STYLE</a:t>
            </a:r>
          </a:p>
        </p:txBody>
      </p:sp>
      <p:sp>
        <p:nvSpPr>
          <p:cNvPr id="3" name="Subtitle 2"/>
          <p:cNvSpPr>
            <a:spLocks noGrp="1"/>
          </p:cNvSpPr>
          <p:nvPr>
            <p:ph type="subTitle" idx="1"/>
          </p:nvPr>
        </p:nvSpPr>
        <p:spPr>
          <a:xfrm>
            <a:off x="1143000" y="5551868"/>
            <a:ext cx="6858000" cy="418633"/>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000" dirty="0">
                <a:solidFill>
                  <a:srgbClr val="0073CF"/>
                </a:solidFill>
              </a:rPr>
              <a:t>www.BlacklineSafety.com</a:t>
            </a:r>
          </a:p>
        </p:txBody>
      </p:sp>
      <p:sp>
        <p:nvSpPr>
          <p:cNvPr id="9" name="Picture Placeholder 8"/>
          <p:cNvSpPr>
            <a:spLocks noGrp="1"/>
          </p:cNvSpPr>
          <p:nvPr>
            <p:ph type="pic" sz="quarter" idx="11"/>
          </p:nvPr>
        </p:nvSpPr>
        <p:spPr>
          <a:xfrm>
            <a:off x="0" y="739775"/>
            <a:ext cx="9144000" cy="3852863"/>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Page - Full Image Dark">
    <p:spTree>
      <p:nvGrpSpPr>
        <p:cNvPr id="1" name=""/>
        <p:cNvGrpSpPr/>
        <p:nvPr/>
      </p:nvGrpSpPr>
      <p:grpSpPr>
        <a:xfrm>
          <a:off x="0" y="0"/>
          <a:ext cx="0" cy="0"/>
          <a:chOff x="0" y="0"/>
          <a:chExt cx="0" cy="0"/>
        </a:xfrm>
      </p:grpSpPr>
      <p:sp>
        <p:nvSpPr>
          <p:cNvPr id="4" name="Rectangle 3"/>
          <p:cNvSpPr/>
          <p:nvPr userDrawn="1"/>
        </p:nvSpPr>
        <p:spPr>
          <a:xfrm>
            <a:off x="0" y="0"/>
            <a:ext cx="9144000" cy="684483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a:off x="0" y="0"/>
            <a:ext cx="9144000" cy="6858000"/>
          </a:xfrm>
        </p:spPr>
        <p:txBody>
          <a:bodyPr/>
          <a:lstStyle/>
          <a:p>
            <a:pPr marL="171450" marR="0" lvl="0" indent="-171450" algn="l" defTabSz="685800" rtl="0" eaLnBrk="1" fontAlgn="auto" latinLnBrk="0" hangingPunct="1">
              <a:lnSpc>
                <a:spcPct val="90000"/>
              </a:lnSpc>
              <a:spcBef>
                <a:spcPts val="750"/>
              </a:spcBef>
              <a:spcAft>
                <a:spcPts val="0"/>
              </a:spcAft>
              <a:buClr>
                <a:schemeClr val="accent1"/>
              </a:buClr>
              <a:buSzTx/>
              <a:buFont typeface="Wingdings" charset="2"/>
              <a:buNone/>
              <a:tabLst/>
              <a:defRPr/>
            </a:pPr>
            <a:r>
              <a:rPr lang="en-US"/>
              <a:t>Drag picture to placeholder or click icon to add</a:t>
            </a:r>
            <a:endParaRPr lang="en-US" dirty="0"/>
          </a:p>
        </p:txBody>
      </p:sp>
      <p:sp>
        <p:nvSpPr>
          <p:cNvPr id="2" name="Title 1"/>
          <p:cNvSpPr>
            <a:spLocks noGrp="1"/>
          </p:cNvSpPr>
          <p:nvPr>
            <p:ph type="ctrTitle" hasCustomPrompt="1"/>
          </p:nvPr>
        </p:nvSpPr>
        <p:spPr>
          <a:xfrm>
            <a:off x="1143000" y="3105812"/>
            <a:ext cx="6858000" cy="417325"/>
          </a:xfrm>
        </p:spPr>
        <p:txBody>
          <a:bodyPr anchor="b">
            <a:noAutofit/>
          </a:bodyPr>
          <a:lstStyle>
            <a:lvl1pPr algn="ctr">
              <a:defRPr sz="2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286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079313"/>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665" y="26896"/>
            <a:ext cx="8240875" cy="645459"/>
          </a:xfrm>
        </p:spPr>
        <p:txBody>
          <a:bodyPr/>
          <a:lstStyle/>
          <a:p>
            <a:r>
              <a:rPr lang="en-US" dirty="0"/>
              <a:t>CLICK TO EDIT MASTER TITLE STYLE</a:t>
            </a:r>
          </a:p>
        </p:txBody>
      </p:sp>
      <p:sp>
        <p:nvSpPr>
          <p:cNvPr id="3" name="Text Placeholder 2"/>
          <p:cNvSpPr>
            <a:spLocks noGrp="1"/>
          </p:cNvSpPr>
          <p:nvPr>
            <p:ph type="body" idx="1"/>
          </p:nvPr>
        </p:nvSpPr>
        <p:spPr>
          <a:xfrm>
            <a:off x="629842" y="108949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91340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08949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91340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0F5DAF-0D43-6945-BBC0-9038AE5B47EA}" type="datetimeFigureOut">
              <a:rPr lang="en-US" smtClean="0"/>
              <a:t>6/18/18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353814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942" y="26896"/>
            <a:ext cx="6898342" cy="500063"/>
          </a:xfrm>
        </p:spPr>
        <p:txBody>
          <a:bodyPr anchor="b">
            <a:normAutofit/>
          </a:bodyPr>
          <a:lstStyle>
            <a:lvl1pPr>
              <a:defRPr sz="2000"/>
            </a:lvl1pPr>
          </a:lstStyle>
          <a:p>
            <a:r>
              <a:rPr lang="en-US" dirty="0"/>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629841" y="987426"/>
            <a:ext cx="2949178" cy="488156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538"/>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fr-FR" sz="2400">
                <a:solidFill>
                  <a:schemeClr val="bg1"/>
                </a:solidFill>
              </a:rPr>
              <a:t>DES QUESTIONS ?</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32715" y="2649600"/>
            <a:ext cx="3278570" cy="504552"/>
          </a:xfrm>
          <a:prstGeom prst="rect">
            <a:avLst/>
          </a:prstGeom>
        </p:spPr>
      </p:pic>
      <p:sp>
        <p:nvSpPr>
          <p:cNvPr id="5" name="TextBox 4"/>
          <p:cNvSpPr txBox="1"/>
          <p:nvPr userDrawn="1"/>
        </p:nvSpPr>
        <p:spPr>
          <a:xfrm>
            <a:off x="2896715" y="3607200"/>
            <a:ext cx="3360085" cy="307777"/>
          </a:xfrm>
          <a:prstGeom prst="rect">
            <a:avLst/>
          </a:prstGeom>
          <a:noFill/>
        </p:spPr>
        <p:txBody>
          <a:bodyPr wrap="square" rtlCol="0">
            <a:spAutoFit/>
          </a:bodyPr>
          <a:lstStyle/>
          <a:p>
            <a:pPr algn="ctr"/>
            <a:r>
              <a:rPr lang="fr-FR" sz="1400"/>
              <a:t>www.BlacklineSafety.com</a:t>
            </a:r>
            <a:endParaRPr lang="fr-FR" sz="1400" dirty="0"/>
          </a:p>
        </p:txBody>
      </p:sp>
    </p:spTree>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 Generic">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166" b="1699"/>
          <a:stretch/>
        </p:blipFill>
        <p:spPr>
          <a:xfrm>
            <a:off x="0" y="-1"/>
            <a:ext cx="9144000" cy="6858001"/>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79493" y="234518"/>
            <a:ext cx="1529510" cy="235382"/>
          </a:xfrm>
          <a:prstGeom prst="rect">
            <a:avLst/>
          </a:prstGeom>
        </p:spPr>
      </p:pic>
      <p:sp>
        <p:nvSpPr>
          <p:cNvPr id="7" name="Date Placeholder 3"/>
          <p:cNvSpPr txBox="1">
            <a:spLocks/>
          </p:cNvSpPr>
          <p:nvPr userDrawn="1"/>
        </p:nvSpPr>
        <p:spPr>
          <a:xfrm>
            <a:off x="1143001" y="6479706"/>
            <a:ext cx="6857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900" dirty="0">
                <a:solidFill>
                  <a:schemeClr val="accent6"/>
                </a:solidFill>
              </a:rPr>
              <a:t>www.BlacklineSafety.com</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 Generi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9493" y="234518"/>
            <a:ext cx="1529510" cy="235382"/>
          </a:xfrm>
          <a:prstGeom prst="rect">
            <a:avLst/>
          </a:prstGeom>
        </p:spPr>
      </p:pic>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l="709" t="1777" b="-189"/>
          <a:stretch/>
        </p:blipFill>
        <p:spPr>
          <a:xfrm>
            <a:off x="0" y="0"/>
            <a:ext cx="9144000" cy="6903396"/>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Date Placeholder 3"/>
          <p:cNvSpPr txBox="1">
            <a:spLocks/>
          </p:cNvSpPr>
          <p:nvPr userDrawn="1"/>
        </p:nvSpPr>
        <p:spPr>
          <a:xfrm>
            <a:off x="0" y="6479706"/>
            <a:ext cx="9143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900" dirty="0">
                <a:solidFill>
                  <a:schemeClr val="accent6"/>
                </a:solidFill>
              </a:rPr>
              <a:t>www.BlacklineSafety.com</a:t>
            </a:r>
          </a:p>
        </p:txBody>
      </p:sp>
      <p:sp>
        <p:nvSpPr>
          <p:cNvPr id="6" name="Rectangle 5"/>
          <p:cNvSpPr/>
          <p:nvPr userDrawn="1"/>
        </p:nvSpPr>
        <p:spPr>
          <a:xfrm>
            <a:off x="0" y="0"/>
            <a:ext cx="9144000" cy="3200400"/>
          </a:xfrm>
          <a:prstGeom prst="rect">
            <a:avLst/>
          </a:prstGeom>
          <a:gradFill flip="none" rotWithShape="1">
            <a:gsLst>
              <a:gs pos="0">
                <a:schemeClr val="accent5"/>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ver - Generi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9493" y="234518"/>
            <a:ext cx="1529510" cy="235382"/>
          </a:xfrm>
          <a:prstGeom prst="rect">
            <a:avLst/>
          </a:prstGeom>
        </p:spPr>
      </p:pic>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t="1567"/>
          <a:stretch/>
        </p:blipFill>
        <p:spPr>
          <a:xfrm>
            <a:off x="0" y="0"/>
            <a:ext cx="9146880" cy="6858000"/>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Date Placeholder 3"/>
          <p:cNvSpPr txBox="1">
            <a:spLocks/>
          </p:cNvSpPr>
          <p:nvPr userDrawn="1"/>
        </p:nvSpPr>
        <p:spPr>
          <a:xfrm>
            <a:off x="0" y="6479706"/>
            <a:ext cx="9143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900" dirty="0">
                <a:solidFill>
                  <a:schemeClr val="accent6"/>
                </a:solidFill>
              </a:rPr>
              <a:t>www.BlacklineSafety.com</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over - Generi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9493" y="234518"/>
            <a:ext cx="1529510" cy="235382"/>
          </a:xfrm>
          <a:prstGeom prst="rect">
            <a:avLst/>
          </a:prstGeom>
        </p:spPr>
      </p:pic>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b="1621"/>
          <a:stretch/>
        </p:blipFill>
        <p:spPr>
          <a:xfrm>
            <a:off x="0" y="-1"/>
            <a:ext cx="9151894" cy="6858001"/>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Date Placeholder 3"/>
          <p:cNvSpPr txBox="1">
            <a:spLocks/>
          </p:cNvSpPr>
          <p:nvPr userDrawn="1"/>
        </p:nvSpPr>
        <p:spPr>
          <a:xfrm>
            <a:off x="0" y="6479706"/>
            <a:ext cx="9143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900" dirty="0">
                <a:solidFill>
                  <a:schemeClr val="accent6"/>
                </a:solidFill>
              </a:rPr>
              <a:t>www.BlacklineSafety.com</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over - Generic">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9493" y="234518"/>
            <a:ext cx="1529510" cy="235382"/>
          </a:xfrm>
          <a:prstGeom prst="rect">
            <a:avLst/>
          </a:prstGeom>
        </p:spPr>
      </p:pic>
      <p:sp>
        <p:nvSpPr>
          <p:cNvPr id="2" name="Title 1"/>
          <p:cNvSpPr>
            <a:spLocks noGrp="1"/>
          </p:cNvSpPr>
          <p:nvPr>
            <p:ph type="ctrTitle" hasCustomPrompt="1"/>
          </p:nvPr>
        </p:nvSpPr>
        <p:spPr>
          <a:xfrm>
            <a:off x="1143000" y="3105812"/>
            <a:ext cx="6858000" cy="417325"/>
          </a:xfrm>
        </p:spPr>
        <p:txBody>
          <a:bodyPr anchor="b">
            <a:normAutofit/>
          </a:bodyPr>
          <a:lstStyle>
            <a:lvl1pPr algn="ctr">
              <a:defRPr sz="2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3602044"/>
            <a:ext cx="6858000" cy="41863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Date Placeholder 3"/>
          <p:cNvSpPr txBox="1">
            <a:spLocks/>
          </p:cNvSpPr>
          <p:nvPr userDrawn="1"/>
        </p:nvSpPr>
        <p:spPr>
          <a:xfrm>
            <a:off x="0" y="6479706"/>
            <a:ext cx="9143999"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900" dirty="0">
                <a:solidFill>
                  <a:schemeClr val="accent6"/>
                </a:solidFill>
              </a:rPr>
              <a:t>www.BlacklineSafety.com</a:t>
            </a:r>
          </a:p>
        </p:txBody>
      </p:sp>
      <p:pic>
        <p:nvPicPr>
          <p:cNvPr id="8" name="Picture 7"/>
          <p:cNvPicPr>
            <a:picLocks noChangeAspect="1"/>
          </p:cNvPicPr>
          <p:nvPr userDrawn="1"/>
        </p:nvPicPr>
        <p:blipFill>
          <a:blip r:embed="rId3">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9" name="Rectangle 8"/>
          <p:cNvSpPr/>
          <p:nvPr userDrawn="1"/>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cation Beac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536"/>
          <a:stretch/>
        </p:blipFill>
        <p:spPr>
          <a:xfrm>
            <a:off x="0" y="1"/>
            <a:ext cx="9143999"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fr-FR" sz="2400" dirty="0">
                <a:solidFill>
                  <a:schemeClr val="bg1"/>
                </a:solidFill>
              </a:rPr>
              <a:t>BALISES DE LOCALISATION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0F5DAF-0D43-6945-BBC0-9038AE5B47EA}" type="datetimeFigureOut">
              <a:rPr lang="en-US" smtClean="0"/>
              <a:t>6/18/18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4250715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538"/>
          <a:stretch/>
        </p:blipFill>
        <p:spPr>
          <a:xfrm>
            <a:off x="0" y="0"/>
            <a:ext cx="9144000"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fr-FR" sz="2400">
                <a:solidFill>
                  <a:schemeClr val="bg1"/>
                </a:solidFill>
              </a:rPr>
              <a:t>DES QUESTIONS ?</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7 Overview">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1537"/>
          <a:stretch/>
        </p:blipFill>
        <p:spPr>
          <a:xfrm>
            <a:off x="0" y="-1"/>
            <a:ext cx="9144000" cy="6858001"/>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fr-FR" sz="2400" dirty="0">
                <a:solidFill>
                  <a:schemeClr val="bg1"/>
                </a:solidFill>
              </a:rPr>
              <a:t>PRÉSENTATION DU G7</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perat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1753"/>
          <a:stretch/>
        </p:blipFill>
        <p:spPr>
          <a:xfrm>
            <a:off x="0" y="0"/>
            <a:ext cx="9164227" cy="6858000"/>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fr-FR" sz="2400" dirty="0">
                <a:solidFill>
                  <a:schemeClr val="bg1"/>
                </a:solidFill>
              </a:rPr>
              <a:t>FONCTIONNEMENT</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vice Feature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13"/>
          <a:stretch/>
        </p:blipFill>
        <p:spPr>
          <a:xfrm>
            <a:off x="0" y="-2"/>
            <a:ext cx="9144000"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fr-FR" sz="2400" dirty="0">
                <a:solidFill>
                  <a:schemeClr val="bg1"/>
                </a:solidFill>
              </a:rPr>
              <a:t>FONCTIONNALITÉS DE L'APPAREIL</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s Detec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4" y="-2"/>
            <a:ext cx="9142791" cy="6964137"/>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fr-FR" sz="2400" dirty="0">
                <a:solidFill>
                  <a:schemeClr val="bg1"/>
                </a:solidFill>
              </a:rPr>
              <a:t>DÉTECTION DE GAZ</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as Feature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4" y="-2"/>
            <a:ext cx="9142791" cy="6964136"/>
          </a:xfrm>
          <a:prstGeom prst="rect">
            <a:avLst/>
          </a:prstGeom>
        </p:spPr>
      </p:pic>
      <p:sp>
        <p:nvSpPr>
          <p:cNvPr id="6" name="TextBox 5"/>
          <p:cNvSpPr txBox="1"/>
          <p:nvPr userDrawn="1"/>
        </p:nvSpPr>
        <p:spPr>
          <a:xfrm>
            <a:off x="2324700" y="3061472"/>
            <a:ext cx="4494600" cy="461665"/>
          </a:xfrm>
          <a:prstGeom prst="rect">
            <a:avLst/>
          </a:prstGeom>
          <a:noFill/>
        </p:spPr>
        <p:txBody>
          <a:bodyPr wrap="square" rtlCol="0">
            <a:spAutoFit/>
          </a:bodyPr>
          <a:lstStyle/>
          <a:p>
            <a:pPr algn="ctr"/>
            <a:r>
              <a:rPr lang="fr-FR" sz="2400" dirty="0">
                <a:solidFill>
                  <a:schemeClr val="bg1"/>
                </a:solidFill>
              </a:rPr>
              <a:t>FONCTIONNALITÉS PROPRES AU GAZ</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0F5DAF-0D43-6945-BBC0-9038AE5B47EA}" type="datetimeFigureOut">
              <a:rPr lang="en-US" smtClean="0"/>
              <a:t>6/18/18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79937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0F5DAF-0D43-6945-BBC0-9038AE5B47EA}" type="datetimeFigureOut">
              <a:rPr lang="en-US" smtClean="0"/>
              <a:t>6/18/18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039178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0F5DAF-0D43-6945-BBC0-9038AE5B47EA}" type="datetimeFigureOut">
              <a:rPr lang="en-US" smtClean="0"/>
              <a:t>6/18/18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812578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0F5DAF-0D43-6945-BBC0-9038AE5B47EA}" type="datetimeFigureOut">
              <a:rPr lang="en-US" smtClean="0"/>
              <a:t>6/18/18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1188137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0F5DAF-0D43-6945-BBC0-9038AE5B47EA}" type="datetimeFigureOut">
              <a:rPr lang="en-US" smtClean="0"/>
              <a:t>6/18/18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2861524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0F5DAF-0D43-6945-BBC0-9038AE5B47EA}" type="datetimeFigureOut">
              <a:rPr lang="en-US" smtClean="0"/>
              <a:t>6/18/18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A5CBB4-DB4F-4B42-B215-C7C491FC48FA}" type="slidenum">
              <a:rPr lang="en-US" smtClean="0"/>
              <a:t>‹#›</a:t>
            </a:fld>
            <a:endParaRPr lang="en-US" dirty="0"/>
          </a:p>
        </p:txBody>
      </p:sp>
    </p:spTree>
    <p:extLst>
      <p:ext uri="{BB962C8B-B14F-4D97-AF65-F5344CB8AC3E}">
        <p14:creationId xmlns:p14="http://schemas.microsoft.com/office/powerpoint/2010/main" val="32038808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theme" Target="../theme/theme3.xml"/><Relationship Id="rId7" Type="http://schemas.openxmlformats.org/officeDocument/2006/relationships/image" Target="../media/image1.png"/><Relationship Id="rId1" Type="http://schemas.openxmlformats.org/officeDocument/2006/relationships/slideLayout" Target="../slideLayouts/slideLayout24.xml"/><Relationship Id="rId2"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theme" Target="../theme/theme4.xml"/><Relationship Id="rId10" Type="http://schemas.openxmlformats.org/officeDocument/2006/relationships/image" Target="../media/image1.png"/><Relationship Id="rId1" Type="http://schemas.openxmlformats.org/officeDocument/2006/relationships/slideLayout" Target="../slideLayouts/slideLayout29.xml"/><Relationship Id="rId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1"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1" y="6356352"/>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Arial Regular" charset="0"/>
              </a:defRPr>
            </a:lvl1pPr>
          </a:lstStyle>
          <a:p>
            <a:fld id="{9D0F5DAF-0D43-6945-BBC0-9038AE5B47EA}" type="datetimeFigureOut">
              <a:rPr lang="en-US" smtClean="0"/>
              <a:pPr/>
              <a:t>6/18/18</a:t>
            </a:fld>
            <a:endParaRPr lang="en-US" dirty="0"/>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91440" tIns="45720" rIns="91440" bIns="45720" rtlCol="0" anchor="ctr"/>
          <a:lstStyle>
            <a:lvl1pPr algn="ctr">
              <a:defRPr sz="1200" b="0" i="0">
                <a:solidFill>
                  <a:schemeClr val="tx1">
                    <a:tint val="75000"/>
                  </a:schemeClr>
                </a:solidFill>
                <a:latin typeface="Arial Regular" charset="0"/>
              </a:defRPr>
            </a:lvl1pPr>
          </a:lstStyle>
          <a:p>
            <a:endParaRPr lang="en-US" dirty="0"/>
          </a:p>
        </p:txBody>
      </p:sp>
      <p:sp>
        <p:nvSpPr>
          <p:cNvPr id="6" name="Slide Number Placeholder 5"/>
          <p:cNvSpPr>
            <a:spLocks noGrp="1"/>
          </p:cNvSpPr>
          <p:nvPr>
            <p:ph type="sldNum" sz="quarter" idx="4"/>
          </p:nvPr>
        </p:nvSpPr>
        <p:spPr>
          <a:xfrm>
            <a:off x="6553201" y="6356352"/>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Arial Regular" charset="0"/>
              </a:defRPr>
            </a:lvl1pPr>
          </a:lstStyle>
          <a:p>
            <a:fld id="{15A5CBB4-DB4F-4B42-B215-C7C491FC48FA}" type="slidenum">
              <a:rPr lang="en-US" smtClean="0"/>
              <a:pPr/>
              <a:t>‹#›</a:t>
            </a:fld>
            <a:endParaRPr lang="en-US" dirty="0"/>
          </a:p>
        </p:txBody>
      </p:sp>
    </p:spTree>
    <p:extLst>
      <p:ext uri="{BB962C8B-B14F-4D97-AF65-F5344CB8AC3E}">
        <p14:creationId xmlns:p14="http://schemas.microsoft.com/office/powerpoint/2010/main" val="3037644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0" i="0" kern="1200">
          <a:solidFill>
            <a:schemeClr val="tx1"/>
          </a:solidFill>
          <a:latin typeface="Arial Regular"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rial Regular"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Arial Regular"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Arial Regular"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Arial Regular"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Arial Regular"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0159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65138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87" r:id="rId5"/>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39" y="116353"/>
            <a:ext cx="6447865" cy="46186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7259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82823" y="237373"/>
            <a:ext cx="1515767" cy="233267"/>
          </a:xfrm>
          <a:prstGeom prst="rect">
            <a:avLst/>
          </a:prstGeom>
        </p:spPr>
      </p:pic>
      <p:cxnSp>
        <p:nvCxnSpPr>
          <p:cNvPr id="9" name="Straight Connector 8"/>
          <p:cNvCxnSpPr/>
          <p:nvPr userDrawn="1"/>
        </p:nvCxnSpPr>
        <p:spPr>
          <a:xfrm>
            <a:off x="0" y="638730"/>
            <a:ext cx="9144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94617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p:txStyles>
    <p:titleStyle>
      <a:lvl1pPr algn="l" defTabSz="685800" rtl="0" eaLnBrk="1" latinLnBrk="0" hangingPunct="1">
        <a:lnSpc>
          <a:spcPct val="90000"/>
        </a:lnSpc>
        <a:spcBef>
          <a:spcPct val="0"/>
        </a:spcBef>
        <a:buNone/>
        <a:defRPr sz="20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8.PNG"/><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9.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19.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19.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4"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1" Type="http://schemas.openxmlformats.org/officeDocument/2006/relationships/slideLayout" Target="../slideLayouts/slideLayout19.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microsoft.com/office/2007/relationships/media" Target="../media/media2.m4a"/><Relationship Id="rId4" Type="http://schemas.openxmlformats.org/officeDocument/2006/relationships/audio" Target="../media/media2.m4a"/><Relationship Id="rId5" Type="http://schemas.openxmlformats.org/officeDocument/2006/relationships/slideLayout" Target="../slideLayouts/slideLayout19.xml"/><Relationship Id="rId6" Type="http://schemas.openxmlformats.org/officeDocument/2006/relationships/notesSlide" Target="../notesSlides/notesSlide18.xml"/><Relationship Id="rId7" Type="http://schemas.openxmlformats.org/officeDocument/2006/relationships/image" Target="../media/image45.PNG"/><Relationship Id="rId8" Type="http://schemas.openxmlformats.org/officeDocument/2006/relationships/image" Target="../media/image44.PNG"/><Relationship Id="rId9" Type="http://schemas.openxmlformats.org/officeDocument/2006/relationships/image" Target="../media/image46.png"/><Relationship Id="rId10" Type="http://schemas.openxmlformats.org/officeDocument/2006/relationships/image" Target="../media/image20.png"/><Relationship Id="rId11" Type="http://schemas.openxmlformats.org/officeDocument/2006/relationships/image" Target="../media/image47.png"/><Relationship Id="rId1" Type="http://schemas.microsoft.com/office/2007/relationships/media" Target="../media/media1.m4a"/><Relationship Id="rId2" Type="http://schemas.openxmlformats.org/officeDocument/2006/relationships/audio" Target="../media/media1.m4a"/></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47.png"/><Relationship Id="rId1" Type="http://schemas.microsoft.com/office/2007/relationships/media" Target="../media/media3.m4a"/><Relationship Id="rId2" Type="http://schemas.openxmlformats.org/officeDocument/2006/relationships/audio" Target="../media/media3.m4a"/><Relationship Id="rId3" Type="http://schemas.microsoft.com/office/2007/relationships/media" Target="../media/media4.m4a"/><Relationship Id="rId4" Type="http://schemas.openxmlformats.org/officeDocument/2006/relationships/audio" Target="../media/media4.m4a"/><Relationship Id="rId5" Type="http://schemas.openxmlformats.org/officeDocument/2006/relationships/slideLayout" Target="../slideLayouts/slideLayout19.xml"/><Relationship Id="rId6" Type="http://schemas.openxmlformats.org/officeDocument/2006/relationships/notesSlide" Target="../notesSlides/notesSlide19.xml"/><Relationship Id="rId7" Type="http://schemas.openxmlformats.org/officeDocument/2006/relationships/image" Target="../media/image48.PNG"/><Relationship Id="rId8" Type="http://schemas.openxmlformats.org/officeDocument/2006/relationships/image" Target="../media/image44.PNG"/><Relationship Id="rId9" Type="http://schemas.openxmlformats.org/officeDocument/2006/relationships/image" Target="../media/image43.PNG"/><Relationship Id="rId10"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microsoft.com/office/2007/relationships/media" Target="../media/media2.m4a"/><Relationship Id="rId4" Type="http://schemas.openxmlformats.org/officeDocument/2006/relationships/audio" Target="../media/media2.m4a"/><Relationship Id="rId5" Type="http://schemas.openxmlformats.org/officeDocument/2006/relationships/slideLayout" Target="../slideLayouts/slideLayout19.xml"/><Relationship Id="rId6" Type="http://schemas.openxmlformats.org/officeDocument/2006/relationships/notesSlide" Target="../notesSlides/notesSlide20.xml"/><Relationship Id="rId7" Type="http://schemas.openxmlformats.org/officeDocument/2006/relationships/image" Target="../media/image49.PNG"/><Relationship Id="rId8" Type="http://schemas.openxmlformats.org/officeDocument/2006/relationships/image" Target="../media/image44.PNG"/><Relationship Id="rId9" Type="http://schemas.openxmlformats.org/officeDocument/2006/relationships/image" Target="../media/image46.png"/><Relationship Id="rId10" Type="http://schemas.openxmlformats.org/officeDocument/2006/relationships/image" Target="../media/image20.png"/><Relationship Id="rId1" Type="http://schemas.microsoft.com/office/2007/relationships/media" Target="../media/media1.m4a"/><Relationship Id="rId2" Type="http://schemas.openxmlformats.org/officeDocument/2006/relationships/audio" Target="../media/media1.m4a"/></Relationships>
</file>

<file path=ppt/slides/_rels/slide22.xml.rels><?xml version="1.0" encoding="UTF-8" standalone="yes"?>
<Relationships xmlns="http://schemas.openxmlformats.org/package/2006/relationships"><Relationship Id="rId3" Type="http://schemas.microsoft.com/office/2007/relationships/media" Target="../media/media3.m4a"/><Relationship Id="rId4" Type="http://schemas.openxmlformats.org/officeDocument/2006/relationships/audio" Target="../media/media3.m4a"/><Relationship Id="rId5" Type="http://schemas.openxmlformats.org/officeDocument/2006/relationships/slideLayout" Target="../slideLayouts/slideLayout19.xml"/><Relationship Id="rId6" Type="http://schemas.openxmlformats.org/officeDocument/2006/relationships/notesSlide" Target="../notesSlides/notesSlide21.xml"/><Relationship Id="rId7" Type="http://schemas.openxmlformats.org/officeDocument/2006/relationships/image" Target="../media/image50.PNG"/><Relationship Id="rId8" Type="http://schemas.openxmlformats.org/officeDocument/2006/relationships/image" Target="../media/image44.PNG"/><Relationship Id="rId9" Type="http://schemas.openxmlformats.org/officeDocument/2006/relationships/image" Target="../media/image43.PNG"/><Relationship Id="rId10" Type="http://schemas.openxmlformats.org/officeDocument/2006/relationships/image" Target="../media/image46.png"/><Relationship Id="rId11" Type="http://schemas.openxmlformats.org/officeDocument/2006/relationships/image" Target="../media/image20.png"/><Relationship Id="rId1" Type="http://schemas.microsoft.com/office/2007/relationships/media" Target="../media/media4.m4a"/><Relationship Id="rId2" Type="http://schemas.openxmlformats.org/officeDocument/2006/relationships/audio" Target="../media/media4.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notesSlide" Target="../notesSlides/notesSlide22.xml"/><Relationship Id="rId5" Type="http://schemas.openxmlformats.org/officeDocument/2006/relationships/image" Target="../media/image51.PNG"/><Relationship Id="rId6" Type="http://schemas.openxmlformats.org/officeDocument/2006/relationships/image" Target="../media/image44.PNG"/><Relationship Id="rId7" Type="http://schemas.openxmlformats.org/officeDocument/2006/relationships/image" Target="../media/image46.png"/><Relationship Id="rId8" Type="http://schemas.openxmlformats.org/officeDocument/2006/relationships/image" Target="../media/image47.png"/><Relationship Id="rId1" Type="http://schemas.microsoft.com/office/2007/relationships/media" Target="../media/media1.m4a"/><Relationship Id="rId2" Type="http://schemas.openxmlformats.org/officeDocument/2006/relationships/audio" Target="../media/media1.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notesSlide" Target="../notesSlides/notesSlide23.xml"/><Relationship Id="rId5" Type="http://schemas.openxmlformats.org/officeDocument/2006/relationships/image" Target="../media/image52.PNG"/><Relationship Id="rId6" Type="http://schemas.openxmlformats.org/officeDocument/2006/relationships/image" Target="../media/image44.PNG"/><Relationship Id="rId7" Type="http://schemas.openxmlformats.org/officeDocument/2006/relationships/image" Target="../media/image43.PNG"/><Relationship Id="rId8" Type="http://schemas.openxmlformats.org/officeDocument/2006/relationships/image" Target="../media/image46.png"/><Relationship Id="rId9" Type="http://schemas.openxmlformats.org/officeDocument/2006/relationships/image" Target="../media/image47.png"/><Relationship Id="rId1" Type="http://schemas.microsoft.com/office/2007/relationships/media" Target="../media/media4.m4a"/><Relationship Id="rId2" Type="http://schemas.openxmlformats.org/officeDocument/2006/relationships/audio" Target="../media/media4.m4a"/></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41.emf"/></Relationships>
</file>

<file path=ppt/slides/_rels/slide26.xml.rels><?xml version="1.0" encoding="UTF-8" standalone="yes"?>
<Relationships xmlns="http://schemas.openxmlformats.org/package/2006/relationships"><Relationship Id="rId11" Type="http://schemas.openxmlformats.org/officeDocument/2006/relationships/image" Target="../media/image46.png"/><Relationship Id="rId12" Type="http://schemas.openxmlformats.org/officeDocument/2006/relationships/image" Target="../media/image20.png"/><Relationship Id="rId13" Type="http://schemas.openxmlformats.org/officeDocument/2006/relationships/image" Target="../media/image47.png"/><Relationship Id="rId1" Type="http://schemas.microsoft.com/office/2007/relationships/media" Target="../media/media3.m4a"/><Relationship Id="rId2" Type="http://schemas.openxmlformats.org/officeDocument/2006/relationships/audio" Target="../media/media3.m4a"/><Relationship Id="rId3" Type="http://schemas.microsoft.com/office/2007/relationships/media" Target="../media/media4.m4a"/><Relationship Id="rId4" Type="http://schemas.openxmlformats.org/officeDocument/2006/relationships/audio" Target="../media/media4.m4a"/><Relationship Id="rId5" Type="http://schemas.openxmlformats.org/officeDocument/2006/relationships/slideLayout" Target="../slideLayouts/slideLayout19.xml"/><Relationship Id="rId6" Type="http://schemas.openxmlformats.org/officeDocument/2006/relationships/notesSlide" Target="../notesSlides/notesSlide25.xml"/><Relationship Id="rId7" Type="http://schemas.openxmlformats.org/officeDocument/2006/relationships/image" Target="../media/image18.PNG"/><Relationship Id="rId8" Type="http://schemas.openxmlformats.org/officeDocument/2006/relationships/image" Target="../media/image53.PNG"/><Relationship Id="rId9" Type="http://schemas.openxmlformats.org/officeDocument/2006/relationships/image" Target="../media/image43.PNG"/><Relationship Id="rId10"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20.png"/><Relationship Id="rId1" Type="http://schemas.openxmlformats.org/officeDocument/2006/relationships/slideLayout" Target="../slideLayouts/slideLayout19.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3.PNG"/><Relationship Id="rId3"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4"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notesSlide" Target="../notesSlides/notesSlide28.xml"/><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46.png"/><Relationship Id="rId1" Type="http://schemas.microsoft.com/office/2007/relationships/media" Target="../media/media5.m4a"/><Relationship Id="rId2" Type="http://schemas.openxmlformats.org/officeDocument/2006/relationships/audio" Target="../media/media5.m4a"/></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18.PNG"/><Relationship Id="rId1" Type="http://schemas.openxmlformats.org/officeDocument/2006/relationships/slideLayout" Target="../slideLayouts/slideLayout19.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4"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19.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32.png"/><Relationship Id="rId5" Type="http://schemas.openxmlformats.org/officeDocument/2006/relationships/image" Target="../media/image47.png"/><Relationship Id="rId1" Type="http://schemas.openxmlformats.org/officeDocument/2006/relationships/slideLayout" Target="../slideLayouts/slideLayout19.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hyperlink" Target="mailto:support@blacklinesafety.com" TargetMode="External"/><Relationship Id="rId5" Type="http://schemas.openxmlformats.org/officeDocument/2006/relationships/hyperlink" Target="mailto:eusupport@blacklinesafety.com" TargetMode="External"/><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jpeg"/><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2634"/>
          <a:stretch/>
        </p:blipFill>
        <p:spPr>
          <a:xfrm>
            <a:off x="6512996" y="6096008"/>
            <a:ext cx="2119724" cy="381406"/>
          </a:xfrm>
          <a:prstGeom prst="rect">
            <a:avLst/>
          </a:prstGeom>
        </p:spPr>
      </p:pic>
      <p:sp>
        <p:nvSpPr>
          <p:cNvPr id="5" name="TextBox 4"/>
          <p:cNvSpPr txBox="1"/>
          <p:nvPr/>
        </p:nvSpPr>
        <p:spPr>
          <a:xfrm>
            <a:off x="0" y="2629959"/>
            <a:ext cx="9144000" cy="1200329"/>
          </a:xfrm>
          <a:prstGeom prst="rect">
            <a:avLst/>
          </a:prstGeom>
          <a:noFill/>
        </p:spPr>
        <p:txBody>
          <a:bodyPr wrap="square" rtlCol="0">
            <a:spAutoFit/>
          </a:bodyPr>
          <a:lstStyle/>
          <a:p>
            <a:pPr algn="ctr"/>
            <a:r>
              <a:rPr lang="fr-FR" sz="3600" dirty="0">
                <a:solidFill>
                  <a:schemeClr val="bg1"/>
                </a:solidFill>
              </a:rPr>
              <a:t>LONER MOBILE, </a:t>
            </a:r>
            <a:r>
              <a:t/>
            </a:r>
            <a:br/>
            <a:r>
              <a:rPr lang="fr-FR" sz="3600" dirty="0">
                <a:solidFill>
                  <a:schemeClr val="bg1"/>
                </a:solidFill>
              </a:rPr>
              <a:t>LONER DUO ET BOUTON SOS</a:t>
            </a:r>
            <a:endParaRPr lang="fr-FR" sz="3600" baseline="30000" dirty="0">
              <a:solidFill>
                <a:schemeClr val="bg1"/>
              </a:solidFill>
            </a:endParaRPr>
          </a:p>
        </p:txBody>
      </p:sp>
    </p:spTree>
    <p:extLst>
      <p:ext uri="{BB962C8B-B14F-4D97-AF65-F5344CB8AC3E}">
        <p14:creationId xmlns:p14="http://schemas.microsoft.com/office/powerpoint/2010/main" val="1447142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704" y="1955321"/>
            <a:ext cx="1833464" cy="3254400"/>
          </a:xfrm>
          <a:prstGeom prst="rect">
            <a:avLst/>
          </a:prstGeom>
          <a:effectLst>
            <a:outerShdw blurRad="50800" dist="38100" dir="2700000" algn="tl" rotWithShape="0">
              <a:prstClr val="black">
                <a:alpha val="40000"/>
              </a:prstClr>
            </a:outerShdw>
          </a:effectLst>
        </p:spPr>
      </p:pic>
      <p:sp>
        <p:nvSpPr>
          <p:cNvPr id="33" name="Rectangle 32"/>
          <p:cNvSpPr/>
          <p:nvPr/>
        </p:nvSpPr>
        <p:spPr>
          <a:xfrm>
            <a:off x="5569494" y="3699224"/>
            <a:ext cx="157950" cy="5896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3278" y="1955320"/>
            <a:ext cx="1858268" cy="3298425"/>
          </a:xfrm>
          <a:prstGeom prst="rect">
            <a:avLst/>
          </a:prstGeom>
          <a:effectLst>
            <a:outerShdw blurRad="50800" dist="38100" dir="2700000" algn="tl" rotWithShape="0">
              <a:prstClr val="black">
                <a:alpha val="40000"/>
              </a:prstClr>
            </a:outerShdw>
          </a:effectLst>
        </p:spPr>
      </p:pic>
      <p:sp>
        <p:nvSpPr>
          <p:cNvPr id="14" name="TextBox 13"/>
          <p:cNvSpPr txBox="1"/>
          <p:nvPr/>
        </p:nvSpPr>
        <p:spPr>
          <a:xfrm>
            <a:off x="1817814" y="5394767"/>
            <a:ext cx="1947243" cy="276999"/>
          </a:xfrm>
          <a:prstGeom prst="rect">
            <a:avLst/>
          </a:prstGeom>
          <a:noFill/>
        </p:spPr>
        <p:txBody>
          <a:bodyPr wrap="square" rtlCol="0">
            <a:spAutoFit/>
          </a:bodyPr>
          <a:lstStyle/>
          <a:p>
            <a:pPr algn="ctr"/>
            <a:r>
              <a:rPr lang="fr-FR" sz="1200" dirty="0">
                <a:latin typeface="Arial Regular" charset="0"/>
              </a:rPr>
              <a:t>Écran principal </a:t>
            </a:r>
          </a:p>
        </p:txBody>
      </p:sp>
      <p:sp>
        <p:nvSpPr>
          <p:cNvPr id="15" name="TextBox 14"/>
          <p:cNvSpPr txBox="1"/>
          <p:nvPr/>
        </p:nvSpPr>
        <p:spPr>
          <a:xfrm>
            <a:off x="5277134" y="5430208"/>
            <a:ext cx="2077839" cy="954107"/>
          </a:xfrm>
          <a:prstGeom prst="rect">
            <a:avLst/>
          </a:prstGeom>
          <a:noFill/>
        </p:spPr>
        <p:txBody>
          <a:bodyPr wrap="square" rtlCol="0">
            <a:spAutoFit/>
          </a:bodyPr>
          <a:lstStyle/>
          <a:p>
            <a:pPr algn="ctr"/>
            <a:r>
              <a:rPr lang="fr-FR" sz="1200" dirty="0">
                <a:latin typeface="Arial Regular" charset="0"/>
              </a:rPr>
              <a:t>Profil de configuration</a:t>
            </a:r>
          </a:p>
          <a:p>
            <a:pPr algn="ctr"/>
            <a:endParaRPr lang="fr-FR" sz="1100" dirty="0">
              <a:latin typeface="Arial Regular" charset="0"/>
              <a:ea typeface="Arial Regular" charset="0"/>
              <a:cs typeface="Arial Regular" charset="0"/>
            </a:endParaRPr>
          </a:p>
          <a:p>
            <a:pPr algn="ctr"/>
            <a:r>
              <a:rPr lang="fr-FR" sz="1100" dirty="0">
                <a:latin typeface="Arial Regular" charset="0"/>
              </a:rPr>
              <a:t>Votre profil de configuration peut uniquement être visualisé (sans modification possible) durant la surveillance.</a:t>
            </a:r>
          </a:p>
        </p:txBody>
      </p:sp>
      <p:sp>
        <p:nvSpPr>
          <p:cNvPr id="16" name="TextBox 15"/>
          <p:cNvSpPr txBox="1"/>
          <p:nvPr/>
        </p:nvSpPr>
        <p:spPr>
          <a:xfrm>
            <a:off x="133077" y="2194322"/>
            <a:ext cx="1467843" cy="461665"/>
          </a:xfrm>
          <a:prstGeom prst="rect">
            <a:avLst/>
          </a:prstGeom>
          <a:noFill/>
        </p:spPr>
        <p:txBody>
          <a:bodyPr wrap="square" rtlCol="0">
            <a:spAutoFit/>
          </a:bodyPr>
          <a:lstStyle/>
          <a:p>
            <a:r>
              <a:rPr lang="fr-FR" sz="1200" dirty="0">
                <a:latin typeface="Arial Regular" charset="0"/>
              </a:rPr>
              <a:t>Démarrer / Arrêter la surveillance</a:t>
            </a:r>
          </a:p>
        </p:txBody>
      </p:sp>
      <p:sp>
        <p:nvSpPr>
          <p:cNvPr id="17" name="TextBox 16"/>
          <p:cNvSpPr txBox="1"/>
          <p:nvPr/>
        </p:nvSpPr>
        <p:spPr>
          <a:xfrm>
            <a:off x="136568" y="2674794"/>
            <a:ext cx="2250078" cy="461665"/>
          </a:xfrm>
          <a:prstGeom prst="rect">
            <a:avLst/>
          </a:prstGeom>
          <a:noFill/>
        </p:spPr>
        <p:txBody>
          <a:bodyPr wrap="square" rtlCol="0">
            <a:spAutoFit/>
          </a:bodyPr>
          <a:lstStyle/>
          <a:p>
            <a:r>
              <a:rPr lang="fr-FR" sz="1200" dirty="0">
                <a:latin typeface="Arial Regular" charset="0"/>
              </a:rPr>
              <a:t>Connexion et niveau de batterie de Loner Duo</a:t>
            </a:r>
          </a:p>
        </p:txBody>
      </p:sp>
      <p:sp>
        <p:nvSpPr>
          <p:cNvPr id="19" name="TextBox 18"/>
          <p:cNvSpPr txBox="1"/>
          <p:nvPr/>
        </p:nvSpPr>
        <p:spPr>
          <a:xfrm>
            <a:off x="124044" y="3201472"/>
            <a:ext cx="1440570" cy="461665"/>
          </a:xfrm>
          <a:prstGeom prst="rect">
            <a:avLst/>
          </a:prstGeom>
          <a:noFill/>
        </p:spPr>
        <p:txBody>
          <a:bodyPr wrap="square" rtlCol="0">
            <a:spAutoFit/>
          </a:bodyPr>
          <a:lstStyle/>
          <a:p>
            <a:r>
              <a:rPr lang="fr-FR" sz="1200" dirty="0">
                <a:latin typeface="Arial Regular" charset="0"/>
              </a:rPr>
              <a:t>Compte à rebours de pointage</a:t>
            </a:r>
          </a:p>
        </p:txBody>
      </p:sp>
      <p:sp>
        <p:nvSpPr>
          <p:cNvPr id="20" name="TextBox 19"/>
          <p:cNvSpPr txBox="1"/>
          <p:nvPr/>
        </p:nvSpPr>
        <p:spPr>
          <a:xfrm>
            <a:off x="124044" y="3954522"/>
            <a:ext cx="1588152" cy="276999"/>
          </a:xfrm>
          <a:prstGeom prst="rect">
            <a:avLst/>
          </a:prstGeom>
          <a:noFill/>
        </p:spPr>
        <p:txBody>
          <a:bodyPr wrap="square" rtlCol="0">
            <a:spAutoFit/>
          </a:bodyPr>
          <a:lstStyle/>
          <a:p>
            <a:r>
              <a:rPr lang="fr-FR" sz="1200" dirty="0">
                <a:latin typeface="Arial Regular" charset="0"/>
              </a:rPr>
              <a:t>Bouton de pointage</a:t>
            </a:r>
          </a:p>
        </p:txBody>
      </p:sp>
      <p:sp>
        <p:nvSpPr>
          <p:cNvPr id="23" name="TextBox 22"/>
          <p:cNvSpPr txBox="1"/>
          <p:nvPr/>
        </p:nvSpPr>
        <p:spPr>
          <a:xfrm>
            <a:off x="124044" y="4522906"/>
            <a:ext cx="1746340" cy="461665"/>
          </a:xfrm>
          <a:prstGeom prst="rect">
            <a:avLst/>
          </a:prstGeom>
          <a:noFill/>
        </p:spPr>
        <p:txBody>
          <a:bodyPr wrap="square" rtlCol="0">
            <a:spAutoFit/>
          </a:bodyPr>
          <a:lstStyle/>
          <a:p>
            <a:r>
              <a:rPr lang="fr-FR" sz="1200" dirty="0">
                <a:latin typeface="Arial Regular" charset="0"/>
              </a:rPr>
              <a:t>Curseur d'alerte d'urgence</a:t>
            </a:r>
          </a:p>
        </p:txBody>
      </p:sp>
      <p:sp>
        <p:nvSpPr>
          <p:cNvPr id="24" name="TextBox 23"/>
          <p:cNvSpPr txBox="1"/>
          <p:nvPr/>
        </p:nvSpPr>
        <p:spPr>
          <a:xfrm>
            <a:off x="2791436" y="1108038"/>
            <a:ext cx="1796301" cy="646331"/>
          </a:xfrm>
          <a:prstGeom prst="rect">
            <a:avLst/>
          </a:prstGeom>
          <a:noFill/>
        </p:spPr>
        <p:txBody>
          <a:bodyPr wrap="square" rtlCol="0">
            <a:spAutoFit/>
          </a:bodyPr>
          <a:lstStyle/>
          <a:p>
            <a:r>
              <a:rPr lang="fr-FR" sz="1200" dirty="0">
                <a:latin typeface="Arial Regular" charset="0"/>
              </a:rPr>
              <a:t>Paramètres de visualisation et</a:t>
            </a:r>
          </a:p>
          <a:p>
            <a:r>
              <a:rPr lang="fr-FR" sz="1200" dirty="0">
                <a:latin typeface="Arial Regular" charset="0"/>
              </a:rPr>
              <a:t>configuration</a:t>
            </a:r>
          </a:p>
        </p:txBody>
      </p:sp>
      <p:cxnSp>
        <p:nvCxnSpPr>
          <p:cNvPr id="26" name="Straight Connector 25"/>
          <p:cNvCxnSpPr/>
          <p:nvPr/>
        </p:nvCxnSpPr>
        <p:spPr>
          <a:xfrm flipV="1">
            <a:off x="3394459" y="1832505"/>
            <a:ext cx="0" cy="296072"/>
          </a:xfrm>
          <a:prstGeom prst="line">
            <a:avLst/>
          </a:prstGeom>
          <a:ln w="19050">
            <a:solidFill>
              <a:srgbClr val="C00000"/>
            </a:solidFill>
            <a:prstDash val="sysDash"/>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1295398" y="2531788"/>
            <a:ext cx="858522" cy="0"/>
          </a:xfrm>
          <a:prstGeom prst="line">
            <a:avLst/>
          </a:prstGeom>
          <a:ln w="19050">
            <a:solidFill>
              <a:srgbClr val="C00000"/>
            </a:solidFill>
            <a:prstDash val="sysDash"/>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794003" y="2665877"/>
            <a:ext cx="0" cy="180413"/>
          </a:xfrm>
          <a:prstGeom prst="line">
            <a:avLst/>
          </a:prstGeom>
          <a:ln w="19050">
            <a:solidFill>
              <a:srgbClr val="C00000"/>
            </a:solidFill>
            <a:prstDash val="sysDash"/>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1905626" y="2846290"/>
            <a:ext cx="1363865" cy="6213"/>
          </a:xfrm>
          <a:prstGeom prst="line">
            <a:avLst/>
          </a:prstGeom>
          <a:ln w="19050">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269491" y="2665877"/>
            <a:ext cx="0" cy="180413"/>
          </a:xfrm>
          <a:prstGeom prst="line">
            <a:avLst/>
          </a:prstGeom>
          <a:ln w="19050">
            <a:solidFill>
              <a:srgbClr val="C00000"/>
            </a:solidFill>
            <a:prstDash val="sysDash"/>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1543050" y="3346388"/>
            <a:ext cx="494096" cy="0"/>
          </a:xfrm>
          <a:prstGeom prst="line">
            <a:avLst/>
          </a:prstGeom>
          <a:ln w="19050">
            <a:solidFill>
              <a:srgbClr val="C00000"/>
            </a:solidFill>
            <a:prstDash val="sysDash"/>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1987184" y="3725316"/>
            <a:ext cx="264204" cy="0"/>
          </a:xfrm>
          <a:prstGeom prst="line">
            <a:avLst/>
          </a:prstGeom>
          <a:ln w="19050">
            <a:solidFill>
              <a:srgbClr val="C00000"/>
            </a:solidFill>
            <a:prstDash val="sysDash"/>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1987184" y="3725319"/>
            <a:ext cx="0" cy="367702"/>
          </a:xfrm>
          <a:prstGeom prst="line">
            <a:avLst/>
          </a:prstGeom>
          <a:ln w="19050">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1625868" y="4113792"/>
            <a:ext cx="361316" cy="0"/>
          </a:xfrm>
          <a:prstGeom prst="line">
            <a:avLst/>
          </a:prstGeom>
          <a:ln w="19050">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1708688" y="5058792"/>
            <a:ext cx="166016" cy="0"/>
          </a:xfrm>
          <a:prstGeom prst="line">
            <a:avLst/>
          </a:prstGeom>
          <a:ln w="19050">
            <a:solidFill>
              <a:srgbClr val="C00000"/>
            </a:solidFill>
            <a:prstDash val="sysDash"/>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1708687" y="4667360"/>
            <a:ext cx="0" cy="400577"/>
          </a:xfrm>
          <a:prstGeom prst="line">
            <a:avLst/>
          </a:prstGeom>
          <a:ln w="19050">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1389888" y="4667360"/>
            <a:ext cx="318799" cy="0"/>
          </a:xfrm>
          <a:prstGeom prst="line">
            <a:avLst/>
          </a:prstGeom>
          <a:ln w="19050">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7662211" y="4321362"/>
            <a:ext cx="1507965" cy="461665"/>
          </a:xfrm>
          <a:prstGeom prst="rect">
            <a:avLst/>
          </a:prstGeom>
          <a:noFill/>
        </p:spPr>
        <p:txBody>
          <a:bodyPr wrap="square" rtlCol="0">
            <a:spAutoFit/>
          </a:bodyPr>
          <a:lstStyle/>
          <a:p>
            <a:r>
              <a:rPr lang="fr-FR" sz="1200" dirty="0">
                <a:latin typeface="Arial Regular" charset="0"/>
              </a:rPr>
              <a:t>Sélectionner pour retourner au menu principal</a:t>
            </a:r>
            <a:endParaRPr lang="fr-FR" sz="1200" dirty="0">
              <a:latin typeface="Arial Regular" charset="0"/>
              <a:ea typeface="Arial Regular" charset="0"/>
              <a:cs typeface="Arial Regular" charset="0"/>
            </a:endParaRPr>
          </a:p>
        </p:txBody>
      </p:sp>
      <p:sp>
        <p:nvSpPr>
          <p:cNvPr id="49" name="TextBox 48"/>
          <p:cNvSpPr txBox="1"/>
          <p:nvPr/>
        </p:nvSpPr>
        <p:spPr>
          <a:xfrm>
            <a:off x="7662212" y="3418144"/>
            <a:ext cx="1585484" cy="461665"/>
          </a:xfrm>
          <a:prstGeom prst="rect">
            <a:avLst/>
          </a:prstGeom>
          <a:noFill/>
        </p:spPr>
        <p:txBody>
          <a:bodyPr wrap="square" rtlCol="0">
            <a:spAutoFit/>
          </a:bodyPr>
          <a:lstStyle/>
          <a:p>
            <a:r>
              <a:rPr lang="fr-FR" sz="1200" dirty="0">
                <a:latin typeface="Arial Regular" charset="0"/>
              </a:rPr>
              <a:t>Paramètre personnalisé</a:t>
            </a:r>
            <a:endParaRPr lang="fr-FR" sz="1200" dirty="0">
              <a:latin typeface="Arial Regular" charset="0"/>
              <a:ea typeface="Arial Regular" charset="0"/>
              <a:cs typeface="Arial Regular" charset="0"/>
            </a:endParaRPr>
          </a:p>
        </p:txBody>
      </p:sp>
      <p:sp>
        <p:nvSpPr>
          <p:cNvPr id="50" name="TextBox 49"/>
          <p:cNvSpPr txBox="1"/>
          <p:nvPr/>
        </p:nvSpPr>
        <p:spPr>
          <a:xfrm>
            <a:off x="7681301" y="2102357"/>
            <a:ext cx="1921253" cy="276999"/>
          </a:xfrm>
          <a:prstGeom prst="rect">
            <a:avLst/>
          </a:prstGeom>
          <a:noFill/>
        </p:spPr>
        <p:txBody>
          <a:bodyPr wrap="square" rtlCol="0">
            <a:spAutoFit/>
          </a:bodyPr>
          <a:lstStyle/>
          <a:p>
            <a:r>
              <a:rPr lang="fr-FR" sz="1200" dirty="0">
                <a:latin typeface="Arial Regular" charset="0"/>
              </a:rPr>
              <a:t>Titre de l'alerte</a:t>
            </a:r>
            <a:endParaRPr lang="fr-FR" sz="1200" dirty="0">
              <a:latin typeface="Arial Regular" charset="0"/>
              <a:ea typeface="Arial Regular" charset="0"/>
              <a:cs typeface="Arial Regular" charset="0"/>
            </a:endParaRPr>
          </a:p>
        </p:txBody>
      </p:sp>
      <p:sp>
        <p:nvSpPr>
          <p:cNvPr id="51" name="TextBox 50"/>
          <p:cNvSpPr txBox="1"/>
          <p:nvPr/>
        </p:nvSpPr>
        <p:spPr>
          <a:xfrm>
            <a:off x="7654190" y="2971192"/>
            <a:ext cx="1948364" cy="276999"/>
          </a:xfrm>
          <a:prstGeom prst="rect">
            <a:avLst/>
          </a:prstGeom>
          <a:noFill/>
        </p:spPr>
        <p:txBody>
          <a:bodyPr wrap="square" rtlCol="0">
            <a:spAutoFit/>
          </a:bodyPr>
          <a:lstStyle/>
          <a:p>
            <a:r>
              <a:rPr lang="fr-FR" sz="1200" dirty="0">
                <a:latin typeface="Arial Regular" charset="0"/>
              </a:rPr>
              <a:t>Activer / Désactiver</a:t>
            </a:r>
            <a:endParaRPr lang="fr-FR" sz="1200" dirty="0">
              <a:latin typeface="Arial Regular" charset="0"/>
              <a:ea typeface="Arial Regular" charset="0"/>
              <a:cs typeface="Arial Regular" charset="0"/>
            </a:endParaRPr>
          </a:p>
        </p:txBody>
      </p:sp>
      <p:sp>
        <p:nvSpPr>
          <p:cNvPr id="52" name="TextBox 51"/>
          <p:cNvSpPr txBox="1"/>
          <p:nvPr/>
        </p:nvSpPr>
        <p:spPr>
          <a:xfrm>
            <a:off x="7615767" y="2491191"/>
            <a:ext cx="1433965" cy="461665"/>
          </a:xfrm>
          <a:prstGeom prst="rect">
            <a:avLst/>
          </a:prstGeom>
          <a:noFill/>
        </p:spPr>
        <p:txBody>
          <a:bodyPr wrap="square" rtlCol="0">
            <a:spAutoFit/>
          </a:bodyPr>
          <a:lstStyle/>
          <a:p>
            <a:r>
              <a:rPr lang="fr-FR" sz="1200" dirty="0">
                <a:latin typeface="Arial Regular" charset="0"/>
              </a:rPr>
              <a:t>Description de l'alerte</a:t>
            </a:r>
            <a:endParaRPr lang="fr-FR" sz="1200" dirty="0">
              <a:latin typeface="Arial Regular" charset="0"/>
              <a:ea typeface="Arial Regular" charset="0"/>
              <a:cs typeface="Arial Regular" charset="0"/>
            </a:endParaRPr>
          </a:p>
        </p:txBody>
      </p:sp>
      <p:cxnSp>
        <p:nvCxnSpPr>
          <p:cNvPr id="53" name="Straight Connector 52"/>
          <p:cNvCxnSpPr/>
          <p:nvPr/>
        </p:nvCxnSpPr>
        <p:spPr>
          <a:xfrm>
            <a:off x="6328740" y="2552108"/>
            <a:ext cx="402143" cy="0"/>
          </a:xfrm>
          <a:prstGeom prst="line">
            <a:avLst/>
          </a:prstGeom>
          <a:ln w="19050">
            <a:solidFill>
              <a:srgbClr val="C00000"/>
            </a:solidFill>
            <a:prstDash val="sysDash"/>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6756254" y="2248620"/>
            <a:ext cx="0" cy="303489"/>
          </a:xfrm>
          <a:prstGeom prst="line">
            <a:avLst/>
          </a:prstGeom>
          <a:ln w="19050">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a:endCxn id="50" idx="1"/>
          </p:cNvCxnSpPr>
          <p:nvPr/>
        </p:nvCxnSpPr>
        <p:spPr>
          <a:xfrm flipV="1">
            <a:off x="6756254" y="2240857"/>
            <a:ext cx="925047" cy="7765"/>
          </a:xfrm>
          <a:prstGeom prst="line">
            <a:avLst/>
          </a:prstGeom>
          <a:ln w="19050">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6840057" y="2791937"/>
            <a:ext cx="503712" cy="9818"/>
          </a:xfrm>
          <a:prstGeom prst="line">
            <a:avLst/>
          </a:prstGeom>
          <a:ln w="19050">
            <a:solidFill>
              <a:srgbClr val="C00000"/>
            </a:solidFill>
            <a:prstDash val="sysDash"/>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7343769" y="2619063"/>
            <a:ext cx="0" cy="172874"/>
          </a:xfrm>
          <a:prstGeom prst="line">
            <a:avLst/>
          </a:prstGeom>
          <a:ln w="19050">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a:endCxn id="51" idx="1"/>
          </p:cNvCxnSpPr>
          <p:nvPr/>
        </p:nvCxnSpPr>
        <p:spPr>
          <a:xfrm flipV="1">
            <a:off x="7153365" y="3109692"/>
            <a:ext cx="500825" cy="10324"/>
          </a:xfrm>
          <a:prstGeom prst="line">
            <a:avLst/>
          </a:prstGeom>
          <a:ln w="19050">
            <a:solidFill>
              <a:srgbClr val="C00000"/>
            </a:solidFill>
            <a:prstDash val="sysDash"/>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7152291" y="4185962"/>
            <a:ext cx="283199" cy="6978"/>
          </a:xfrm>
          <a:prstGeom prst="line">
            <a:avLst/>
          </a:prstGeom>
          <a:ln w="19050">
            <a:solidFill>
              <a:srgbClr val="C00000"/>
            </a:solidFill>
            <a:prstDash val="sysDash"/>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flipV="1">
            <a:off x="7435490" y="3559093"/>
            <a:ext cx="5287" cy="626869"/>
          </a:xfrm>
          <a:prstGeom prst="line">
            <a:avLst/>
          </a:prstGeom>
          <a:ln w="19050">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7153365" y="5057477"/>
            <a:ext cx="171465" cy="0"/>
          </a:xfrm>
          <a:prstGeom prst="line">
            <a:avLst/>
          </a:prstGeom>
          <a:ln w="19050">
            <a:solidFill>
              <a:srgbClr val="C00000"/>
            </a:solidFill>
            <a:prstDash val="sysDash"/>
            <a:headEnd type="oval" w="med" len="med"/>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flipV="1">
            <a:off x="7323756" y="4436590"/>
            <a:ext cx="5287" cy="626869"/>
          </a:xfrm>
          <a:prstGeom prst="line">
            <a:avLst/>
          </a:prstGeom>
          <a:ln w="19050">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7329645" y="4446006"/>
            <a:ext cx="332566" cy="1"/>
          </a:xfrm>
          <a:prstGeom prst="line">
            <a:avLst/>
          </a:prstGeom>
          <a:ln w="19050">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p:txBody>
          <a:bodyPr/>
          <a:lstStyle/>
          <a:p>
            <a:r>
              <a:rPr lang="fr-FR"/>
              <a:t>COMPOSANTS DE LONER MOBILE</a:t>
            </a:r>
            <a:endParaRPr lang="fr-FR" dirty="0"/>
          </a:p>
        </p:txBody>
      </p:sp>
      <p:cxnSp>
        <p:nvCxnSpPr>
          <p:cNvPr id="57" name="Straight Connector 56"/>
          <p:cNvCxnSpPr/>
          <p:nvPr/>
        </p:nvCxnSpPr>
        <p:spPr>
          <a:xfrm flipV="1">
            <a:off x="7343769" y="2633059"/>
            <a:ext cx="271998" cy="1"/>
          </a:xfrm>
          <a:prstGeom prst="line">
            <a:avLst/>
          </a:prstGeom>
          <a:ln w="19050">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7427853" y="3559093"/>
            <a:ext cx="265640" cy="1"/>
          </a:xfrm>
          <a:prstGeom prst="line">
            <a:avLst/>
          </a:prstGeom>
          <a:ln w="19050">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6640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65853" y="5178977"/>
            <a:ext cx="2611219" cy="646331"/>
          </a:xfrm>
          <a:prstGeom prst="rect">
            <a:avLst/>
          </a:prstGeom>
        </p:spPr>
        <p:txBody>
          <a:bodyPr wrap="square">
            <a:spAutoFit/>
          </a:bodyPr>
          <a:lstStyle/>
          <a:p>
            <a:r>
              <a:rPr lang="fr-FR" sz="1200" dirty="0">
                <a:latin typeface="Arial Regular" charset="0"/>
              </a:rPr>
              <a:t>Pour changer la langue de l'application, allez dans Paramètres puis sélectionnez Langue.</a:t>
            </a:r>
            <a:endParaRPr lang="fr-FR" sz="1200" dirty="0">
              <a:latin typeface="Arial Regular" charset="0"/>
              <a:cs typeface="Arial Regular" charset="0"/>
            </a:endParaRPr>
          </a:p>
        </p:txBody>
      </p:sp>
      <p:sp>
        <p:nvSpPr>
          <p:cNvPr id="13" name="Rectangle 12"/>
          <p:cNvSpPr/>
          <p:nvPr/>
        </p:nvSpPr>
        <p:spPr>
          <a:xfrm>
            <a:off x="5615596" y="5225143"/>
            <a:ext cx="2611219" cy="276999"/>
          </a:xfrm>
          <a:prstGeom prst="rect">
            <a:avLst/>
          </a:prstGeom>
        </p:spPr>
        <p:txBody>
          <a:bodyPr wrap="square">
            <a:spAutoFit/>
          </a:bodyPr>
          <a:lstStyle/>
          <a:p>
            <a:r>
              <a:rPr lang="fr-FR" sz="1200" dirty="0">
                <a:latin typeface="Arial Regular" charset="0"/>
              </a:rPr>
              <a:t>Choisissez votre langue.</a:t>
            </a:r>
            <a:endParaRPr lang="fr-FR" sz="1200" dirty="0">
              <a:latin typeface="Arial Regular" charset="0"/>
              <a:cs typeface="Arial Regular" charset="0"/>
            </a:endParaRPr>
          </a:p>
        </p:txBody>
      </p:sp>
      <p:sp>
        <p:nvSpPr>
          <p:cNvPr id="8" name="Title 7"/>
          <p:cNvSpPr>
            <a:spLocks noGrp="1"/>
          </p:cNvSpPr>
          <p:nvPr>
            <p:ph type="title"/>
          </p:nvPr>
        </p:nvSpPr>
        <p:spPr/>
        <p:txBody>
          <a:bodyPr/>
          <a:lstStyle/>
          <a:p>
            <a:r>
              <a:rPr lang="fr-FR"/>
              <a:t>MODIFIER LA LANGUE</a:t>
            </a:r>
            <a:endParaRPr lang="fr-FR"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596" y="1658339"/>
            <a:ext cx="1829685" cy="3247690"/>
          </a:xfrm>
          <a:prstGeom prst="rect">
            <a:avLst/>
          </a:prstGeom>
          <a:ln>
            <a:no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853" y="1659154"/>
            <a:ext cx="1831075" cy="3250158"/>
          </a:xfrm>
          <a:prstGeom prst="rect">
            <a:avLst/>
          </a:prstGeom>
          <a:effectLst>
            <a:outerShdw blurRad="50800" dist="38100" dir="2700000" algn="tl" rotWithShape="0">
              <a:prstClr val="black">
                <a:alpha val="40000"/>
              </a:prstClr>
            </a:outerShdw>
          </a:effectLst>
        </p:spPr>
      </p:pic>
      <p:cxnSp>
        <p:nvCxnSpPr>
          <p:cNvPr id="12" name="Straight Arrow Connector 11"/>
          <p:cNvCxnSpPr/>
          <p:nvPr/>
        </p:nvCxnSpPr>
        <p:spPr>
          <a:xfrm>
            <a:off x="3996179" y="3213991"/>
            <a:ext cx="1343895"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798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artisticBlur radius="25"/>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charset="0"/>
            </a:endParaRPr>
          </a:p>
        </p:txBody>
      </p:sp>
      <p:sp>
        <p:nvSpPr>
          <p:cNvPr id="5" name="TextBox 4"/>
          <p:cNvSpPr txBox="1"/>
          <p:nvPr/>
        </p:nvSpPr>
        <p:spPr>
          <a:xfrm>
            <a:off x="2324700" y="3061472"/>
            <a:ext cx="4494600" cy="461665"/>
          </a:xfrm>
          <a:prstGeom prst="rect">
            <a:avLst/>
          </a:prstGeom>
          <a:noFill/>
        </p:spPr>
        <p:txBody>
          <a:bodyPr wrap="square" rtlCol="0">
            <a:spAutoFit/>
          </a:bodyPr>
          <a:lstStyle/>
          <a:p>
            <a:pPr algn="ctr"/>
            <a:r>
              <a:rPr lang="fr-FR" sz="2400" dirty="0">
                <a:solidFill>
                  <a:schemeClr val="bg1"/>
                </a:solidFill>
                <a:latin typeface="Arial" charset="0"/>
              </a:rPr>
              <a:t>DÉBUT DE VOTRE PÉRIODE DE TRAVAIL</a:t>
            </a:r>
            <a:endParaRPr lang="fr-FR" sz="24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790713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263" y="1470151"/>
            <a:ext cx="2970681" cy="1980454"/>
          </a:xfrm>
          <a:prstGeom prst="rect">
            <a:avLst/>
          </a:prstGeom>
        </p:spPr>
      </p:pic>
      <p:pic>
        <p:nvPicPr>
          <p:cNvPr id="2" name="Picture 1" descr="Hand-09.png"/>
          <p:cNvPicPr>
            <a:picLocks noChangeAspect="1"/>
          </p:cNvPicPr>
          <p:nvPr/>
        </p:nvPicPr>
        <p:blipFill rotWithShape="1">
          <a:blip r:embed="rId4">
            <a:extLst>
              <a:ext uri="{28A0092B-C50C-407E-A947-70E740481C1C}">
                <a14:useLocalDpi xmlns:a14="http://schemas.microsoft.com/office/drawing/2010/main" val="0"/>
              </a:ext>
            </a:extLst>
          </a:blip>
          <a:srcRect l="16277" t="17377" r="26127" b="11616"/>
          <a:stretch/>
        </p:blipFill>
        <p:spPr>
          <a:xfrm>
            <a:off x="1009200" y="2359298"/>
            <a:ext cx="1823767" cy="2248460"/>
          </a:xfrm>
          <a:prstGeom prst="rect">
            <a:avLst/>
          </a:prstGeom>
        </p:spPr>
      </p:pic>
      <p:sp>
        <p:nvSpPr>
          <p:cNvPr id="17" name="TextBox 16"/>
          <p:cNvSpPr txBox="1"/>
          <p:nvPr/>
        </p:nvSpPr>
        <p:spPr>
          <a:xfrm>
            <a:off x="1311204" y="4945667"/>
            <a:ext cx="2863221" cy="1169551"/>
          </a:xfrm>
          <a:prstGeom prst="rect">
            <a:avLst/>
          </a:prstGeom>
          <a:noFill/>
        </p:spPr>
        <p:txBody>
          <a:bodyPr wrap="square" rtlCol="0">
            <a:spAutoFit/>
          </a:bodyPr>
          <a:lstStyle/>
          <a:p>
            <a:r>
              <a:rPr lang="fr-FR" sz="1400" dirty="0">
                <a:latin typeface="Arial Regular" charset="0"/>
              </a:rPr>
              <a:t>Appuyez sur le bouton d’alimentation.</a:t>
            </a:r>
          </a:p>
          <a:p>
            <a:pPr marL="342900" indent="-342900">
              <a:buAutoNum type="arabicPeriod"/>
            </a:pPr>
            <a:endParaRPr lang="fr-FR" sz="1400" dirty="0">
              <a:latin typeface="Arial Regular" charset="0"/>
              <a:cs typeface="Arial Regular" charset="0"/>
            </a:endParaRPr>
          </a:p>
          <a:p>
            <a:r>
              <a:rPr lang="fr-FR" sz="1400" dirty="0">
                <a:latin typeface="Arial Regular" charset="0"/>
              </a:rPr>
              <a:t>Le voyant vert SureSafe clignotera jusqu’à ce que l'appareil soit associé à l'application Loner Mobile.</a:t>
            </a:r>
            <a:endParaRPr lang="fr-FR" sz="1400" dirty="0">
              <a:solidFill>
                <a:srgbClr val="101820"/>
              </a:solidFill>
              <a:latin typeface="Arial Regular" charset="0"/>
              <a:cs typeface="Arial Regular" charset="0"/>
            </a:endParaRPr>
          </a:p>
        </p:txBody>
      </p:sp>
      <p:sp>
        <p:nvSpPr>
          <p:cNvPr id="4" name="TextBox 3"/>
          <p:cNvSpPr txBox="1"/>
          <p:nvPr/>
        </p:nvSpPr>
        <p:spPr>
          <a:xfrm>
            <a:off x="-2093843" y="1789043"/>
            <a:ext cx="184731" cy="369332"/>
          </a:xfrm>
          <a:prstGeom prst="rect">
            <a:avLst/>
          </a:prstGeom>
          <a:noFill/>
        </p:spPr>
        <p:txBody>
          <a:bodyPr wrap="none" rtlCol="0">
            <a:spAutoFit/>
          </a:bodyPr>
          <a:lstStyle/>
          <a:p>
            <a:endParaRPr lang="en-US" dirty="0">
              <a:latin typeface="Arial Regular" charset="0"/>
            </a:endParaRPr>
          </a:p>
        </p:txBody>
      </p:sp>
      <p:sp>
        <p:nvSpPr>
          <p:cNvPr id="5" name="Title 4"/>
          <p:cNvSpPr>
            <a:spLocks noGrp="1"/>
          </p:cNvSpPr>
          <p:nvPr>
            <p:ph type="title"/>
          </p:nvPr>
        </p:nvSpPr>
        <p:spPr/>
        <p:txBody>
          <a:bodyPr/>
          <a:lstStyle/>
          <a:p>
            <a:r>
              <a:rPr lang="fr-FR"/>
              <a:t>MISE EN ROUTE DES APPAREILS</a:t>
            </a:r>
            <a:endParaRPr lang="fr-FR" dirty="0"/>
          </a:p>
        </p:txBody>
      </p:sp>
      <p:sp>
        <p:nvSpPr>
          <p:cNvPr id="6" name="TextBox 5"/>
          <p:cNvSpPr txBox="1"/>
          <p:nvPr/>
        </p:nvSpPr>
        <p:spPr>
          <a:xfrm>
            <a:off x="1311204" y="1175323"/>
            <a:ext cx="2765845" cy="369332"/>
          </a:xfrm>
          <a:prstGeom prst="rect">
            <a:avLst/>
          </a:prstGeom>
          <a:noFill/>
        </p:spPr>
        <p:txBody>
          <a:bodyPr wrap="square" rtlCol="0">
            <a:spAutoFit/>
          </a:bodyPr>
          <a:lstStyle/>
          <a:p>
            <a:r>
              <a:rPr lang="fr-FR" b="1" dirty="0">
                <a:solidFill>
                  <a:srgbClr val="A6192E"/>
                </a:solidFill>
              </a:rPr>
              <a:t>Loner Duo</a:t>
            </a:r>
          </a:p>
        </p:txBody>
      </p:sp>
      <p:sp>
        <p:nvSpPr>
          <p:cNvPr id="10" name="TextBox 9"/>
          <p:cNvSpPr txBox="1"/>
          <p:nvPr/>
        </p:nvSpPr>
        <p:spPr>
          <a:xfrm>
            <a:off x="5507098" y="4945667"/>
            <a:ext cx="2863221" cy="523220"/>
          </a:xfrm>
          <a:prstGeom prst="rect">
            <a:avLst/>
          </a:prstGeom>
          <a:noFill/>
        </p:spPr>
        <p:txBody>
          <a:bodyPr wrap="square" rtlCol="0">
            <a:spAutoFit/>
          </a:bodyPr>
          <a:lstStyle/>
          <a:p>
            <a:r>
              <a:rPr lang="fr-FR" sz="1400" dirty="0">
                <a:latin typeface="Arial Regular" charset="0"/>
              </a:rPr>
              <a:t>Appuyez sur le bouton pendant 10 secondes</a:t>
            </a:r>
            <a:r>
              <a:rPr lang="fr-FR" sz="1400" dirty="0" smtClean="0">
                <a:latin typeface="Arial Regular" charset="0"/>
              </a:rPr>
              <a:t>.</a:t>
            </a:r>
          </a:p>
        </p:txBody>
      </p:sp>
      <p:sp>
        <p:nvSpPr>
          <p:cNvPr id="11" name="TextBox 10"/>
          <p:cNvSpPr txBox="1"/>
          <p:nvPr/>
        </p:nvSpPr>
        <p:spPr>
          <a:xfrm>
            <a:off x="5507098" y="1175323"/>
            <a:ext cx="2765845" cy="369332"/>
          </a:xfrm>
          <a:prstGeom prst="rect">
            <a:avLst/>
          </a:prstGeom>
          <a:noFill/>
        </p:spPr>
        <p:txBody>
          <a:bodyPr wrap="square" rtlCol="0">
            <a:spAutoFit/>
          </a:bodyPr>
          <a:lstStyle/>
          <a:p>
            <a:r>
              <a:rPr lang="fr-FR" b="1" dirty="0">
                <a:solidFill>
                  <a:srgbClr val="A6192E"/>
                </a:solidFill>
              </a:rPr>
              <a:t>Loner DUO</a:t>
            </a:r>
          </a:p>
        </p:txBody>
      </p:sp>
      <p:sp>
        <p:nvSpPr>
          <p:cNvPr id="14" name="TextBox 13"/>
          <p:cNvSpPr txBox="1"/>
          <p:nvPr/>
        </p:nvSpPr>
        <p:spPr>
          <a:xfrm>
            <a:off x="5507097" y="5545186"/>
            <a:ext cx="2863221" cy="523220"/>
          </a:xfrm>
          <a:prstGeom prst="rect">
            <a:avLst/>
          </a:prstGeom>
          <a:noFill/>
        </p:spPr>
        <p:txBody>
          <a:bodyPr wrap="square" rtlCol="0">
            <a:spAutoFit/>
          </a:bodyPr>
          <a:lstStyle/>
          <a:p>
            <a:r>
              <a:rPr lang="fr-FR" sz="1400" dirty="0">
                <a:latin typeface="Arial Regular" charset="0"/>
              </a:rPr>
              <a:t>Le bouton SOS émettra un signal sonore puis clignotera en vert toutes les 10 secondes.</a:t>
            </a:r>
            <a:endParaRPr lang="fr-FR" sz="1400" dirty="0">
              <a:solidFill>
                <a:srgbClr val="101820"/>
              </a:solidFill>
              <a:latin typeface="Arial Regular" charset="0"/>
              <a:cs typeface="Arial Regular"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7537" y="2141757"/>
            <a:ext cx="888474" cy="725109"/>
          </a:xfrm>
          <a:prstGeom prst="rect">
            <a:avLst/>
          </a:prstGeom>
        </p:spPr>
      </p:pic>
      <p:pic>
        <p:nvPicPr>
          <p:cNvPr id="13" name="Picture 12" descr="Hand-09.png"/>
          <p:cNvPicPr>
            <a:picLocks noChangeAspect="1"/>
          </p:cNvPicPr>
          <p:nvPr/>
        </p:nvPicPr>
        <p:blipFill rotWithShape="1">
          <a:blip r:embed="rId4">
            <a:extLst>
              <a:ext uri="{28A0092B-C50C-407E-A947-70E740481C1C}">
                <a14:useLocalDpi xmlns:a14="http://schemas.microsoft.com/office/drawing/2010/main" val="0"/>
              </a:ext>
            </a:extLst>
          </a:blip>
          <a:srcRect l="16277" t="17377" r="26127" b="11616"/>
          <a:stretch/>
        </p:blipFill>
        <p:spPr>
          <a:xfrm>
            <a:off x="5248007" y="2359298"/>
            <a:ext cx="1823767" cy="2248460"/>
          </a:xfrm>
          <a:prstGeom prst="rect">
            <a:avLst/>
          </a:prstGeom>
        </p:spPr>
      </p:pic>
    </p:spTree>
    <p:extLst>
      <p:ext uri="{BB962C8B-B14F-4D97-AF65-F5344CB8AC3E}">
        <p14:creationId xmlns:p14="http://schemas.microsoft.com/office/powerpoint/2010/main" val="3109862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93843" y="1789043"/>
            <a:ext cx="184731" cy="369332"/>
          </a:xfrm>
          <a:prstGeom prst="rect">
            <a:avLst/>
          </a:prstGeom>
          <a:noFill/>
        </p:spPr>
        <p:txBody>
          <a:bodyPr wrap="none" rtlCol="0">
            <a:spAutoFit/>
          </a:bodyPr>
          <a:lstStyle/>
          <a:p>
            <a:endParaRPr lang="en-US" dirty="0">
              <a:latin typeface="Arial Regular"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284" y="1851946"/>
            <a:ext cx="1604294" cy="2847623"/>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2368" y="1851946"/>
            <a:ext cx="1604294" cy="2847623"/>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8326" y="1851946"/>
            <a:ext cx="1604294" cy="2847623"/>
          </a:xfrm>
          <a:prstGeom prst="rect">
            <a:avLst/>
          </a:prstGeom>
          <a:effectLst>
            <a:outerShdw blurRad="50800" dist="38100" dir="2700000" algn="tl" rotWithShape="0">
              <a:prstClr val="black">
                <a:alpha val="40000"/>
              </a:prstClr>
            </a:outerShdw>
          </a:effectLst>
        </p:spPr>
      </p:pic>
      <p:sp>
        <p:nvSpPr>
          <p:cNvPr id="12" name="Rectangle 11"/>
          <p:cNvSpPr/>
          <p:nvPr/>
        </p:nvSpPr>
        <p:spPr>
          <a:xfrm>
            <a:off x="456073" y="4813524"/>
            <a:ext cx="1708466" cy="646331"/>
          </a:xfrm>
          <a:prstGeom prst="rect">
            <a:avLst/>
          </a:prstGeom>
        </p:spPr>
        <p:txBody>
          <a:bodyPr wrap="square">
            <a:spAutoFit/>
          </a:bodyPr>
          <a:lstStyle/>
          <a:p>
            <a:r>
              <a:rPr lang="fr-FR" sz="1200" dirty="0">
                <a:latin typeface="Arial Regular" charset="0"/>
              </a:rPr>
              <a:t>Sélectionnez le symbole Bluetooth, puis sélectionnez CONNECTER L'APPAREIL.</a:t>
            </a:r>
            <a:endParaRPr lang="fr-FR" sz="1200" dirty="0">
              <a:latin typeface="Arial Regular" charset="0"/>
              <a:cs typeface="Arial Regular" charset="0"/>
            </a:endParaRPr>
          </a:p>
        </p:txBody>
      </p:sp>
      <p:sp>
        <p:nvSpPr>
          <p:cNvPr id="13" name="Rectangle 12"/>
          <p:cNvSpPr/>
          <p:nvPr/>
        </p:nvSpPr>
        <p:spPr>
          <a:xfrm>
            <a:off x="2569501" y="4820408"/>
            <a:ext cx="1699078" cy="461665"/>
          </a:xfrm>
          <a:prstGeom prst="rect">
            <a:avLst/>
          </a:prstGeom>
        </p:spPr>
        <p:txBody>
          <a:bodyPr wrap="square">
            <a:spAutoFit/>
          </a:bodyPr>
          <a:lstStyle/>
          <a:p>
            <a:r>
              <a:rPr lang="fr-FR" sz="1200" dirty="0">
                <a:latin typeface="Arial Regular" charset="0"/>
              </a:rPr>
              <a:t>Sélectionnez RECHERCHER LES APPAREILS.</a:t>
            </a:r>
            <a:endParaRPr lang="fr-FR" sz="1200" dirty="0">
              <a:latin typeface="Arial Regular" charset="0"/>
              <a:cs typeface="Arial Regular" charset="0"/>
            </a:endParaRPr>
          </a:p>
        </p:txBody>
      </p:sp>
      <p:sp>
        <p:nvSpPr>
          <p:cNvPr id="14" name="Rectangle 13"/>
          <p:cNvSpPr/>
          <p:nvPr/>
        </p:nvSpPr>
        <p:spPr>
          <a:xfrm>
            <a:off x="4682929" y="4813524"/>
            <a:ext cx="2015822" cy="1384995"/>
          </a:xfrm>
          <a:prstGeom prst="rect">
            <a:avLst/>
          </a:prstGeom>
        </p:spPr>
        <p:txBody>
          <a:bodyPr wrap="square">
            <a:spAutoFit/>
          </a:bodyPr>
          <a:lstStyle/>
          <a:p>
            <a:r>
              <a:rPr lang="fr-FR" sz="1200" dirty="0">
                <a:latin typeface="Arial Regular" charset="0"/>
              </a:rPr>
              <a:t>Sélectionnez votre appareil dans la liste des APPAREILS DISPONIBLES. Si vous utilisez Loner Duo, le nombre correspond au numéro de série indiqué au dos de l'appareil. Cliquez sur ENREGISTRER.</a:t>
            </a:r>
            <a:endParaRPr lang="fr-FR" sz="1200" dirty="0">
              <a:latin typeface="Arial Regular" charset="0"/>
              <a:cs typeface="Arial Regular" charset="0"/>
            </a:endParaRPr>
          </a:p>
        </p:txBody>
      </p:sp>
      <p:sp>
        <p:nvSpPr>
          <p:cNvPr id="17" name="Rectangle 16"/>
          <p:cNvSpPr/>
          <p:nvPr/>
        </p:nvSpPr>
        <p:spPr>
          <a:xfrm>
            <a:off x="6872368" y="4820408"/>
            <a:ext cx="1708466" cy="276999"/>
          </a:xfrm>
          <a:prstGeom prst="rect">
            <a:avLst/>
          </a:prstGeom>
        </p:spPr>
        <p:txBody>
          <a:bodyPr wrap="square">
            <a:spAutoFit/>
          </a:bodyPr>
          <a:lstStyle/>
          <a:p>
            <a:r>
              <a:rPr lang="fr-FR" sz="1200" dirty="0">
                <a:latin typeface="Arial Regular" charset="0"/>
              </a:rPr>
              <a:t>Cliquez sur OK.</a:t>
            </a:r>
            <a:endParaRPr lang="fr-FR" sz="1200" dirty="0">
              <a:latin typeface="Arial Regular" charset="0"/>
              <a:cs typeface="Arial Regular" charset="0"/>
            </a:endParaRPr>
          </a:p>
        </p:txBody>
      </p:sp>
      <p:sp>
        <p:nvSpPr>
          <p:cNvPr id="2" name="TextBox 1"/>
          <p:cNvSpPr txBox="1"/>
          <p:nvPr/>
        </p:nvSpPr>
        <p:spPr>
          <a:xfrm>
            <a:off x="94223" y="1062101"/>
            <a:ext cx="9348205" cy="300082"/>
          </a:xfrm>
          <a:prstGeom prst="rect">
            <a:avLst/>
          </a:prstGeom>
          <a:noFill/>
        </p:spPr>
        <p:txBody>
          <a:bodyPr wrap="square" rtlCol="0">
            <a:spAutoFit/>
          </a:bodyPr>
          <a:lstStyle/>
          <a:p>
            <a:r>
              <a:rPr lang="fr-FR" sz="1350" dirty="0">
                <a:latin typeface="Arial Regular" charset="0"/>
              </a:rPr>
              <a:t>Vérifiez que le Bluetooth est activé sur votre smartphone et que votre Loner Duo ou votre bouton SOS est en route.</a:t>
            </a:r>
            <a:endParaRPr lang="fr-FR" sz="1350" dirty="0">
              <a:latin typeface="Arial Regular" charset="0"/>
              <a:ea typeface="Arial Regular" charset="0"/>
              <a:cs typeface="Arial Regular" charset="0"/>
            </a:endParaRPr>
          </a:p>
        </p:txBody>
      </p:sp>
      <p:sp>
        <p:nvSpPr>
          <p:cNvPr id="3" name="Title 2"/>
          <p:cNvSpPr>
            <a:spLocks noGrp="1"/>
          </p:cNvSpPr>
          <p:nvPr>
            <p:ph type="title"/>
          </p:nvPr>
        </p:nvSpPr>
        <p:spPr/>
        <p:txBody>
          <a:bodyPr/>
          <a:lstStyle/>
          <a:p>
            <a:r>
              <a:rPr lang="fr-FR"/>
              <a:t>CONNECTER LES APPAREILS À LONER MOBILE</a:t>
            </a:r>
            <a:endParaRPr lang="fr-FR"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439" y="1849004"/>
            <a:ext cx="1605098" cy="2853507"/>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441" y="1851946"/>
            <a:ext cx="1605097" cy="28535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8866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920" y="1722170"/>
            <a:ext cx="2294548" cy="4072822"/>
          </a:xfrm>
          <a:prstGeom prst="rect">
            <a:avLst/>
          </a:prstGeom>
          <a:effectLst>
            <a:outerShdw blurRad="50800" dist="76200" dir="2700000" algn="tl" rotWithShape="0">
              <a:prstClr val="black">
                <a:alpha val="40000"/>
              </a:prstClr>
            </a:outerShdw>
          </a:effectLst>
        </p:spPr>
      </p:pic>
      <p:sp>
        <p:nvSpPr>
          <p:cNvPr id="8" name="TextBox 7"/>
          <p:cNvSpPr txBox="1"/>
          <p:nvPr/>
        </p:nvSpPr>
        <p:spPr>
          <a:xfrm>
            <a:off x="4782967" y="2596750"/>
            <a:ext cx="2863221" cy="1815882"/>
          </a:xfrm>
          <a:prstGeom prst="rect">
            <a:avLst/>
          </a:prstGeom>
          <a:noFill/>
        </p:spPr>
        <p:txBody>
          <a:bodyPr wrap="square" rtlCol="0">
            <a:spAutoFit/>
          </a:bodyPr>
          <a:lstStyle/>
          <a:p>
            <a:r>
              <a:rPr lang="fr-FR" sz="1400" dirty="0">
                <a:latin typeface="Arial Regular" charset="0"/>
              </a:rPr>
              <a:t>Appuyez sur le bouton d’alimentation.</a:t>
            </a:r>
          </a:p>
          <a:p>
            <a:pPr marL="342900" indent="-342900">
              <a:buAutoNum type="arabicPeriod"/>
            </a:pPr>
            <a:endParaRPr lang="fr-FR" sz="1400" dirty="0">
              <a:latin typeface="Arial Regular" charset="0"/>
              <a:cs typeface="Arial Regular" charset="0"/>
            </a:endParaRPr>
          </a:p>
          <a:p>
            <a:r>
              <a:rPr lang="fr-FR" sz="1400" dirty="0">
                <a:latin typeface="Arial Regular" charset="0"/>
              </a:rPr>
              <a:t>Appuyez sur DÉMARRER LA SURVEILLANCE.</a:t>
            </a:r>
          </a:p>
          <a:p>
            <a:endParaRPr lang="fr-FR" sz="1400" dirty="0">
              <a:solidFill>
                <a:srgbClr val="101820"/>
              </a:solidFill>
              <a:latin typeface="Arial Regular" charset="0"/>
              <a:cs typeface="Arial Regular" charset="0"/>
            </a:endParaRPr>
          </a:p>
          <a:p>
            <a:r>
              <a:rPr lang="fr-FR" sz="1400" dirty="0">
                <a:solidFill>
                  <a:srgbClr val="101820"/>
                </a:solidFill>
                <a:latin typeface="Arial Regular" charset="0"/>
              </a:rPr>
              <a:t>Loner Mobile commencera à se connecter au réseau Blackline Safety. Votre sécurité est désormais sous surveillance. </a:t>
            </a:r>
            <a:endParaRPr lang="fr-FR" sz="1400" dirty="0">
              <a:solidFill>
                <a:srgbClr val="101820"/>
              </a:solidFill>
              <a:latin typeface="Arial Regular" charset="0"/>
              <a:cs typeface="Arial Regular" charset="0"/>
            </a:endParaRPr>
          </a:p>
        </p:txBody>
      </p:sp>
      <p:sp>
        <p:nvSpPr>
          <p:cNvPr id="3" name="Title 2"/>
          <p:cNvSpPr>
            <a:spLocks noGrp="1"/>
          </p:cNvSpPr>
          <p:nvPr>
            <p:ph type="title"/>
          </p:nvPr>
        </p:nvSpPr>
        <p:spPr/>
        <p:txBody>
          <a:bodyPr/>
          <a:lstStyle/>
          <a:p>
            <a:r>
              <a:rPr lang="fr-FR"/>
              <a:t>DÉMARRER LA SURVEILLANCE</a:t>
            </a:r>
            <a:endParaRPr lang="fr-FR" dirty="0"/>
          </a:p>
        </p:txBody>
      </p:sp>
    </p:spTree>
    <p:extLst>
      <p:ext uri="{BB962C8B-B14F-4D97-AF65-F5344CB8AC3E}">
        <p14:creationId xmlns:p14="http://schemas.microsoft.com/office/powerpoint/2010/main" val="3513679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artisticBlur radius="35"/>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charset="0"/>
            </a:endParaRPr>
          </a:p>
        </p:txBody>
      </p:sp>
      <p:sp>
        <p:nvSpPr>
          <p:cNvPr id="5" name="TextBox 4"/>
          <p:cNvSpPr txBox="1"/>
          <p:nvPr/>
        </p:nvSpPr>
        <p:spPr>
          <a:xfrm>
            <a:off x="2324700" y="3061472"/>
            <a:ext cx="4494600" cy="461665"/>
          </a:xfrm>
          <a:prstGeom prst="rect">
            <a:avLst/>
          </a:prstGeom>
          <a:noFill/>
        </p:spPr>
        <p:txBody>
          <a:bodyPr wrap="square" rtlCol="0">
            <a:spAutoFit/>
          </a:bodyPr>
          <a:lstStyle/>
          <a:p>
            <a:pPr algn="ctr"/>
            <a:r>
              <a:rPr lang="fr-FR" sz="2400" dirty="0">
                <a:solidFill>
                  <a:schemeClr val="bg1"/>
                </a:solidFill>
                <a:latin typeface="Arial" charset="0"/>
              </a:rPr>
              <a:t>PENDANT VOTRE TRAVAIL</a:t>
            </a:r>
            <a:endParaRPr lang="fr-FR" sz="24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032769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77500" y="1683117"/>
            <a:ext cx="5126767" cy="584775"/>
          </a:xfrm>
          <a:prstGeom prst="rect">
            <a:avLst/>
          </a:prstGeom>
          <a:noFill/>
        </p:spPr>
        <p:txBody>
          <a:bodyPr wrap="square" rtlCol="0">
            <a:spAutoFit/>
          </a:bodyPr>
          <a:lstStyle/>
          <a:p>
            <a:pPr algn="ctr"/>
            <a:r>
              <a:rPr lang="fr-FR" sz="1600" dirty="0">
                <a:latin typeface="Arial Regular" charset="0"/>
              </a:rPr>
              <a:t>Pendant votre travail, vous serez peut-être amené à confirmer que vous êtes en sécurité si l’appareil détecte l’un des éléments suivants :</a:t>
            </a:r>
          </a:p>
        </p:txBody>
      </p:sp>
      <p:sp>
        <p:nvSpPr>
          <p:cNvPr id="2" name="Title 1"/>
          <p:cNvSpPr>
            <a:spLocks noGrp="1"/>
          </p:cNvSpPr>
          <p:nvPr>
            <p:ph type="title"/>
          </p:nvPr>
        </p:nvSpPr>
        <p:spPr/>
        <p:txBody>
          <a:bodyPr/>
          <a:lstStyle/>
          <a:p>
            <a:r>
              <a:rPr lang="fr-FR"/>
              <a:t>FONCTIONNALITÉS AUTOMATIQUES</a:t>
            </a:r>
            <a:endParaRPr lang="fr-FR" dirty="0"/>
          </a:p>
        </p:txBody>
      </p:sp>
      <p:sp>
        <p:nvSpPr>
          <p:cNvPr id="14" name="TextBox 13"/>
          <p:cNvSpPr txBox="1"/>
          <p:nvPr/>
        </p:nvSpPr>
        <p:spPr>
          <a:xfrm>
            <a:off x="2890852" y="3065012"/>
            <a:ext cx="3204727" cy="307777"/>
          </a:xfrm>
          <a:prstGeom prst="rect">
            <a:avLst/>
          </a:prstGeom>
          <a:noFill/>
        </p:spPr>
        <p:txBody>
          <a:bodyPr wrap="square" rtlCol="0">
            <a:spAutoFit/>
          </a:bodyPr>
          <a:lstStyle/>
          <a:p>
            <a:pPr algn="ctr"/>
            <a:r>
              <a:rPr lang="fr-FR" sz="1400" dirty="0">
                <a:latin typeface="Arial Regular" charset="0"/>
              </a:rPr>
              <a:t>Absence de mouvement</a:t>
            </a:r>
          </a:p>
        </p:txBody>
      </p:sp>
      <p:sp>
        <p:nvSpPr>
          <p:cNvPr id="15" name="TextBox 14"/>
          <p:cNvSpPr txBox="1"/>
          <p:nvPr/>
        </p:nvSpPr>
        <p:spPr>
          <a:xfrm>
            <a:off x="680366" y="3065011"/>
            <a:ext cx="3204727" cy="307777"/>
          </a:xfrm>
          <a:prstGeom prst="rect">
            <a:avLst/>
          </a:prstGeom>
          <a:noFill/>
        </p:spPr>
        <p:txBody>
          <a:bodyPr wrap="square" rtlCol="0">
            <a:spAutoFit/>
          </a:bodyPr>
          <a:lstStyle/>
          <a:p>
            <a:pPr algn="ctr"/>
            <a:r>
              <a:rPr lang="fr-FR" sz="1400" dirty="0">
                <a:latin typeface="Arial Regular" charset="0"/>
              </a:rPr>
              <a:t>Nécessité de pointage</a:t>
            </a: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51600" t="40856" r="42388" b="51253"/>
          <a:stretch/>
        </p:blipFill>
        <p:spPr>
          <a:xfrm>
            <a:off x="3885093" y="3486440"/>
            <a:ext cx="1407109" cy="1427018"/>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37620" t="39148" r="56335" b="52236"/>
          <a:stretch/>
        </p:blipFill>
        <p:spPr>
          <a:xfrm>
            <a:off x="1475922" y="3399807"/>
            <a:ext cx="1414930" cy="155826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443" y="3587045"/>
            <a:ext cx="1183787" cy="1183787"/>
          </a:xfrm>
          <a:prstGeom prst="rect">
            <a:avLst/>
          </a:prstGeom>
        </p:spPr>
      </p:pic>
      <p:sp>
        <p:nvSpPr>
          <p:cNvPr id="19" name="TextBox 18"/>
          <p:cNvSpPr txBox="1"/>
          <p:nvPr/>
        </p:nvSpPr>
        <p:spPr>
          <a:xfrm>
            <a:off x="5275972" y="3065011"/>
            <a:ext cx="3204727" cy="307777"/>
          </a:xfrm>
          <a:prstGeom prst="rect">
            <a:avLst/>
          </a:prstGeom>
          <a:noFill/>
        </p:spPr>
        <p:txBody>
          <a:bodyPr wrap="square" rtlCol="0">
            <a:spAutoFit/>
          </a:bodyPr>
          <a:lstStyle/>
          <a:p>
            <a:pPr algn="ctr"/>
            <a:r>
              <a:rPr lang="fr-FR" sz="1400" dirty="0">
                <a:latin typeface="Arial Regular" charset="0"/>
              </a:rPr>
              <a:t>Détection de chutes</a:t>
            </a:r>
            <a:endParaRPr lang="fr-FR" sz="1400" dirty="0">
              <a:latin typeface="Arial Regular" charset="0"/>
              <a:cs typeface="Arial Regular" charset="0"/>
            </a:endParaRPr>
          </a:p>
        </p:txBody>
      </p:sp>
    </p:spTree>
    <p:extLst>
      <p:ext uri="{BB962C8B-B14F-4D97-AF65-F5344CB8AC3E}">
        <p14:creationId xmlns:p14="http://schemas.microsoft.com/office/powerpoint/2010/main" val="2555459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19" y="1736812"/>
            <a:ext cx="1829684" cy="3247690"/>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3406" y="1736812"/>
            <a:ext cx="1829685" cy="3247690"/>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2957" y="1736812"/>
            <a:ext cx="1829684" cy="3247690"/>
          </a:xfrm>
          <a:prstGeom prst="rect">
            <a:avLst/>
          </a:prstGeom>
          <a:effectLst>
            <a:outerShdw blurRad="50800" dist="38100" dir="2700000" algn="tl" rotWithShape="0">
              <a:prstClr val="black">
                <a:alpha val="40000"/>
              </a:prstClr>
            </a:outerShdw>
          </a:effectLst>
        </p:spPr>
      </p:pic>
      <p:sp>
        <p:nvSpPr>
          <p:cNvPr id="13" name="Rectangle 12"/>
          <p:cNvSpPr/>
          <p:nvPr/>
        </p:nvSpPr>
        <p:spPr>
          <a:xfrm>
            <a:off x="618118" y="5113884"/>
            <a:ext cx="2139355" cy="461665"/>
          </a:xfrm>
          <a:prstGeom prst="rect">
            <a:avLst/>
          </a:prstGeom>
        </p:spPr>
        <p:txBody>
          <a:bodyPr wrap="square">
            <a:spAutoFit/>
          </a:bodyPr>
          <a:lstStyle/>
          <a:p>
            <a:r>
              <a:rPr lang="fr-FR" sz="1200" dirty="0">
                <a:latin typeface="Arial Regular" charset="0"/>
              </a:rPr>
              <a:t>Appuyez sur le bouton POINTAGE sur Loner Mobile.</a:t>
            </a:r>
            <a:endParaRPr lang="fr-FR" sz="1200" dirty="0">
              <a:latin typeface="Arial Regular" charset="0"/>
              <a:cs typeface="Arial Regular" charset="0"/>
            </a:endParaRPr>
          </a:p>
        </p:txBody>
      </p:sp>
      <p:sp>
        <p:nvSpPr>
          <p:cNvPr id="14" name="Rectangle 13"/>
          <p:cNvSpPr/>
          <p:nvPr/>
        </p:nvSpPr>
        <p:spPr>
          <a:xfrm>
            <a:off x="3403809" y="5113884"/>
            <a:ext cx="2191684" cy="830997"/>
          </a:xfrm>
          <a:prstGeom prst="rect">
            <a:avLst/>
          </a:prstGeom>
        </p:spPr>
        <p:txBody>
          <a:bodyPr wrap="square">
            <a:spAutoFit/>
          </a:bodyPr>
          <a:lstStyle/>
          <a:p>
            <a:r>
              <a:rPr lang="fr-FR" sz="1200" dirty="0">
                <a:latin typeface="Arial Regular" charset="0"/>
              </a:rPr>
              <a:t>Choisissez un commentaire rapide dans la liste des commentaires, saisissez un commentaire personnalisé ou pointez sans envoyer de commentaire. </a:t>
            </a:r>
            <a:endParaRPr lang="fr-FR" sz="1200" dirty="0">
              <a:latin typeface="Arial Regular" charset="0"/>
              <a:cs typeface="Arial Regular" charset="0"/>
            </a:endParaRPr>
          </a:p>
        </p:txBody>
      </p:sp>
      <p:sp>
        <p:nvSpPr>
          <p:cNvPr id="20" name="Rectangle 19"/>
          <p:cNvSpPr/>
          <p:nvPr/>
        </p:nvSpPr>
        <p:spPr>
          <a:xfrm>
            <a:off x="6223360" y="5113884"/>
            <a:ext cx="1995966" cy="646331"/>
          </a:xfrm>
          <a:prstGeom prst="rect">
            <a:avLst/>
          </a:prstGeom>
        </p:spPr>
        <p:txBody>
          <a:bodyPr wrap="square">
            <a:spAutoFit/>
          </a:bodyPr>
          <a:lstStyle/>
          <a:p>
            <a:r>
              <a:rPr lang="fr-FR" sz="1200" dirty="0">
                <a:latin typeface="Arial Regular" charset="0"/>
              </a:rPr>
              <a:t>Votre compte à rebours de pointage est remis à zéro et l'appareil fonctionne à nouveau normalement.</a:t>
            </a:r>
            <a:endParaRPr lang="fr-FR" sz="1200" dirty="0">
              <a:latin typeface="Arial Regular" charset="0"/>
              <a:cs typeface="Arial Regular" charset="0"/>
            </a:endParaRPr>
          </a:p>
        </p:txBody>
      </p:sp>
      <p:sp>
        <p:nvSpPr>
          <p:cNvPr id="22" name="Rectangle 21"/>
          <p:cNvSpPr/>
          <p:nvPr/>
        </p:nvSpPr>
        <p:spPr>
          <a:xfrm>
            <a:off x="560243" y="1022685"/>
            <a:ext cx="8155493" cy="307777"/>
          </a:xfrm>
          <a:prstGeom prst="rect">
            <a:avLst/>
          </a:prstGeom>
        </p:spPr>
        <p:txBody>
          <a:bodyPr wrap="square">
            <a:spAutoFit/>
          </a:bodyPr>
          <a:lstStyle/>
          <a:p>
            <a:r>
              <a:rPr lang="fr-FR" sz="1400" dirty="0">
                <a:latin typeface="Arial Regular" charset="0"/>
              </a:rPr>
              <a:t>Si vous préférez éviter qu'une alerte en attente ne se déclenche, vous pouvez pointer avant qu'elle ne sonne.</a:t>
            </a:r>
            <a:endParaRPr lang="fr-FR" sz="1400" dirty="0">
              <a:latin typeface="Arial Regular" charset="0"/>
              <a:cs typeface="Arial Regular" charset="0"/>
            </a:endParaRPr>
          </a:p>
        </p:txBody>
      </p:sp>
      <p:sp>
        <p:nvSpPr>
          <p:cNvPr id="3" name="Title 2"/>
          <p:cNvSpPr>
            <a:spLocks noGrp="1"/>
          </p:cNvSpPr>
          <p:nvPr>
            <p:ph type="title"/>
          </p:nvPr>
        </p:nvSpPr>
        <p:spPr/>
        <p:txBody>
          <a:bodyPr/>
          <a:lstStyle/>
          <a:p>
            <a:r>
              <a:rPr lang="fr-FR"/>
              <a:t>POINTAGE ANTICIPÉ</a:t>
            </a:r>
            <a:endParaRPr lang="fr-FR" dirty="0"/>
          </a:p>
        </p:txBody>
      </p:sp>
    </p:spTree>
    <p:extLst>
      <p:ext uri="{BB962C8B-B14F-4D97-AF65-F5344CB8AC3E}">
        <p14:creationId xmlns:p14="http://schemas.microsoft.com/office/powerpoint/2010/main" val="1513272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9759" y="1903375"/>
            <a:ext cx="1867715" cy="3315195"/>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9773" y="1898282"/>
            <a:ext cx="1867715" cy="3315195"/>
          </a:xfrm>
          <a:prstGeom prst="rect">
            <a:avLst/>
          </a:prstGeom>
          <a:effectLst>
            <a:outerShdw blurRad="50800" dist="38100" dir="2700000" algn="tl" rotWithShape="0">
              <a:prstClr val="black">
                <a:alpha val="40000"/>
              </a:prstClr>
            </a:outerShdw>
          </a:effectLst>
        </p:spPr>
      </p:pic>
      <p:sp>
        <p:nvSpPr>
          <p:cNvPr id="13" name="Rectangle 12"/>
          <p:cNvSpPr/>
          <p:nvPr/>
        </p:nvSpPr>
        <p:spPr>
          <a:xfrm>
            <a:off x="4949773" y="5629835"/>
            <a:ext cx="2191684" cy="646331"/>
          </a:xfrm>
          <a:prstGeom prst="rect">
            <a:avLst/>
          </a:prstGeom>
        </p:spPr>
        <p:txBody>
          <a:bodyPr wrap="square">
            <a:spAutoFit/>
          </a:bodyPr>
          <a:lstStyle/>
          <a:p>
            <a:r>
              <a:rPr lang="fr-FR" sz="1200" dirty="0">
                <a:latin typeface="Arial Regular" charset="0"/>
              </a:rPr>
              <a:t>Cela remettra à zéro votre compte à rebours de pointage et votre appareil fonctionnera à nouveau normalement.</a:t>
            </a:r>
            <a:endParaRPr lang="fr-FR" sz="1200" dirty="0">
              <a:latin typeface="Arial Regular" charset="0"/>
              <a:cs typeface="Arial Regular" charset="0"/>
            </a:endParaRPr>
          </a:p>
        </p:txBody>
      </p:sp>
      <p:sp>
        <p:nvSpPr>
          <p:cNvPr id="14" name="Rectangle 13"/>
          <p:cNvSpPr/>
          <p:nvPr/>
        </p:nvSpPr>
        <p:spPr>
          <a:xfrm>
            <a:off x="1798096" y="5625838"/>
            <a:ext cx="2139355" cy="1015663"/>
          </a:xfrm>
          <a:prstGeom prst="rect">
            <a:avLst/>
          </a:prstGeom>
        </p:spPr>
        <p:txBody>
          <a:bodyPr wrap="square">
            <a:spAutoFit/>
          </a:bodyPr>
          <a:lstStyle/>
          <a:p>
            <a:r>
              <a:rPr lang="fr-FR" sz="1200" dirty="0">
                <a:latin typeface="Arial Regular" charset="0"/>
              </a:rPr>
              <a:t>Appuyez sur OK sur </a:t>
            </a:r>
            <a:r>
              <a:rPr lang="fr-FR" sz="1200" dirty="0" err="1">
                <a:latin typeface="Arial Regular" charset="0"/>
              </a:rPr>
              <a:t>Loner</a:t>
            </a:r>
            <a:r>
              <a:rPr lang="fr-FR" sz="1200" dirty="0">
                <a:latin typeface="Arial Regular" charset="0"/>
              </a:rPr>
              <a:t> </a:t>
            </a:r>
            <a:r>
              <a:rPr lang="fr-FR" sz="1200" dirty="0" smtClean="0">
                <a:latin typeface="Arial Regular" charset="0"/>
              </a:rPr>
              <a:t>Mobile, </a:t>
            </a:r>
            <a:r>
              <a:rPr lang="fr-FR" sz="1200" dirty="0"/>
              <a:t>appuyez sur le loquet </a:t>
            </a:r>
            <a:r>
              <a:rPr lang="fr-FR" sz="1200" dirty="0" smtClean="0">
                <a:latin typeface="Arial Regular" charset="0"/>
              </a:rPr>
              <a:t>d’urgence </a:t>
            </a:r>
            <a:r>
              <a:rPr lang="fr-FR" sz="1200" dirty="0">
                <a:latin typeface="Arial Regular" charset="0"/>
              </a:rPr>
              <a:t>sur Loner Duo ou appuyez une fois sur le bouton SOS pour pointer.</a:t>
            </a:r>
            <a:endParaRPr lang="fr-FR" sz="1200" dirty="0">
              <a:latin typeface="Arial Regular" charset="0"/>
              <a:cs typeface="Arial Regular" charset="0"/>
            </a:endParaRPr>
          </a:p>
        </p:txBody>
      </p:sp>
      <p:sp>
        <p:nvSpPr>
          <p:cNvPr id="22" name="Rectangle 21"/>
          <p:cNvSpPr/>
          <p:nvPr/>
        </p:nvSpPr>
        <p:spPr>
          <a:xfrm>
            <a:off x="560243" y="1022685"/>
            <a:ext cx="8155493" cy="523220"/>
          </a:xfrm>
          <a:prstGeom prst="rect">
            <a:avLst/>
          </a:prstGeom>
        </p:spPr>
        <p:txBody>
          <a:bodyPr wrap="square">
            <a:spAutoFit/>
          </a:bodyPr>
          <a:lstStyle/>
          <a:p>
            <a:r>
              <a:rPr lang="fr-FR" sz="1400" dirty="0">
                <a:latin typeface="Arial Regular" charset="0"/>
              </a:rPr>
              <a:t>Vos appareils déclenchent une alerte en attente lorsque vous devez pointer. Vous avez 30 secondes pour confirmer que vous êtes en sécurité avant qu'une alerte rouge ne soit envoyée au personnel de surveillance. </a:t>
            </a:r>
            <a:endParaRPr lang="fr-FR" sz="1400" dirty="0">
              <a:latin typeface="Arial Regular" charset="0"/>
              <a:cs typeface="Arial Regular" charset="0"/>
            </a:endParaRPr>
          </a:p>
        </p:txBody>
      </p:sp>
      <p:pic>
        <p:nvPicPr>
          <p:cNvPr id="6" name="Loner Mobile Pending Alarm.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12765" y="1853838"/>
            <a:ext cx="352835" cy="352835"/>
          </a:xfrm>
          <a:prstGeom prst="rect">
            <a:avLst/>
          </a:prstGeom>
        </p:spPr>
      </p:pic>
      <p:grpSp>
        <p:nvGrpSpPr>
          <p:cNvPr id="11" name="Group 10"/>
          <p:cNvGrpSpPr/>
          <p:nvPr/>
        </p:nvGrpSpPr>
        <p:grpSpPr>
          <a:xfrm>
            <a:off x="2481389" y="4125142"/>
            <a:ext cx="2359532" cy="1591692"/>
            <a:chOff x="134469" y="3762579"/>
            <a:chExt cx="2359532" cy="1591692"/>
          </a:xfrm>
        </p:grpSpPr>
        <p:sp>
          <p:nvSpPr>
            <p:cNvPr id="10" name="Explosion 1 9"/>
            <p:cNvSpPr/>
            <p:nvPr/>
          </p:nvSpPr>
          <p:spPr>
            <a:xfrm rot="10800000">
              <a:off x="363897" y="3762579"/>
              <a:ext cx="1798925" cy="902882"/>
            </a:xfrm>
            <a:prstGeom prst="irregularSeal1">
              <a:avLst/>
            </a:prstGeom>
            <a:gradFill>
              <a:gsLst>
                <a:gs pos="0">
                  <a:srgbClr val="C00000"/>
                </a:gs>
                <a:gs pos="100000">
                  <a:schemeClr val="accent2">
                    <a:lumMod val="60000"/>
                    <a:lumOff val="40000"/>
                  </a:schemeClr>
                </a:gs>
              </a:gsLst>
            </a:gradFill>
            <a:ln>
              <a:solidFill>
                <a:srgbClr val="A6192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469" y="3781250"/>
              <a:ext cx="2359532" cy="1573021"/>
            </a:xfrm>
            <a:prstGeom prst="rect">
              <a:avLst/>
            </a:prstGeom>
          </p:spPr>
        </p:pic>
      </p:grpSp>
      <p:pic>
        <p:nvPicPr>
          <p:cNvPr id="3" name="Loner Duo Check In Pending Copy.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094148" y="5349708"/>
            <a:ext cx="281379" cy="281379"/>
          </a:xfrm>
          <a:prstGeom prst="rect">
            <a:avLst/>
          </a:prstGeom>
        </p:spPr>
      </p:pic>
      <p:sp>
        <p:nvSpPr>
          <p:cNvPr id="5" name="Title 4"/>
          <p:cNvSpPr>
            <a:spLocks noGrp="1"/>
          </p:cNvSpPr>
          <p:nvPr>
            <p:ph type="title"/>
          </p:nvPr>
        </p:nvSpPr>
        <p:spPr/>
        <p:txBody>
          <a:bodyPr/>
          <a:lstStyle/>
          <a:p>
            <a:r>
              <a:rPr lang="fr-FR"/>
              <a:t>POINTAGE</a:t>
            </a:r>
            <a:endParaRPr lang="fr-FR" dirty="0"/>
          </a:p>
        </p:txBody>
      </p:sp>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19614" y="4709391"/>
            <a:ext cx="956964" cy="781006"/>
          </a:xfrm>
          <a:prstGeom prst="rect">
            <a:avLst/>
          </a:prstGeom>
        </p:spPr>
      </p:pic>
    </p:spTree>
    <p:extLst>
      <p:ext uri="{BB962C8B-B14F-4D97-AF65-F5344CB8AC3E}">
        <p14:creationId xmlns:p14="http://schemas.microsoft.com/office/powerpoint/2010/main" val="1928372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576"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59756" y="2383868"/>
            <a:ext cx="5559655" cy="2262671"/>
          </a:xfrm>
          <a:prstGeom prst="rect">
            <a:avLst/>
          </a:prstGeom>
          <a:noFill/>
        </p:spPr>
        <p:txBody>
          <a:bodyPr wrap="square" rtlCol="0">
            <a:spAutoFit/>
          </a:bodyPr>
          <a:lstStyle/>
          <a:p>
            <a:pPr>
              <a:lnSpc>
                <a:spcPct val="150000"/>
              </a:lnSpc>
            </a:pPr>
            <a:r>
              <a:rPr lang="fr-FR" sz="1600" b="1" dirty="0">
                <a:solidFill>
                  <a:srgbClr val="A6192E"/>
                </a:solidFill>
                <a:latin typeface="Arial Regular" charset="0"/>
              </a:rPr>
              <a:t>1.  </a:t>
            </a:r>
            <a:r>
              <a:rPr lang="fr-FR" sz="1600" dirty="0">
                <a:solidFill>
                  <a:srgbClr val="101820"/>
                </a:solidFill>
                <a:latin typeface="Arial Regular" charset="0"/>
              </a:rPr>
              <a:t>À propos des appareils</a:t>
            </a:r>
          </a:p>
          <a:p>
            <a:pPr>
              <a:lnSpc>
                <a:spcPct val="150000"/>
              </a:lnSpc>
            </a:pPr>
            <a:r>
              <a:rPr lang="fr-FR" sz="1600" b="1" dirty="0">
                <a:solidFill>
                  <a:srgbClr val="A6192E"/>
                </a:solidFill>
                <a:latin typeface="Arial Regular" charset="0"/>
              </a:rPr>
              <a:t>2.  </a:t>
            </a:r>
            <a:r>
              <a:rPr lang="fr-FR" sz="1600" dirty="0">
                <a:solidFill>
                  <a:srgbClr val="101820"/>
                </a:solidFill>
                <a:latin typeface="Arial Regular" charset="0"/>
              </a:rPr>
              <a:t>Démarrage</a:t>
            </a:r>
            <a:endParaRPr lang="fr-FR" sz="1600" dirty="0">
              <a:solidFill>
                <a:srgbClr val="101820"/>
              </a:solidFill>
              <a:latin typeface="Arial Regular" charset="0"/>
              <a:cs typeface="Arial Regular" charset="0"/>
            </a:endParaRPr>
          </a:p>
          <a:p>
            <a:pPr>
              <a:lnSpc>
                <a:spcPct val="150000"/>
              </a:lnSpc>
            </a:pPr>
            <a:r>
              <a:rPr lang="fr-FR" sz="1600" b="1" dirty="0">
                <a:solidFill>
                  <a:srgbClr val="A6192E"/>
                </a:solidFill>
                <a:latin typeface="Arial Regular" charset="0"/>
              </a:rPr>
              <a:t>3.  </a:t>
            </a:r>
            <a:r>
              <a:rPr lang="fr-FR" sz="1600" dirty="0">
                <a:solidFill>
                  <a:srgbClr val="101820"/>
                </a:solidFill>
                <a:latin typeface="Arial Regular" charset="0"/>
              </a:rPr>
              <a:t>Début de votre période de travail</a:t>
            </a:r>
          </a:p>
          <a:p>
            <a:pPr>
              <a:lnSpc>
                <a:spcPct val="150000"/>
              </a:lnSpc>
            </a:pPr>
            <a:r>
              <a:rPr lang="fr-FR" sz="1600" b="1" dirty="0">
                <a:solidFill>
                  <a:srgbClr val="A6192E"/>
                </a:solidFill>
                <a:latin typeface="Arial" charset="0"/>
              </a:rPr>
              <a:t>4.  </a:t>
            </a:r>
            <a:r>
              <a:rPr lang="fr-FR" sz="1600" dirty="0">
                <a:solidFill>
                  <a:srgbClr val="101820"/>
                </a:solidFill>
                <a:latin typeface="Arial Regular" charset="0"/>
              </a:rPr>
              <a:t>Pendant votre travail</a:t>
            </a:r>
          </a:p>
          <a:p>
            <a:pPr>
              <a:lnSpc>
                <a:spcPct val="150000"/>
              </a:lnSpc>
            </a:pPr>
            <a:r>
              <a:rPr lang="fr-FR" sz="1600" b="1" dirty="0">
                <a:solidFill>
                  <a:srgbClr val="A6192E"/>
                </a:solidFill>
                <a:latin typeface="Arial" charset="0"/>
              </a:rPr>
              <a:t>5.  </a:t>
            </a:r>
            <a:r>
              <a:rPr lang="fr-FR" sz="1600" dirty="0">
                <a:solidFill>
                  <a:srgbClr val="101820"/>
                </a:solidFill>
                <a:latin typeface="Arial Regular" charset="0"/>
              </a:rPr>
              <a:t>Fin de votre période de travail</a:t>
            </a:r>
          </a:p>
          <a:p>
            <a:pPr>
              <a:lnSpc>
                <a:spcPct val="150000"/>
              </a:lnSpc>
            </a:pPr>
            <a:r>
              <a:rPr lang="fr-FR" sz="1600" b="1" dirty="0">
                <a:solidFill>
                  <a:srgbClr val="A6192E"/>
                </a:solidFill>
                <a:latin typeface="Arial" charset="0"/>
              </a:rPr>
              <a:t>6.  </a:t>
            </a:r>
            <a:r>
              <a:rPr lang="fr-FR" sz="1600" dirty="0">
                <a:solidFill>
                  <a:srgbClr val="101820"/>
                </a:solidFill>
                <a:latin typeface="Arial Regular" charset="0"/>
              </a:rPr>
              <a:t>Des questions ?</a:t>
            </a:r>
          </a:p>
        </p:txBody>
      </p:sp>
      <p:sp>
        <p:nvSpPr>
          <p:cNvPr id="2" name="Title 1"/>
          <p:cNvSpPr>
            <a:spLocks noGrp="1"/>
          </p:cNvSpPr>
          <p:nvPr>
            <p:ph type="title"/>
          </p:nvPr>
        </p:nvSpPr>
        <p:spPr/>
        <p:txBody>
          <a:bodyPr/>
          <a:lstStyle/>
          <a:p>
            <a:r>
              <a:rPr lang="fr-FR"/>
              <a:t>SOMMAIRE</a:t>
            </a:r>
            <a:endParaRPr lang="fr-FR" dirty="0"/>
          </a:p>
        </p:txBody>
      </p:sp>
    </p:spTree>
    <p:extLst>
      <p:ext uri="{BB962C8B-B14F-4D97-AF65-F5344CB8AC3E}">
        <p14:creationId xmlns:p14="http://schemas.microsoft.com/office/powerpoint/2010/main" val="1179659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243" y="1832370"/>
            <a:ext cx="1829685" cy="3247690"/>
          </a:xfrm>
          <a:prstGeom prst="rect">
            <a:avLst/>
          </a:prstGeom>
          <a:effectLst>
            <a:outerShdw blurRad="50800" dist="38100" dir="2700000" algn="tl" rotWithShape="0">
              <a:prstClr val="black">
                <a:alpha val="40000"/>
              </a:prstClr>
            </a:outerShdw>
          </a:effectLst>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3395" y="1832370"/>
            <a:ext cx="1829684" cy="3247690"/>
          </a:xfrm>
          <a:prstGeom prst="rect">
            <a:avLst/>
          </a:prstGeom>
          <a:effectLst>
            <a:outerShdw blurRad="50800" dist="38100" dir="2700000" algn="tl" rotWithShape="0">
              <a:prstClr val="black">
                <a:alpha val="40000"/>
              </a:prstClr>
            </a:outerShdw>
          </a:effectLst>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31819" y="1832370"/>
            <a:ext cx="1829685" cy="3247690"/>
          </a:xfrm>
          <a:prstGeom prst="rect">
            <a:avLst/>
          </a:prstGeom>
          <a:effectLst>
            <a:outerShdw blurRad="50800" dist="38100" dir="2700000" algn="tl" rotWithShape="0">
              <a:prstClr val="black">
                <a:alpha val="40000"/>
              </a:prstClr>
            </a:outerShdw>
          </a:effectLst>
        </p:spPr>
      </p:pic>
      <p:sp>
        <p:nvSpPr>
          <p:cNvPr id="13" name="Rectangle 12"/>
          <p:cNvSpPr/>
          <p:nvPr/>
        </p:nvSpPr>
        <p:spPr>
          <a:xfrm>
            <a:off x="560243" y="1022685"/>
            <a:ext cx="8155493" cy="523220"/>
          </a:xfrm>
          <a:prstGeom prst="rect">
            <a:avLst/>
          </a:prstGeom>
        </p:spPr>
        <p:txBody>
          <a:bodyPr wrap="square">
            <a:spAutoFit/>
          </a:bodyPr>
          <a:lstStyle/>
          <a:p>
            <a:r>
              <a:rPr lang="fr-FR" sz="1400" dirty="0">
                <a:latin typeface="Arial Regular" charset="0"/>
              </a:rPr>
              <a:t>Si vous ne confirmez pas que vous êtes en sécurité dans les 30 secondes en arrêtant l'alerte en attente, votre appareil déclenchera une alerte rouge. </a:t>
            </a:r>
          </a:p>
          <a:p>
            <a:r>
              <a:rPr lang="fr-FR" sz="1400" dirty="0">
                <a:latin typeface="Arial Regular" charset="0"/>
              </a:rPr>
              <a:t>Les alertes rouges sont envoyées immédiatement au personnel de surveillance.</a:t>
            </a:r>
            <a:endParaRPr lang="fr-FR" sz="1400" dirty="0">
              <a:latin typeface="Arial Regular" charset="0"/>
              <a:cs typeface="Arial Regular" charset="0"/>
            </a:endParaRPr>
          </a:p>
        </p:txBody>
      </p:sp>
      <p:sp>
        <p:nvSpPr>
          <p:cNvPr id="14" name="Rectangle 13"/>
          <p:cNvSpPr/>
          <p:nvPr/>
        </p:nvSpPr>
        <p:spPr>
          <a:xfrm>
            <a:off x="479220" y="5393792"/>
            <a:ext cx="2310279" cy="1015663"/>
          </a:xfrm>
          <a:prstGeom prst="rect">
            <a:avLst/>
          </a:prstGeom>
        </p:spPr>
        <p:txBody>
          <a:bodyPr wrap="square">
            <a:spAutoFit/>
          </a:bodyPr>
          <a:lstStyle/>
          <a:p>
            <a:r>
              <a:rPr lang="fr-FR" sz="1200" dirty="0">
                <a:latin typeface="Arial Regular" charset="0"/>
              </a:rPr>
              <a:t>Pour arrêter une alerte rouge, sélectionnez ACQUITTER ET POINTER sur Loner Mobile, appuyez et maintenez le loquet d’urgence sur Loner Duo ou appuyez sur le bouton SOS.</a:t>
            </a:r>
            <a:endParaRPr lang="fr-FR" sz="1200" dirty="0">
              <a:latin typeface="Arial Regular" charset="0"/>
              <a:cs typeface="Arial Regular" charset="0"/>
            </a:endParaRPr>
          </a:p>
        </p:txBody>
      </p:sp>
      <p:sp>
        <p:nvSpPr>
          <p:cNvPr id="20" name="Rectangle 19"/>
          <p:cNvSpPr/>
          <p:nvPr/>
        </p:nvSpPr>
        <p:spPr>
          <a:xfrm>
            <a:off x="3346356" y="5393792"/>
            <a:ext cx="2310279" cy="1015663"/>
          </a:xfrm>
          <a:prstGeom prst="rect">
            <a:avLst/>
          </a:prstGeom>
        </p:spPr>
        <p:txBody>
          <a:bodyPr wrap="square">
            <a:spAutoFit/>
          </a:bodyPr>
          <a:lstStyle/>
          <a:p>
            <a:r>
              <a:rPr lang="fr-FR" sz="1200" dirty="0">
                <a:latin typeface="Arial Regular" charset="0"/>
              </a:rPr>
              <a:t>Si vous sélectionnez ACQUITTER ET POINTER sur Loner Mobile, choisissez un commentaire rapide, saisissez un commentaire personnalisé ou pointez sans envoyer de commentaire.</a:t>
            </a:r>
            <a:endParaRPr lang="fr-FR" sz="1200" dirty="0">
              <a:latin typeface="Arial Regular" charset="0"/>
              <a:cs typeface="Arial Regular" charset="0"/>
            </a:endParaRPr>
          </a:p>
        </p:txBody>
      </p:sp>
      <p:sp>
        <p:nvSpPr>
          <p:cNvPr id="21" name="Rectangle 20"/>
          <p:cNvSpPr/>
          <p:nvPr/>
        </p:nvSpPr>
        <p:spPr>
          <a:xfrm>
            <a:off x="6213492" y="5393792"/>
            <a:ext cx="2716500" cy="1015663"/>
          </a:xfrm>
          <a:prstGeom prst="rect">
            <a:avLst/>
          </a:prstGeom>
        </p:spPr>
        <p:txBody>
          <a:bodyPr wrap="square">
            <a:spAutoFit/>
          </a:bodyPr>
          <a:lstStyle/>
          <a:p>
            <a:r>
              <a:rPr lang="fr-FR" sz="1200" dirty="0">
                <a:latin typeface="Arial Regular" charset="0"/>
              </a:rPr>
              <a:t>Le message d'alerte reste actif et sera traité par le personnel de surveillance. Votre compte à rebours de pointage est remis à zéro et l'appareil fonctionne à nouveau normalement.</a:t>
            </a:r>
            <a:endParaRPr lang="fr-FR" sz="1200" dirty="0">
              <a:latin typeface="Arial Regular" charset="0"/>
              <a:cs typeface="Arial Regular" charset="0"/>
            </a:endParaRPr>
          </a:p>
        </p:txBody>
      </p:sp>
      <p:pic>
        <p:nvPicPr>
          <p:cNvPr id="3" name="Duo Emergency 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907199" y="5217600"/>
            <a:ext cx="352383" cy="352383"/>
          </a:xfrm>
          <a:prstGeom prst="rect">
            <a:avLst/>
          </a:prstGeom>
        </p:spPr>
      </p:pic>
      <p:pic>
        <p:nvPicPr>
          <p:cNvPr id="4" name="Loner Mobile Emergency Alert.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497328" y="1809263"/>
            <a:ext cx="380980" cy="380980"/>
          </a:xfrm>
          <a:prstGeom prst="rect">
            <a:avLst/>
          </a:prstGeom>
        </p:spPr>
      </p:pic>
      <p:grpSp>
        <p:nvGrpSpPr>
          <p:cNvPr id="22" name="Group 21"/>
          <p:cNvGrpSpPr/>
          <p:nvPr/>
        </p:nvGrpSpPr>
        <p:grpSpPr>
          <a:xfrm>
            <a:off x="1472540" y="4216999"/>
            <a:ext cx="1959279" cy="1321690"/>
            <a:chOff x="134469" y="3762579"/>
            <a:chExt cx="2359532" cy="1591692"/>
          </a:xfrm>
        </p:grpSpPr>
        <p:sp>
          <p:nvSpPr>
            <p:cNvPr id="24" name="Explosion 1 23"/>
            <p:cNvSpPr/>
            <p:nvPr/>
          </p:nvSpPr>
          <p:spPr>
            <a:xfrm rot="10800000">
              <a:off x="363897" y="3762579"/>
              <a:ext cx="1798925" cy="902882"/>
            </a:xfrm>
            <a:prstGeom prst="irregularSeal1">
              <a:avLst/>
            </a:prstGeom>
            <a:gradFill>
              <a:gsLst>
                <a:gs pos="0">
                  <a:srgbClr val="C00000"/>
                </a:gs>
                <a:gs pos="100000">
                  <a:schemeClr val="accent2">
                    <a:lumMod val="60000"/>
                    <a:lumOff val="40000"/>
                  </a:schemeClr>
                </a:gs>
              </a:gsLst>
            </a:gradFill>
            <a:ln>
              <a:solidFill>
                <a:srgbClr val="A6192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469" y="3781250"/>
              <a:ext cx="2359532" cy="1573021"/>
            </a:xfrm>
            <a:prstGeom prst="rect">
              <a:avLst/>
            </a:prstGeom>
          </p:spPr>
        </p:pic>
      </p:grpSp>
      <p:sp>
        <p:nvSpPr>
          <p:cNvPr id="5" name="Title 4"/>
          <p:cNvSpPr>
            <a:spLocks noGrp="1"/>
          </p:cNvSpPr>
          <p:nvPr>
            <p:ph type="title"/>
          </p:nvPr>
        </p:nvSpPr>
        <p:spPr/>
        <p:txBody>
          <a:bodyPr/>
          <a:lstStyle/>
          <a:p>
            <a:r>
              <a:rPr lang="fr-FR"/>
              <a:t>ABSENCE DE POINTAGE</a:t>
            </a:r>
            <a:endParaRPr lang="fr-FR" dirty="0"/>
          </a:p>
        </p:txBody>
      </p:sp>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103" y="4576220"/>
            <a:ext cx="956964" cy="781006"/>
          </a:xfrm>
          <a:prstGeom prst="rect">
            <a:avLst/>
          </a:prstGeom>
        </p:spPr>
      </p:pic>
    </p:spTree>
    <p:extLst>
      <p:ext uri="{BB962C8B-B14F-4D97-AF65-F5344CB8AC3E}">
        <p14:creationId xmlns:p14="http://schemas.microsoft.com/office/powerpoint/2010/main" val="639618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0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1181" y="1824109"/>
            <a:ext cx="1909974" cy="3390203"/>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1140" y="1824109"/>
            <a:ext cx="1909973" cy="3390203"/>
          </a:xfrm>
          <a:prstGeom prst="rect">
            <a:avLst/>
          </a:prstGeom>
          <a:effectLst>
            <a:outerShdw blurRad="50800" dist="38100" dir="2700000" algn="tl" rotWithShape="0">
              <a:prstClr val="black">
                <a:alpha val="40000"/>
              </a:prstClr>
            </a:outerShdw>
          </a:effectLst>
        </p:spPr>
      </p:pic>
      <p:sp>
        <p:nvSpPr>
          <p:cNvPr id="13" name="Rectangle 12"/>
          <p:cNvSpPr/>
          <p:nvPr/>
        </p:nvSpPr>
        <p:spPr>
          <a:xfrm>
            <a:off x="560243" y="1022685"/>
            <a:ext cx="8155493" cy="523220"/>
          </a:xfrm>
          <a:prstGeom prst="rect">
            <a:avLst/>
          </a:prstGeom>
        </p:spPr>
        <p:txBody>
          <a:bodyPr wrap="square">
            <a:spAutoFit/>
          </a:bodyPr>
          <a:lstStyle/>
          <a:p>
            <a:r>
              <a:rPr lang="fr-FR" sz="1400" dirty="0">
                <a:latin typeface="Arial Regular" charset="0"/>
              </a:rPr>
              <a:t>Si votre appareil détecte que vous n'avez pas bougé, vous avez 30 secondes pour confirmer que vous êtes en sécurité avant qu'une alerte rouge ne soit envoyée au personnel de surveillance. L'absence de mouvement ne peut être détectée que par Loner Duo.</a:t>
            </a:r>
            <a:endParaRPr lang="fr-FR" sz="1400" dirty="0">
              <a:latin typeface="Arial Regular" charset="0"/>
              <a:cs typeface="Arial Regular" charset="0"/>
            </a:endParaRPr>
          </a:p>
        </p:txBody>
      </p:sp>
      <p:sp>
        <p:nvSpPr>
          <p:cNvPr id="14" name="Rectangle 13"/>
          <p:cNvSpPr/>
          <p:nvPr/>
        </p:nvSpPr>
        <p:spPr>
          <a:xfrm>
            <a:off x="1683030" y="5495543"/>
            <a:ext cx="2310279" cy="830997"/>
          </a:xfrm>
          <a:prstGeom prst="rect">
            <a:avLst/>
          </a:prstGeom>
        </p:spPr>
        <p:txBody>
          <a:bodyPr wrap="square">
            <a:spAutoFit/>
          </a:bodyPr>
          <a:lstStyle/>
          <a:p>
            <a:r>
              <a:rPr lang="fr-FR" sz="1200" dirty="0">
                <a:latin typeface="Arial Regular" charset="0"/>
              </a:rPr>
              <a:t>Si vous êtes en sécurité, appuyez sur ANNULER sur Loner Mobile ou appuyez et maintenez le loquet d’urgence sur Loner Duo.</a:t>
            </a:r>
            <a:endParaRPr lang="fr-FR" sz="1200" dirty="0">
              <a:latin typeface="Arial Regular" charset="0"/>
              <a:cs typeface="Arial Regular" charset="0"/>
            </a:endParaRPr>
          </a:p>
        </p:txBody>
      </p:sp>
      <p:sp>
        <p:nvSpPr>
          <p:cNvPr id="20" name="Rectangle 19"/>
          <p:cNvSpPr/>
          <p:nvPr/>
        </p:nvSpPr>
        <p:spPr>
          <a:xfrm>
            <a:off x="4833410" y="5492517"/>
            <a:ext cx="2173565" cy="646331"/>
          </a:xfrm>
          <a:prstGeom prst="rect">
            <a:avLst/>
          </a:prstGeom>
        </p:spPr>
        <p:txBody>
          <a:bodyPr wrap="square">
            <a:spAutoFit/>
          </a:bodyPr>
          <a:lstStyle/>
          <a:p>
            <a:r>
              <a:rPr lang="fr-FR" sz="1200" dirty="0">
                <a:latin typeface="Arial Regular" charset="0"/>
              </a:rPr>
              <a:t>Votre appareil fonctionnera à nouveau normalement et aucun message d'alerte ne sera envoyé.</a:t>
            </a:r>
            <a:endParaRPr lang="fr-FR" sz="1200" dirty="0">
              <a:latin typeface="Arial Regular" charset="0"/>
              <a:cs typeface="Arial Regular" charset="0"/>
            </a:endParaRPr>
          </a:p>
        </p:txBody>
      </p:sp>
      <p:pic>
        <p:nvPicPr>
          <p:cNvPr id="21" name="Loner Mobile Pending Alarm.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12765" y="1853838"/>
            <a:ext cx="352835" cy="352835"/>
          </a:xfrm>
          <a:prstGeom prst="rect">
            <a:avLst/>
          </a:prstGeom>
        </p:spPr>
      </p:pic>
      <p:pic>
        <p:nvPicPr>
          <p:cNvPr id="23" name="Loner Duo Check In Pending Copy.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165600" y="5559920"/>
            <a:ext cx="281379" cy="281379"/>
          </a:xfrm>
          <a:prstGeom prst="rect">
            <a:avLst/>
          </a:prstGeom>
        </p:spPr>
      </p:pic>
      <p:grpSp>
        <p:nvGrpSpPr>
          <p:cNvPr id="24" name="Group 23"/>
          <p:cNvGrpSpPr/>
          <p:nvPr/>
        </p:nvGrpSpPr>
        <p:grpSpPr>
          <a:xfrm>
            <a:off x="2757321" y="4265425"/>
            <a:ext cx="1959279" cy="1321690"/>
            <a:chOff x="134469" y="3762579"/>
            <a:chExt cx="2359532" cy="1591692"/>
          </a:xfrm>
        </p:grpSpPr>
        <p:sp>
          <p:nvSpPr>
            <p:cNvPr id="25" name="Explosion 1 24"/>
            <p:cNvSpPr/>
            <p:nvPr/>
          </p:nvSpPr>
          <p:spPr>
            <a:xfrm rot="10800000">
              <a:off x="363897" y="3762579"/>
              <a:ext cx="1798925" cy="902882"/>
            </a:xfrm>
            <a:prstGeom prst="irregularSeal1">
              <a:avLst/>
            </a:prstGeom>
            <a:gradFill>
              <a:gsLst>
                <a:gs pos="0">
                  <a:srgbClr val="C00000"/>
                </a:gs>
                <a:gs pos="100000">
                  <a:schemeClr val="accent2">
                    <a:lumMod val="60000"/>
                    <a:lumOff val="40000"/>
                  </a:schemeClr>
                </a:gs>
              </a:gsLst>
            </a:gradFill>
            <a:ln>
              <a:solidFill>
                <a:srgbClr val="A6192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469" y="3781250"/>
              <a:ext cx="2359532" cy="1573021"/>
            </a:xfrm>
            <a:prstGeom prst="rect">
              <a:avLst/>
            </a:prstGeom>
          </p:spPr>
        </p:pic>
      </p:grpSp>
      <p:sp>
        <p:nvSpPr>
          <p:cNvPr id="3" name="Title 2"/>
          <p:cNvSpPr>
            <a:spLocks noGrp="1"/>
          </p:cNvSpPr>
          <p:nvPr>
            <p:ph type="title"/>
          </p:nvPr>
        </p:nvSpPr>
        <p:spPr/>
        <p:txBody>
          <a:bodyPr/>
          <a:lstStyle/>
          <a:p>
            <a:r>
              <a:rPr lang="fr-FR"/>
              <a:t>ABSENCE DE MOUVEMENT</a:t>
            </a:r>
            <a:endParaRPr lang="fr-FR" dirty="0"/>
          </a:p>
        </p:txBody>
      </p:sp>
    </p:spTree>
    <p:extLst>
      <p:ext uri="{BB962C8B-B14F-4D97-AF65-F5344CB8AC3E}">
        <p14:creationId xmlns:p14="http://schemas.microsoft.com/office/powerpoint/2010/main" val="37530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6"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700" fill="hold"/>
                                        <p:tgtEl>
                                          <p:spTgt spid="23"/>
                                        </p:tgtEl>
                                      </p:cBhvr>
                                    </p:cmd>
                                  </p:childTnLst>
                                </p:cTn>
                              </p:par>
                            </p:childTnLst>
                          </p:cTn>
                        </p:par>
                      </p:childTnLst>
                    </p:cTn>
                  </p:par>
                </p:childTnLst>
              </p:cTn>
              <p:nextCondLst>
                <p:cond evt="onClick" delay="0">
                  <p:tgtEl>
                    <p:spTgt spid="23"/>
                  </p:tgtEl>
                </p:cond>
              </p:nextCondLst>
            </p:seq>
            <p:audio>
              <p:cMediaNode vol="80000">
                <p:cTn id="13" fill="hold" display="0">
                  <p:stCondLst>
                    <p:cond delay="indefinite"/>
                  </p:stCondLst>
                  <p:endCondLst>
                    <p:cond evt="onStopAudio" delay="0">
                      <p:tgtEl>
                        <p:sldTgt/>
                      </p:tgtEl>
                    </p:cond>
                  </p:endCondLst>
                </p:cTn>
                <p:tgtEl>
                  <p:spTgt spid="2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8632" y="2032937"/>
            <a:ext cx="1830152" cy="3248519"/>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1063" y="2032937"/>
            <a:ext cx="1830151" cy="3248519"/>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09847" y="2041205"/>
            <a:ext cx="1830152" cy="3248519"/>
          </a:xfrm>
          <a:prstGeom prst="rect">
            <a:avLst/>
          </a:prstGeom>
          <a:effectLst>
            <a:outerShdw blurRad="50800" dist="38100" dir="2700000" algn="tl" rotWithShape="0">
              <a:prstClr val="black">
                <a:alpha val="40000"/>
              </a:prstClr>
            </a:outerShdw>
          </a:effectLst>
        </p:spPr>
      </p:pic>
      <p:sp>
        <p:nvSpPr>
          <p:cNvPr id="14" name="Rectangle 13"/>
          <p:cNvSpPr/>
          <p:nvPr/>
        </p:nvSpPr>
        <p:spPr>
          <a:xfrm>
            <a:off x="560243" y="1022685"/>
            <a:ext cx="8155493" cy="523220"/>
          </a:xfrm>
          <a:prstGeom prst="rect">
            <a:avLst/>
          </a:prstGeom>
        </p:spPr>
        <p:txBody>
          <a:bodyPr wrap="square">
            <a:spAutoFit/>
          </a:bodyPr>
          <a:lstStyle/>
          <a:p>
            <a:r>
              <a:rPr lang="fr-FR" sz="1400" dirty="0">
                <a:latin typeface="Arial Regular" charset="0"/>
              </a:rPr>
              <a:t>Si vous ne confirmez pas que vous êtes en sécurité dans les 30 secondes en arrêtant l'alerte en attente, votre appareil déclenchera une alerte rouge. </a:t>
            </a:r>
          </a:p>
          <a:p>
            <a:r>
              <a:rPr lang="fr-FR" sz="1400" dirty="0">
                <a:latin typeface="Arial Regular" charset="0"/>
              </a:rPr>
              <a:t>Les alertes rouges sont envoyées immédiatement au personnel de surveillance. </a:t>
            </a:r>
            <a:endParaRPr lang="fr-FR" sz="1400" dirty="0">
              <a:latin typeface="Arial Regular" charset="0"/>
              <a:cs typeface="Arial Regular" charset="0"/>
            </a:endParaRPr>
          </a:p>
        </p:txBody>
      </p:sp>
      <p:sp>
        <p:nvSpPr>
          <p:cNvPr id="20" name="Rectangle 19"/>
          <p:cNvSpPr/>
          <p:nvPr/>
        </p:nvSpPr>
        <p:spPr>
          <a:xfrm>
            <a:off x="487609" y="5644052"/>
            <a:ext cx="2310279" cy="1015663"/>
          </a:xfrm>
          <a:prstGeom prst="rect">
            <a:avLst/>
          </a:prstGeom>
        </p:spPr>
        <p:txBody>
          <a:bodyPr wrap="square">
            <a:spAutoFit/>
          </a:bodyPr>
          <a:lstStyle/>
          <a:p>
            <a:r>
              <a:rPr lang="fr-FR" sz="1200" dirty="0">
                <a:latin typeface="Arial Regular" charset="0"/>
              </a:rPr>
              <a:t>Pour arrêter une alerte rouge, sélectionnez ACQUITTER ET POINTER sur Loner Mobile, ou appuyez et maintenez le loquet d’urgence sur Loner Duo.</a:t>
            </a:r>
            <a:endParaRPr lang="fr-FR" sz="1200" dirty="0">
              <a:latin typeface="Arial Regular" charset="0"/>
              <a:cs typeface="Arial Regular" charset="0"/>
            </a:endParaRPr>
          </a:p>
        </p:txBody>
      </p:sp>
      <p:sp>
        <p:nvSpPr>
          <p:cNvPr id="21" name="Rectangle 20"/>
          <p:cNvSpPr/>
          <p:nvPr/>
        </p:nvSpPr>
        <p:spPr>
          <a:xfrm>
            <a:off x="3425251" y="5644052"/>
            <a:ext cx="2310279" cy="1015663"/>
          </a:xfrm>
          <a:prstGeom prst="rect">
            <a:avLst/>
          </a:prstGeom>
        </p:spPr>
        <p:txBody>
          <a:bodyPr wrap="square">
            <a:spAutoFit/>
          </a:bodyPr>
          <a:lstStyle/>
          <a:p>
            <a:r>
              <a:rPr lang="fr-FR" sz="1200" dirty="0">
                <a:latin typeface="Arial Regular" charset="0"/>
              </a:rPr>
              <a:t>Si vous sélectionnez ACQUITTER ET POINTER sur Loner Mobile, choisissez un commentaire rapide, saisissez un commentaire personnalisé ou pointez sans envoyer de commentaire.</a:t>
            </a:r>
            <a:endParaRPr lang="fr-FR" sz="1200" dirty="0">
              <a:latin typeface="Arial Regular" charset="0"/>
              <a:cs typeface="Arial Regular" charset="0"/>
            </a:endParaRPr>
          </a:p>
        </p:txBody>
      </p:sp>
      <p:sp>
        <p:nvSpPr>
          <p:cNvPr id="22" name="Rectangle 21"/>
          <p:cNvSpPr/>
          <p:nvPr/>
        </p:nvSpPr>
        <p:spPr>
          <a:xfrm>
            <a:off x="6362893" y="5644052"/>
            <a:ext cx="2583267" cy="830997"/>
          </a:xfrm>
          <a:prstGeom prst="rect">
            <a:avLst/>
          </a:prstGeom>
        </p:spPr>
        <p:txBody>
          <a:bodyPr wrap="square">
            <a:spAutoFit/>
          </a:bodyPr>
          <a:lstStyle/>
          <a:p>
            <a:r>
              <a:rPr lang="fr-FR" sz="1200" dirty="0">
                <a:latin typeface="Arial Regular" charset="0"/>
              </a:rPr>
              <a:t>Le message d'alerte reste actif et sera traité par le personnel de surveillance. L'appareil fonctionne à nouveau normalement.</a:t>
            </a:r>
            <a:endParaRPr lang="fr-FR" sz="1200" dirty="0">
              <a:latin typeface="Arial Regular" charset="0"/>
              <a:cs typeface="Arial Regular" charset="0"/>
            </a:endParaRPr>
          </a:p>
        </p:txBody>
      </p:sp>
      <p:pic>
        <p:nvPicPr>
          <p:cNvPr id="17" name="Loner Mobile Emergency 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05717" y="2010599"/>
            <a:ext cx="380980" cy="380980"/>
          </a:xfrm>
          <a:prstGeom prst="rect">
            <a:avLst/>
          </a:prstGeom>
        </p:spPr>
      </p:pic>
      <p:pic>
        <p:nvPicPr>
          <p:cNvPr id="24" name="Duo Emergency Alert.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853183" y="4962495"/>
            <a:ext cx="352383" cy="352383"/>
          </a:xfrm>
          <a:prstGeom prst="rect">
            <a:avLst/>
          </a:prstGeom>
        </p:spPr>
      </p:pic>
      <p:grpSp>
        <p:nvGrpSpPr>
          <p:cNvPr id="25" name="Group 24"/>
          <p:cNvGrpSpPr/>
          <p:nvPr/>
        </p:nvGrpSpPr>
        <p:grpSpPr>
          <a:xfrm>
            <a:off x="1334547" y="4395959"/>
            <a:ext cx="1959279" cy="1371153"/>
            <a:chOff x="134469" y="3762579"/>
            <a:chExt cx="2359532" cy="1651259"/>
          </a:xfrm>
        </p:grpSpPr>
        <p:sp>
          <p:nvSpPr>
            <p:cNvPr id="26" name="Explosion 1 25"/>
            <p:cNvSpPr/>
            <p:nvPr/>
          </p:nvSpPr>
          <p:spPr>
            <a:xfrm rot="10800000">
              <a:off x="363897" y="3762579"/>
              <a:ext cx="1798925" cy="902882"/>
            </a:xfrm>
            <a:prstGeom prst="irregularSeal1">
              <a:avLst/>
            </a:prstGeom>
            <a:gradFill>
              <a:gsLst>
                <a:gs pos="0">
                  <a:srgbClr val="C00000"/>
                </a:gs>
                <a:gs pos="100000">
                  <a:schemeClr val="accent2">
                    <a:lumMod val="60000"/>
                    <a:lumOff val="40000"/>
                  </a:schemeClr>
                </a:gs>
              </a:gsLst>
            </a:gradFill>
            <a:ln>
              <a:solidFill>
                <a:srgbClr val="A6192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469" y="3840817"/>
              <a:ext cx="2359532" cy="1573021"/>
            </a:xfrm>
            <a:prstGeom prst="rect">
              <a:avLst/>
            </a:prstGeom>
          </p:spPr>
        </p:pic>
      </p:grpSp>
      <p:sp>
        <p:nvSpPr>
          <p:cNvPr id="3" name="Title 2"/>
          <p:cNvSpPr>
            <a:spLocks noGrp="1"/>
          </p:cNvSpPr>
          <p:nvPr>
            <p:ph type="title"/>
          </p:nvPr>
        </p:nvSpPr>
        <p:spPr/>
        <p:txBody>
          <a:bodyPr>
            <a:normAutofit fontScale="90000"/>
          </a:bodyPr>
          <a:lstStyle/>
          <a:p>
            <a:r>
              <a:rPr lang="fr-FR"/>
              <a:t>ABSENCE DE POINTAGE EN CAS DE DÉTECTION D'UNE ABSENCE DE MOUVEMENT</a:t>
            </a:r>
            <a:endParaRPr lang="fr-FR" dirty="0"/>
          </a:p>
        </p:txBody>
      </p:sp>
    </p:spTree>
    <p:extLst>
      <p:ext uri="{BB962C8B-B14F-4D97-AF65-F5344CB8AC3E}">
        <p14:creationId xmlns:p14="http://schemas.microsoft.com/office/powerpoint/2010/main" val="1824460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0"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153" fill="hold"/>
                                        <p:tgtEl>
                                          <p:spTgt spid="24"/>
                                        </p:tgtEl>
                                      </p:cBhvr>
                                    </p:cmd>
                                  </p:childTnLst>
                                </p:cTn>
                              </p:par>
                            </p:childTnLst>
                          </p:cTn>
                        </p:par>
                      </p:childTnLst>
                    </p:cTn>
                  </p:par>
                </p:childTnLst>
              </p:cTn>
              <p:nextCondLst>
                <p:cond evt="onClick" delay="0">
                  <p:tgtEl>
                    <p:spTgt spid="24"/>
                  </p:tgtEl>
                </p:cond>
              </p:nextCondLst>
            </p:seq>
            <p:audio>
              <p:cMediaNode vol="80000">
                <p:cTn id="13" fill="hold" display="0">
                  <p:stCondLst>
                    <p:cond delay="indefinite"/>
                  </p:stCondLst>
                  <p:endCondLst>
                    <p:cond evt="onStopAudio" delay="0">
                      <p:tgtEl>
                        <p:sldTgt/>
                      </p:tgtEl>
                    </p:cond>
                  </p:endCondLst>
                </p:cTn>
                <p:tgtEl>
                  <p:spTgt spid="2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1181" y="1824109"/>
            <a:ext cx="1909973" cy="3390203"/>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1140" y="1824109"/>
            <a:ext cx="1909973" cy="3390203"/>
          </a:xfrm>
          <a:prstGeom prst="rect">
            <a:avLst/>
          </a:prstGeom>
          <a:effectLst>
            <a:outerShdw blurRad="50800" dist="38100" dir="2700000" algn="tl" rotWithShape="0">
              <a:prstClr val="black">
                <a:alpha val="40000"/>
              </a:prstClr>
            </a:outerShdw>
          </a:effectLst>
        </p:spPr>
      </p:pic>
      <p:sp>
        <p:nvSpPr>
          <p:cNvPr id="13" name="Rectangle 12"/>
          <p:cNvSpPr/>
          <p:nvPr/>
        </p:nvSpPr>
        <p:spPr>
          <a:xfrm>
            <a:off x="560243" y="1022685"/>
            <a:ext cx="8155493" cy="523220"/>
          </a:xfrm>
          <a:prstGeom prst="rect">
            <a:avLst/>
          </a:prstGeom>
        </p:spPr>
        <p:txBody>
          <a:bodyPr wrap="square">
            <a:spAutoFit/>
          </a:bodyPr>
          <a:lstStyle/>
          <a:p>
            <a:r>
              <a:rPr lang="fr-FR" sz="1400" dirty="0">
                <a:latin typeface="Arial Regular" charset="0"/>
              </a:rPr>
              <a:t>Si votre appareil détecte une chute potentielle, vous avez 30 secondes pour confirmer que vous êtes en sécurité avant qu'une alerte rouge ne soit envoyée au personnel de surveillance. Les chutes peuvent être détectées uniquement par le bouton SOS.</a:t>
            </a:r>
            <a:endParaRPr lang="fr-FR" sz="1400" dirty="0">
              <a:latin typeface="Arial Regular" charset="0"/>
              <a:cs typeface="Arial Regular" charset="0"/>
            </a:endParaRPr>
          </a:p>
        </p:txBody>
      </p:sp>
      <p:sp>
        <p:nvSpPr>
          <p:cNvPr id="14" name="Rectangle 13"/>
          <p:cNvSpPr/>
          <p:nvPr/>
        </p:nvSpPr>
        <p:spPr>
          <a:xfrm>
            <a:off x="1683030" y="5495543"/>
            <a:ext cx="2310279" cy="646331"/>
          </a:xfrm>
          <a:prstGeom prst="rect">
            <a:avLst/>
          </a:prstGeom>
        </p:spPr>
        <p:txBody>
          <a:bodyPr wrap="square">
            <a:spAutoFit/>
          </a:bodyPr>
          <a:lstStyle/>
          <a:p>
            <a:r>
              <a:rPr lang="fr-FR" sz="1200" dirty="0">
                <a:latin typeface="Arial Regular" charset="0"/>
              </a:rPr>
              <a:t>Si vous êtes en sécurité, appuyez sur ANNULER sur Loner Mobile ou appuyez sur le bouton SOS.</a:t>
            </a:r>
            <a:endParaRPr lang="fr-FR" sz="1200" dirty="0">
              <a:latin typeface="Arial Regular" charset="0"/>
              <a:cs typeface="Arial Regular" charset="0"/>
            </a:endParaRPr>
          </a:p>
        </p:txBody>
      </p:sp>
      <p:sp>
        <p:nvSpPr>
          <p:cNvPr id="20" name="Rectangle 19"/>
          <p:cNvSpPr/>
          <p:nvPr/>
        </p:nvSpPr>
        <p:spPr>
          <a:xfrm>
            <a:off x="4833410" y="5492517"/>
            <a:ext cx="2173565" cy="646331"/>
          </a:xfrm>
          <a:prstGeom prst="rect">
            <a:avLst/>
          </a:prstGeom>
        </p:spPr>
        <p:txBody>
          <a:bodyPr wrap="square">
            <a:spAutoFit/>
          </a:bodyPr>
          <a:lstStyle/>
          <a:p>
            <a:r>
              <a:rPr lang="fr-FR" sz="1200" dirty="0">
                <a:latin typeface="Arial Regular" charset="0"/>
              </a:rPr>
              <a:t>Votre appareil fonctionnera à nouveau normalement et aucun message d'alerte ne sera envoyé.</a:t>
            </a:r>
            <a:endParaRPr lang="fr-FR" sz="1200" dirty="0">
              <a:latin typeface="Arial Regular" charset="0"/>
              <a:cs typeface="Arial Regular" charset="0"/>
            </a:endParaRPr>
          </a:p>
        </p:txBody>
      </p:sp>
      <p:pic>
        <p:nvPicPr>
          <p:cNvPr id="21" name="Loner Mobile Pending Alarm.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12765" y="1853838"/>
            <a:ext cx="352835" cy="352835"/>
          </a:xfrm>
          <a:prstGeom prst="rect">
            <a:avLst/>
          </a:prstGeom>
        </p:spPr>
      </p:pic>
      <p:sp>
        <p:nvSpPr>
          <p:cNvPr id="3" name="Title 2"/>
          <p:cNvSpPr>
            <a:spLocks noGrp="1"/>
          </p:cNvSpPr>
          <p:nvPr>
            <p:ph type="title"/>
          </p:nvPr>
        </p:nvSpPr>
        <p:spPr/>
        <p:txBody>
          <a:bodyPr/>
          <a:lstStyle/>
          <a:p>
            <a:r>
              <a:rPr lang="fr-FR"/>
              <a:t>DÉTECTION DES CHUTES</a:t>
            </a:r>
            <a:endParaRPr lang="fr-FR" dirty="0"/>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8478" y="4575673"/>
            <a:ext cx="956964" cy="781006"/>
          </a:xfrm>
          <a:prstGeom prst="rect">
            <a:avLst/>
          </a:prstGeom>
        </p:spPr>
      </p:pic>
    </p:spTree>
    <p:extLst>
      <p:ext uri="{BB962C8B-B14F-4D97-AF65-F5344CB8AC3E}">
        <p14:creationId xmlns:p14="http://schemas.microsoft.com/office/powerpoint/2010/main" val="1928985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6"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632" y="2032937"/>
            <a:ext cx="1830151" cy="3248519"/>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1063" y="2032937"/>
            <a:ext cx="1830151" cy="3248519"/>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9847" y="2041205"/>
            <a:ext cx="1830152" cy="3248519"/>
          </a:xfrm>
          <a:prstGeom prst="rect">
            <a:avLst/>
          </a:prstGeom>
          <a:effectLst>
            <a:outerShdw blurRad="50800" dist="38100" dir="2700000" algn="tl" rotWithShape="0">
              <a:prstClr val="black">
                <a:alpha val="40000"/>
              </a:prstClr>
            </a:outerShdw>
          </a:effectLst>
        </p:spPr>
      </p:pic>
      <p:sp>
        <p:nvSpPr>
          <p:cNvPr id="14" name="Rectangle 13"/>
          <p:cNvSpPr/>
          <p:nvPr/>
        </p:nvSpPr>
        <p:spPr>
          <a:xfrm>
            <a:off x="560243" y="1022685"/>
            <a:ext cx="8155493" cy="738664"/>
          </a:xfrm>
          <a:prstGeom prst="rect">
            <a:avLst/>
          </a:prstGeom>
        </p:spPr>
        <p:txBody>
          <a:bodyPr wrap="square">
            <a:spAutoFit/>
          </a:bodyPr>
          <a:lstStyle/>
          <a:p>
            <a:r>
              <a:rPr lang="fr-FR" sz="1400" dirty="0">
                <a:latin typeface="Arial Regular" charset="0"/>
              </a:rPr>
              <a:t>Si vous ne confirmez pas que vous êtes en sécurité dans les 30 secondes en arrêtant l'alerte en attente, votre appareil déclenchera une alerte rouge. </a:t>
            </a:r>
          </a:p>
          <a:p>
            <a:r>
              <a:rPr lang="fr-FR" sz="1400" dirty="0">
                <a:latin typeface="Arial Regular" charset="0"/>
              </a:rPr>
              <a:t>Les alertes rouges sont envoyées immédiatement au personnel de surveillance. L'absence de mouvement ne peut être détectée que par Loner Duo.</a:t>
            </a:r>
            <a:endParaRPr lang="fr-FR" sz="1400" dirty="0">
              <a:latin typeface="Arial Regular" charset="0"/>
              <a:cs typeface="Arial Regular" charset="0"/>
            </a:endParaRPr>
          </a:p>
        </p:txBody>
      </p:sp>
      <p:sp>
        <p:nvSpPr>
          <p:cNvPr id="20" name="Rectangle 19"/>
          <p:cNvSpPr/>
          <p:nvPr/>
        </p:nvSpPr>
        <p:spPr>
          <a:xfrm>
            <a:off x="487609" y="5644052"/>
            <a:ext cx="2310279" cy="830997"/>
          </a:xfrm>
          <a:prstGeom prst="rect">
            <a:avLst/>
          </a:prstGeom>
        </p:spPr>
        <p:txBody>
          <a:bodyPr wrap="square">
            <a:spAutoFit/>
          </a:bodyPr>
          <a:lstStyle/>
          <a:p>
            <a:r>
              <a:rPr lang="fr-FR" sz="1200" dirty="0">
                <a:latin typeface="Arial Regular" charset="0"/>
              </a:rPr>
              <a:t>Pour arrêter une alerte rouge, sélectionnez ACQUITTER ET POINTER sur Loner Mobile ou appuyez sur le bouton SOS.</a:t>
            </a:r>
            <a:endParaRPr lang="fr-FR" sz="1200" dirty="0">
              <a:latin typeface="Arial Regular" charset="0"/>
              <a:cs typeface="Arial Regular" charset="0"/>
            </a:endParaRPr>
          </a:p>
        </p:txBody>
      </p:sp>
      <p:sp>
        <p:nvSpPr>
          <p:cNvPr id="21" name="Rectangle 20"/>
          <p:cNvSpPr/>
          <p:nvPr/>
        </p:nvSpPr>
        <p:spPr>
          <a:xfrm>
            <a:off x="3425251" y="5644052"/>
            <a:ext cx="2310279" cy="1015663"/>
          </a:xfrm>
          <a:prstGeom prst="rect">
            <a:avLst/>
          </a:prstGeom>
        </p:spPr>
        <p:txBody>
          <a:bodyPr wrap="square">
            <a:spAutoFit/>
          </a:bodyPr>
          <a:lstStyle/>
          <a:p>
            <a:r>
              <a:rPr lang="fr-FR" sz="1200" dirty="0">
                <a:latin typeface="Arial Regular" charset="0"/>
              </a:rPr>
              <a:t>Si vous sélectionnez ACQUITTER ET POINTER sur Loner Mobile, choisissez un commentaire rapide, saisissez un commentaire personnalisé ou pointez sans envoyer de commentaire.</a:t>
            </a:r>
            <a:endParaRPr lang="fr-FR" sz="1200" dirty="0">
              <a:latin typeface="Arial Regular" charset="0"/>
              <a:cs typeface="Arial Regular" charset="0"/>
            </a:endParaRPr>
          </a:p>
        </p:txBody>
      </p:sp>
      <p:sp>
        <p:nvSpPr>
          <p:cNvPr id="22" name="Rectangle 21"/>
          <p:cNvSpPr/>
          <p:nvPr/>
        </p:nvSpPr>
        <p:spPr>
          <a:xfrm>
            <a:off x="6362893" y="5644052"/>
            <a:ext cx="2583267" cy="830997"/>
          </a:xfrm>
          <a:prstGeom prst="rect">
            <a:avLst/>
          </a:prstGeom>
        </p:spPr>
        <p:txBody>
          <a:bodyPr wrap="square">
            <a:spAutoFit/>
          </a:bodyPr>
          <a:lstStyle/>
          <a:p>
            <a:r>
              <a:rPr lang="fr-FR" sz="1200" dirty="0">
                <a:latin typeface="Arial Regular" charset="0"/>
              </a:rPr>
              <a:t>Le message d'alerte reste actif et sera traité par le personnel de surveillance. L'appareil fonctionne à nouveau normalement.</a:t>
            </a:r>
            <a:endParaRPr lang="fr-FR" sz="1200" dirty="0">
              <a:latin typeface="Arial Regular" charset="0"/>
              <a:cs typeface="Arial Regular" charset="0"/>
            </a:endParaRPr>
          </a:p>
        </p:txBody>
      </p:sp>
      <p:pic>
        <p:nvPicPr>
          <p:cNvPr id="17" name="Loner Mobile Emergency 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05717" y="2010599"/>
            <a:ext cx="380980" cy="380980"/>
          </a:xfrm>
          <a:prstGeom prst="rect">
            <a:avLst/>
          </a:prstGeom>
        </p:spPr>
      </p:pic>
      <p:sp>
        <p:nvSpPr>
          <p:cNvPr id="3" name="Title 2"/>
          <p:cNvSpPr>
            <a:spLocks noGrp="1"/>
          </p:cNvSpPr>
          <p:nvPr>
            <p:ph type="title"/>
          </p:nvPr>
        </p:nvSpPr>
        <p:spPr/>
        <p:txBody>
          <a:bodyPr>
            <a:normAutofit fontScale="90000"/>
          </a:bodyPr>
          <a:lstStyle/>
          <a:p>
            <a:r>
              <a:rPr lang="fr-FR"/>
              <a:t>ABSENCE DE POINTAGE EN CAS DE DÉTECTION DE CHUTE</a:t>
            </a:r>
            <a:endParaRPr lang="fr-FR" dirty="0"/>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9733" y="4683426"/>
            <a:ext cx="956964" cy="781006"/>
          </a:xfrm>
          <a:prstGeom prst="rect">
            <a:avLst/>
          </a:prstGeom>
        </p:spPr>
      </p:pic>
    </p:spTree>
    <p:extLst>
      <p:ext uri="{BB962C8B-B14F-4D97-AF65-F5344CB8AC3E}">
        <p14:creationId xmlns:p14="http://schemas.microsoft.com/office/powerpoint/2010/main" val="380688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0"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96867" y="3051713"/>
            <a:ext cx="2321304" cy="861774"/>
          </a:xfrm>
          <a:prstGeom prst="rect">
            <a:avLst/>
          </a:prstGeom>
          <a:noFill/>
        </p:spPr>
        <p:txBody>
          <a:bodyPr wrap="square" rtlCol="0">
            <a:spAutoFit/>
          </a:bodyPr>
          <a:lstStyle/>
          <a:p>
            <a:pPr algn="ctr"/>
            <a:r>
              <a:rPr lang="fr-FR" dirty="0">
                <a:latin typeface="Arial Regular" charset="0"/>
              </a:rPr>
              <a:t>Alerte rouge d’urgence</a:t>
            </a:r>
          </a:p>
          <a:p>
            <a:pPr algn="ctr"/>
            <a:r>
              <a:rPr lang="fr-FR" sz="1400" dirty="0">
                <a:latin typeface="Arial Regular" charset="0"/>
              </a:rPr>
              <a:t>(sonore)</a:t>
            </a:r>
            <a:endParaRPr lang="fr-FR" dirty="0">
              <a:latin typeface="Arial Regular" charset="0"/>
              <a:cs typeface="Arial Regular" charset="0"/>
            </a:endParaRPr>
          </a:p>
          <a:p>
            <a:pPr algn="ctr"/>
            <a:endParaRPr lang="fr-FR" dirty="0">
              <a:latin typeface="Arial Regular" charset="0"/>
              <a:cs typeface="Arial Regular" charset="0"/>
            </a:endParaRPr>
          </a:p>
        </p:txBody>
      </p:sp>
      <p:sp>
        <p:nvSpPr>
          <p:cNvPr id="11" name="TextBox 10"/>
          <p:cNvSpPr txBox="1"/>
          <p:nvPr/>
        </p:nvSpPr>
        <p:spPr>
          <a:xfrm>
            <a:off x="4453847" y="3051713"/>
            <a:ext cx="2321304" cy="369332"/>
          </a:xfrm>
          <a:prstGeom prst="rect">
            <a:avLst/>
          </a:prstGeom>
          <a:noFill/>
        </p:spPr>
        <p:txBody>
          <a:bodyPr wrap="square" rtlCol="0">
            <a:spAutoFit/>
          </a:bodyPr>
          <a:lstStyle/>
          <a:p>
            <a:pPr algn="ctr"/>
            <a:r>
              <a:rPr lang="fr-FR" dirty="0">
                <a:latin typeface="Arial Regular" charset="0"/>
              </a:rPr>
              <a:t>Alerte rouge d’urgence silencieuse</a:t>
            </a:r>
            <a:endParaRPr lang="fr-FR" dirty="0">
              <a:latin typeface="Arial Regular" charset="0"/>
              <a:cs typeface="Arial Regular" charset="0"/>
            </a:endParaRPr>
          </a:p>
        </p:txBody>
      </p:sp>
      <p:sp>
        <p:nvSpPr>
          <p:cNvPr id="14" name="TextBox 13"/>
          <p:cNvSpPr txBox="1"/>
          <p:nvPr/>
        </p:nvSpPr>
        <p:spPr>
          <a:xfrm>
            <a:off x="1907345" y="1707708"/>
            <a:ext cx="4867806" cy="584775"/>
          </a:xfrm>
          <a:prstGeom prst="rect">
            <a:avLst/>
          </a:prstGeom>
          <a:noFill/>
        </p:spPr>
        <p:txBody>
          <a:bodyPr wrap="square" rtlCol="0">
            <a:spAutoFit/>
          </a:bodyPr>
          <a:lstStyle/>
          <a:p>
            <a:pPr algn="ctr"/>
            <a:r>
              <a:rPr lang="fr-FR" sz="1600" dirty="0">
                <a:latin typeface="Arial Regular" charset="0"/>
              </a:rPr>
              <a:t>Pendant votre travail, vous pourriez avoir besoin de demander de l’aide en utilisant l’une des fonctionnalités manuelles :</a:t>
            </a:r>
            <a:endParaRPr lang="fr-FR" sz="1600" dirty="0">
              <a:latin typeface="Arial Regular" charset="0"/>
              <a:cs typeface="Arial Regular" charset="0"/>
            </a:endParaRPr>
          </a:p>
        </p:txBody>
      </p:sp>
      <p:cxnSp>
        <p:nvCxnSpPr>
          <p:cNvPr id="17" name="Straight Connector 16"/>
          <p:cNvCxnSpPr/>
          <p:nvPr/>
        </p:nvCxnSpPr>
        <p:spPr>
          <a:xfrm>
            <a:off x="366411" y="622724"/>
            <a:ext cx="8715983"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741" t="38889" r="76532" b="51253"/>
          <a:stretch/>
        </p:blipFill>
        <p:spPr>
          <a:xfrm>
            <a:off x="4848033" y="3865906"/>
            <a:ext cx="1698172" cy="1673990"/>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26880" t="38889" r="64512" b="51253"/>
          <a:stretch/>
        </p:blipFill>
        <p:spPr>
          <a:xfrm>
            <a:off x="2138475" y="3913487"/>
            <a:ext cx="1838087" cy="1626409"/>
          </a:xfrm>
          <a:prstGeom prst="rect">
            <a:avLst/>
          </a:prstGeom>
        </p:spPr>
      </p:pic>
      <p:sp>
        <p:nvSpPr>
          <p:cNvPr id="2" name="Title 1"/>
          <p:cNvSpPr>
            <a:spLocks noGrp="1"/>
          </p:cNvSpPr>
          <p:nvPr>
            <p:ph type="title"/>
          </p:nvPr>
        </p:nvSpPr>
        <p:spPr/>
        <p:txBody>
          <a:bodyPr/>
          <a:lstStyle/>
          <a:p>
            <a:r>
              <a:rPr lang="fr-FR"/>
              <a:t>FONCTIONALITÉS MANUELLES</a:t>
            </a:r>
            <a:endParaRPr lang="fr-FR" dirty="0"/>
          </a:p>
        </p:txBody>
      </p:sp>
    </p:spTree>
    <p:extLst>
      <p:ext uri="{BB962C8B-B14F-4D97-AF65-F5344CB8AC3E}">
        <p14:creationId xmlns:p14="http://schemas.microsoft.com/office/powerpoint/2010/main" val="989439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244" y="2190428"/>
            <a:ext cx="1535771" cy="2725995"/>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5190" y="2190428"/>
            <a:ext cx="1535772" cy="2725995"/>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90136" y="2190428"/>
            <a:ext cx="1535772" cy="2725995"/>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55082" y="2190428"/>
            <a:ext cx="1535771" cy="2725995"/>
          </a:xfrm>
          <a:prstGeom prst="rect">
            <a:avLst/>
          </a:prstGeom>
          <a:effectLst>
            <a:outerShdw blurRad="50800" dist="38100" dir="2700000" algn="tl" rotWithShape="0">
              <a:prstClr val="black">
                <a:alpha val="40000"/>
              </a:prstClr>
            </a:outerShdw>
          </a:effectLst>
        </p:spPr>
      </p:pic>
      <p:sp>
        <p:nvSpPr>
          <p:cNvPr id="12" name="Rectangle 11"/>
          <p:cNvSpPr/>
          <p:nvPr/>
        </p:nvSpPr>
        <p:spPr>
          <a:xfrm>
            <a:off x="560243" y="1022685"/>
            <a:ext cx="8155493" cy="307777"/>
          </a:xfrm>
          <a:prstGeom prst="rect">
            <a:avLst/>
          </a:prstGeom>
        </p:spPr>
        <p:txBody>
          <a:bodyPr wrap="square">
            <a:spAutoFit/>
          </a:bodyPr>
          <a:lstStyle/>
          <a:p>
            <a:r>
              <a:rPr lang="fr-FR" sz="1400" dirty="0">
                <a:latin typeface="Arial Regular" charset="0"/>
              </a:rPr>
              <a:t>Appelez à l'aide tout en alertant les personnes autour de vous.</a:t>
            </a:r>
            <a:endParaRPr lang="fr-FR" sz="1400" dirty="0">
              <a:latin typeface="Arial Regular" charset="0"/>
              <a:cs typeface="Arial Regular" charset="0"/>
            </a:endParaRPr>
          </a:p>
        </p:txBody>
      </p:sp>
      <p:sp>
        <p:nvSpPr>
          <p:cNvPr id="15" name="Rectangle 14"/>
          <p:cNvSpPr/>
          <p:nvPr/>
        </p:nvSpPr>
        <p:spPr>
          <a:xfrm>
            <a:off x="94225" y="5148613"/>
            <a:ext cx="2606473" cy="1615827"/>
          </a:xfrm>
          <a:prstGeom prst="rect">
            <a:avLst/>
          </a:prstGeom>
        </p:spPr>
        <p:txBody>
          <a:bodyPr wrap="square">
            <a:spAutoFit/>
          </a:bodyPr>
          <a:lstStyle/>
          <a:p>
            <a:r>
              <a:rPr lang="fr-FR" sz="1100" dirty="0">
                <a:latin typeface="Arial Regular" charset="0"/>
              </a:rPr>
              <a:t>Pour déclencher une alerte d'urgence, déplacez le curseur au bas de l'appareil sur Loner Mobile, tirez sur le loquet d'urgence sur Loner Duo ou maintenez le bouton SOS enfoncé pendant 3 à 8 secondes. Une alerte rouge est envoyée au personnel de surveillance et vos appareils émettront un signal sonore.</a:t>
            </a:r>
            <a:endParaRPr lang="fr-FR" sz="1100" dirty="0">
              <a:latin typeface="Arial Regular" charset="0"/>
              <a:cs typeface="Arial Regular" charset="0"/>
            </a:endParaRPr>
          </a:p>
        </p:txBody>
      </p:sp>
      <p:sp>
        <p:nvSpPr>
          <p:cNvPr id="17" name="Rectangle 16"/>
          <p:cNvSpPr/>
          <p:nvPr/>
        </p:nvSpPr>
        <p:spPr>
          <a:xfrm>
            <a:off x="2731441" y="5148613"/>
            <a:ext cx="1997762" cy="1277273"/>
          </a:xfrm>
          <a:prstGeom prst="rect">
            <a:avLst/>
          </a:prstGeom>
        </p:spPr>
        <p:txBody>
          <a:bodyPr wrap="square">
            <a:spAutoFit/>
          </a:bodyPr>
          <a:lstStyle/>
          <a:p>
            <a:r>
              <a:rPr lang="fr-FR" sz="1100" dirty="0">
                <a:latin typeface="Arial Regular" charset="0"/>
              </a:rPr>
              <a:t>Pour arrêter une alerte rouge, sélectionnez ACQUITTER ET POINTER sur Loner Mobile, </a:t>
            </a:r>
            <a:r>
              <a:rPr lang="fr-FR" sz="1100" dirty="0"/>
              <a:t>appuyez et maintenez</a:t>
            </a:r>
            <a:r>
              <a:rPr lang="fr-FR" sz="1100" dirty="0" smtClean="0">
                <a:latin typeface="Arial Regular" charset="0"/>
              </a:rPr>
              <a:t> </a:t>
            </a:r>
            <a:r>
              <a:rPr lang="fr-FR" sz="1100" dirty="0">
                <a:latin typeface="Arial Regular" charset="0"/>
              </a:rPr>
              <a:t>le loquet d’urgence sur Loner Duo ou appuyez sur le bouton SOS.</a:t>
            </a:r>
            <a:endParaRPr lang="fr-FR" sz="1100" dirty="0">
              <a:latin typeface="Arial Regular" charset="0"/>
              <a:cs typeface="Arial Regular" charset="0"/>
            </a:endParaRPr>
          </a:p>
        </p:txBody>
      </p:sp>
      <p:sp>
        <p:nvSpPr>
          <p:cNvPr id="20" name="Rectangle 19"/>
          <p:cNvSpPr/>
          <p:nvPr/>
        </p:nvSpPr>
        <p:spPr>
          <a:xfrm>
            <a:off x="5041534" y="5148613"/>
            <a:ext cx="2109279" cy="1446550"/>
          </a:xfrm>
          <a:prstGeom prst="rect">
            <a:avLst/>
          </a:prstGeom>
        </p:spPr>
        <p:txBody>
          <a:bodyPr wrap="square">
            <a:spAutoFit/>
          </a:bodyPr>
          <a:lstStyle/>
          <a:p>
            <a:r>
              <a:rPr lang="fr-FR" sz="1100" dirty="0">
                <a:latin typeface="Arial Regular" charset="0"/>
              </a:rPr>
              <a:t>Si vous avez sélectionné ACQUITTER ET </a:t>
            </a:r>
          </a:p>
          <a:p>
            <a:r>
              <a:rPr lang="fr-FR" sz="1100" dirty="0">
                <a:latin typeface="Arial Regular" charset="0"/>
              </a:rPr>
              <a:t>POINTER sur Loner Mobile, choisissez un commentaire rapide, saisissez un commentaire personnalisé ou pointez sans envoyer de commentaire.</a:t>
            </a:r>
            <a:endParaRPr lang="fr-FR" sz="1100" dirty="0">
              <a:latin typeface="Arial Regular" charset="0"/>
              <a:cs typeface="Arial Regular" charset="0"/>
            </a:endParaRPr>
          </a:p>
        </p:txBody>
      </p:sp>
      <p:sp>
        <p:nvSpPr>
          <p:cNvPr id="21" name="Rectangle 20"/>
          <p:cNvSpPr/>
          <p:nvPr/>
        </p:nvSpPr>
        <p:spPr>
          <a:xfrm>
            <a:off x="7268904" y="5148613"/>
            <a:ext cx="1661087" cy="1107996"/>
          </a:xfrm>
          <a:prstGeom prst="rect">
            <a:avLst/>
          </a:prstGeom>
        </p:spPr>
        <p:txBody>
          <a:bodyPr wrap="square">
            <a:spAutoFit/>
          </a:bodyPr>
          <a:lstStyle/>
          <a:p>
            <a:r>
              <a:rPr lang="fr-FR" sz="1100" dirty="0">
                <a:latin typeface="Arial Regular" charset="0"/>
              </a:rPr>
              <a:t>Le message d'alerte reste actif et sera traité par le personnel de surveillance. L'appareil fonctionne à nouveau normalement.</a:t>
            </a:r>
            <a:endParaRPr lang="fr-FR" sz="1100" dirty="0">
              <a:latin typeface="Arial Regular" charset="0"/>
              <a:cs typeface="Arial Regular" charset="0"/>
            </a:endParaRPr>
          </a:p>
        </p:txBody>
      </p:sp>
      <p:pic>
        <p:nvPicPr>
          <p:cNvPr id="19" name="Duo Emergency Aler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08682" y="4916044"/>
            <a:ext cx="285765" cy="285765"/>
          </a:xfrm>
          <a:prstGeom prst="rect">
            <a:avLst/>
          </a:prstGeom>
        </p:spPr>
      </p:pic>
      <p:pic>
        <p:nvPicPr>
          <p:cNvPr id="22" name="Loner Mobile Emergency Alert.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127702" y="2164721"/>
            <a:ext cx="380980" cy="380980"/>
          </a:xfrm>
          <a:prstGeom prst="rect">
            <a:avLst/>
          </a:prstGeom>
        </p:spPr>
      </p:pic>
      <p:grpSp>
        <p:nvGrpSpPr>
          <p:cNvPr id="23" name="Group 22"/>
          <p:cNvGrpSpPr/>
          <p:nvPr/>
        </p:nvGrpSpPr>
        <p:grpSpPr>
          <a:xfrm>
            <a:off x="1090556" y="4141789"/>
            <a:ext cx="1766308" cy="1191516"/>
            <a:chOff x="134469" y="3762579"/>
            <a:chExt cx="2359532" cy="1591692"/>
          </a:xfrm>
        </p:grpSpPr>
        <p:sp>
          <p:nvSpPr>
            <p:cNvPr id="24" name="Explosion 1 23"/>
            <p:cNvSpPr/>
            <p:nvPr/>
          </p:nvSpPr>
          <p:spPr>
            <a:xfrm rot="10800000">
              <a:off x="363897" y="3762579"/>
              <a:ext cx="1798925" cy="902882"/>
            </a:xfrm>
            <a:prstGeom prst="irregularSeal1">
              <a:avLst/>
            </a:prstGeom>
            <a:gradFill>
              <a:gsLst>
                <a:gs pos="0">
                  <a:srgbClr val="C00000"/>
                </a:gs>
                <a:gs pos="100000">
                  <a:schemeClr val="accent2">
                    <a:lumMod val="60000"/>
                    <a:lumOff val="40000"/>
                  </a:schemeClr>
                </a:gs>
              </a:gsLst>
            </a:gradFill>
            <a:ln>
              <a:solidFill>
                <a:srgbClr val="A6192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4469" y="3781250"/>
              <a:ext cx="2359532" cy="1573021"/>
            </a:xfrm>
            <a:prstGeom prst="rect">
              <a:avLst/>
            </a:prstGeom>
          </p:spPr>
        </p:pic>
      </p:grpSp>
      <p:sp>
        <p:nvSpPr>
          <p:cNvPr id="5" name="Title 4"/>
          <p:cNvSpPr>
            <a:spLocks noGrp="1"/>
          </p:cNvSpPr>
          <p:nvPr>
            <p:ph type="title"/>
          </p:nvPr>
        </p:nvSpPr>
        <p:spPr/>
        <p:txBody>
          <a:bodyPr/>
          <a:lstStyle/>
          <a:p>
            <a:r>
              <a:rPr lang="fr-FR"/>
              <a:t>ALERTE ROUGE D’URGENCE</a:t>
            </a:r>
            <a:endParaRPr lang="fr-FR" dirty="0"/>
          </a:p>
        </p:txBody>
      </p:sp>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225" y="4529318"/>
            <a:ext cx="706638" cy="576708"/>
          </a:xfrm>
          <a:prstGeom prst="rect">
            <a:avLst/>
          </a:prstGeom>
        </p:spPr>
      </p:pic>
    </p:spTree>
    <p:extLst>
      <p:ext uri="{BB962C8B-B14F-4D97-AF65-F5344CB8AC3E}">
        <p14:creationId xmlns:p14="http://schemas.microsoft.com/office/powerpoint/2010/main" val="243568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3"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00" fill="hold"/>
                                        <p:tgtEl>
                                          <p:spTgt spid="22"/>
                                        </p:tgtEl>
                                      </p:cBhvr>
                                    </p:cmd>
                                  </p:childTnLst>
                                </p:cTn>
                              </p:par>
                            </p:childTnLst>
                          </p:cTn>
                        </p:par>
                      </p:childTnLst>
                    </p:cTn>
                  </p:par>
                </p:childTnLst>
              </p:cTn>
              <p:nextCondLst>
                <p:cond evt="onClick" delay="0">
                  <p:tgtEl>
                    <p:spTgt spid="22"/>
                  </p:tgtEl>
                </p:cond>
              </p:nextCondLst>
            </p:seq>
            <p:audio>
              <p:cMediaNode vol="80000">
                <p:cTn id="13" fill="hold" display="0">
                  <p:stCondLst>
                    <p:cond delay="indefinite"/>
                  </p:stCondLst>
                  <p:endCondLst>
                    <p:cond evt="onStopAudio" delay="0">
                      <p:tgtEl>
                        <p:sldTgt/>
                      </p:tgtEl>
                    </p:cond>
                  </p:endCondLst>
                </p:cTn>
                <p:tgtEl>
                  <p:spTgt spid="2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264" y="1886176"/>
            <a:ext cx="1829685" cy="3247692"/>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643" y="1903727"/>
            <a:ext cx="1829684" cy="3247690"/>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939" y="1886177"/>
            <a:ext cx="1829685" cy="3247690"/>
          </a:xfrm>
          <a:prstGeom prst="rect">
            <a:avLst/>
          </a:prstGeom>
          <a:effectLst>
            <a:outerShdw blurRad="50800" dist="38100" dir="2700000" algn="tl" rotWithShape="0">
              <a:prstClr val="black">
                <a:alpha val="40000"/>
              </a:prstClr>
            </a:outerShdw>
          </a:effectLst>
        </p:spPr>
      </p:pic>
      <p:sp>
        <p:nvSpPr>
          <p:cNvPr id="14" name="Rectangle 13"/>
          <p:cNvSpPr/>
          <p:nvPr/>
        </p:nvSpPr>
        <p:spPr>
          <a:xfrm>
            <a:off x="560243" y="1022685"/>
            <a:ext cx="8155493" cy="523220"/>
          </a:xfrm>
          <a:prstGeom prst="rect">
            <a:avLst/>
          </a:prstGeom>
        </p:spPr>
        <p:txBody>
          <a:bodyPr wrap="square">
            <a:spAutoFit/>
          </a:bodyPr>
          <a:lstStyle/>
          <a:p>
            <a:r>
              <a:rPr lang="en-US" sz="1400" dirty="0" err="1"/>
              <a:t>Appelez</a:t>
            </a:r>
            <a:r>
              <a:rPr lang="en-US" sz="1400" dirty="0"/>
              <a:t> </a:t>
            </a:r>
            <a:r>
              <a:rPr lang="en-US" sz="1400" dirty="0" err="1"/>
              <a:t>à</a:t>
            </a:r>
            <a:r>
              <a:rPr lang="en-US" sz="1400" dirty="0"/>
              <a:t> </a:t>
            </a:r>
            <a:r>
              <a:rPr lang="en-US" sz="1400" dirty="0" err="1"/>
              <a:t>l'aide</a:t>
            </a:r>
            <a:r>
              <a:rPr lang="en-US" sz="1400" dirty="0"/>
              <a:t> sans </a:t>
            </a:r>
            <a:r>
              <a:rPr lang="en-US" sz="1400" dirty="0" err="1"/>
              <a:t>alerter</a:t>
            </a:r>
            <a:r>
              <a:rPr lang="en-US" sz="1400" dirty="0"/>
              <a:t> les </a:t>
            </a:r>
            <a:r>
              <a:rPr lang="en-US" sz="1400" dirty="0" err="1"/>
              <a:t>personnes</a:t>
            </a:r>
            <a:r>
              <a:rPr lang="en-US" sz="1400" dirty="0"/>
              <a:t> </a:t>
            </a:r>
            <a:r>
              <a:rPr lang="en-US" sz="1400" dirty="0" err="1"/>
              <a:t>autour</a:t>
            </a:r>
            <a:r>
              <a:rPr lang="en-US" sz="1400" dirty="0"/>
              <a:t> de </a:t>
            </a:r>
            <a:r>
              <a:rPr lang="en-US" sz="1400" dirty="0" err="1"/>
              <a:t>vous</a:t>
            </a:r>
            <a:r>
              <a:rPr lang="fr-FR" sz="1400" dirty="0" smtClean="0">
                <a:latin typeface="Arial Regular" charset="0"/>
              </a:rPr>
              <a:t>. </a:t>
            </a:r>
            <a:r>
              <a:rPr lang="fr-FR" sz="1400" dirty="0">
                <a:latin typeface="Arial Regular" charset="0"/>
              </a:rPr>
              <a:t>Les alertes silencieuses ne peuvent pas être déclenchées via le bouton SOS.</a:t>
            </a:r>
            <a:endParaRPr lang="fr-FR" sz="1400" dirty="0">
              <a:latin typeface="Arial Regular" charset="0"/>
              <a:cs typeface="Arial Regular" charset="0"/>
            </a:endParaRPr>
          </a:p>
        </p:txBody>
      </p:sp>
      <p:sp>
        <p:nvSpPr>
          <p:cNvPr id="18" name="Rectangle 17"/>
          <p:cNvSpPr/>
          <p:nvPr/>
        </p:nvSpPr>
        <p:spPr>
          <a:xfrm>
            <a:off x="713226" y="5251067"/>
            <a:ext cx="2132716" cy="1384995"/>
          </a:xfrm>
          <a:prstGeom prst="rect">
            <a:avLst/>
          </a:prstGeom>
        </p:spPr>
        <p:txBody>
          <a:bodyPr wrap="square">
            <a:spAutoFit/>
          </a:bodyPr>
          <a:lstStyle/>
          <a:p>
            <a:r>
              <a:rPr lang="fr-FR" sz="1200" dirty="0">
                <a:latin typeface="Arial Regular" charset="0"/>
              </a:rPr>
              <a:t>Pour déclencher une alerte rouge d'urgence silencieuse, maintenez le curseur au bas de l'application Loner Mobile, ou </a:t>
            </a:r>
            <a:r>
              <a:rPr lang="fr-FR" sz="1200" dirty="0"/>
              <a:t>appuyez et maintenez le loquet</a:t>
            </a:r>
            <a:r>
              <a:rPr lang="fr-FR" sz="1200" dirty="0" smtClean="0">
                <a:latin typeface="Arial Regular" charset="0"/>
              </a:rPr>
              <a:t> </a:t>
            </a:r>
            <a:r>
              <a:rPr lang="fr-FR" sz="1200" dirty="0">
                <a:latin typeface="Arial Regular" charset="0"/>
              </a:rPr>
              <a:t>d'urgence sur Loner Duo.</a:t>
            </a:r>
            <a:endParaRPr lang="fr-FR" sz="1200" dirty="0">
              <a:latin typeface="Arial Regular" charset="0"/>
              <a:cs typeface="Arial Regular" charset="0"/>
            </a:endParaRPr>
          </a:p>
        </p:txBody>
      </p:sp>
      <p:sp>
        <p:nvSpPr>
          <p:cNvPr id="19" name="Rectangle 18"/>
          <p:cNvSpPr/>
          <p:nvPr/>
        </p:nvSpPr>
        <p:spPr>
          <a:xfrm>
            <a:off x="3465468" y="5251067"/>
            <a:ext cx="1997762" cy="646331"/>
          </a:xfrm>
          <a:prstGeom prst="rect">
            <a:avLst/>
          </a:prstGeom>
        </p:spPr>
        <p:txBody>
          <a:bodyPr wrap="square">
            <a:spAutoFit/>
          </a:bodyPr>
          <a:lstStyle/>
          <a:p>
            <a:r>
              <a:rPr lang="fr-FR" sz="1200" dirty="0">
                <a:latin typeface="Arial Regular" charset="0"/>
              </a:rPr>
              <a:t>Si vous déclenchez l'alarme silencieuse sur Loner Mobile, maintenez le curseur pendant quatre secondes.</a:t>
            </a:r>
            <a:endParaRPr lang="fr-FR" sz="1200" dirty="0">
              <a:latin typeface="Arial Regular" charset="0"/>
              <a:cs typeface="Arial Regular" charset="0"/>
            </a:endParaRPr>
          </a:p>
        </p:txBody>
      </p:sp>
      <p:sp>
        <p:nvSpPr>
          <p:cNvPr id="23" name="Rectangle 22"/>
          <p:cNvSpPr/>
          <p:nvPr/>
        </p:nvSpPr>
        <p:spPr>
          <a:xfrm>
            <a:off x="6264900" y="5251067"/>
            <a:ext cx="1997762" cy="1015663"/>
          </a:xfrm>
          <a:prstGeom prst="rect">
            <a:avLst/>
          </a:prstGeom>
        </p:spPr>
        <p:txBody>
          <a:bodyPr wrap="square">
            <a:spAutoFit/>
          </a:bodyPr>
          <a:lstStyle/>
          <a:p>
            <a:r>
              <a:rPr lang="fr-FR" sz="1200" dirty="0">
                <a:latin typeface="Arial Regular" charset="0"/>
              </a:rPr>
              <a:t>Un message d'alerte est envoyé. Pour arrêter l'alerte, sélectionnez ACQUITTER ET POINTER.</a:t>
            </a:r>
            <a:endParaRPr lang="fr-FR" sz="1200" dirty="0">
              <a:latin typeface="Arial Regular" charset="0"/>
              <a:cs typeface="Arial Regular" charset="0"/>
            </a:endParaRPr>
          </a:p>
        </p:txBody>
      </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4073" y="4157660"/>
            <a:ext cx="1967794" cy="1311862"/>
          </a:xfrm>
          <a:prstGeom prst="rect">
            <a:avLst/>
          </a:prstGeom>
        </p:spPr>
      </p:pic>
      <p:sp>
        <p:nvSpPr>
          <p:cNvPr id="4" name="Title 3"/>
          <p:cNvSpPr>
            <a:spLocks noGrp="1"/>
          </p:cNvSpPr>
          <p:nvPr>
            <p:ph type="title"/>
          </p:nvPr>
        </p:nvSpPr>
        <p:spPr/>
        <p:txBody>
          <a:bodyPr/>
          <a:lstStyle/>
          <a:p>
            <a:r>
              <a:rPr lang="fr-FR"/>
              <a:t>ALERTE ROUGE D’URGENCE SILENCIEUSE</a:t>
            </a:r>
            <a:endParaRPr lang="fr-FR" dirty="0"/>
          </a:p>
        </p:txBody>
      </p:sp>
    </p:spTree>
    <p:extLst>
      <p:ext uri="{BB962C8B-B14F-4D97-AF65-F5344CB8AC3E}">
        <p14:creationId xmlns:p14="http://schemas.microsoft.com/office/powerpoint/2010/main" val="1430555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1469" y="1823960"/>
            <a:ext cx="1829686" cy="3247692"/>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721" y="1823960"/>
            <a:ext cx="1829685" cy="3247692"/>
          </a:xfrm>
          <a:prstGeom prst="rect">
            <a:avLst/>
          </a:prstGeom>
          <a:effectLst>
            <a:outerShdw blurRad="50800" dist="38100" dir="2700000" algn="tl" rotWithShape="0">
              <a:prstClr val="black">
                <a:alpha val="40000"/>
              </a:prstClr>
            </a:outerShdw>
          </a:effectLst>
        </p:spPr>
      </p:pic>
      <p:sp>
        <p:nvSpPr>
          <p:cNvPr id="16" name="Rectangle 15"/>
          <p:cNvSpPr/>
          <p:nvPr/>
        </p:nvSpPr>
        <p:spPr>
          <a:xfrm>
            <a:off x="1715721" y="5168657"/>
            <a:ext cx="2393941" cy="1015663"/>
          </a:xfrm>
          <a:prstGeom prst="rect">
            <a:avLst/>
          </a:prstGeom>
        </p:spPr>
        <p:txBody>
          <a:bodyPr wrap="square">
            <a:spAutoFit/>
          </a:bodyPr>
          <a:lstStyle/>
          <a:p>
            <a:r>
              <a:rPr lang="fr-FR" sz="1200" dirty="0">
                <a:latin typeface="Arial Regular" charset="0"/>
              </a:rPr>
              <a:t>Si vous sélectionnez ACQUITTER ET POINTER sur Loner Mobile, choisissez un commentaire rapide, saisissez un commentaire personnalisé ou pointez sans envoyer de commentaire.</a:t>
            </a:r>
            <a:endParaRPr lang="fr-FR" sz="1200" dirty="0">
              <a:latin typeface="Arial Regular" charset="0"/>
              <a:cs typeface="Arial Regular" charset="0"/>
            </a:endParaRPr>
          </a:p>
        </p:txBody>
      </p:sp>
      <p:sp>
        <p:nvSpPr>
          <p:cNvPr id="18" name="Rectangle 17"/>
          <p:cNvSpPr/>
          <p:nvPr/>
        </p:nvSpPr>
        <p:spPr>
          <a:xfrm>
            <a:off x="4942392" y="5168657"/>
            <a:ext cx="2403629" cy="830997"/>
          </a:xfrm>
          <a:prstGeom prst="rect">
            <a:avLst/>
          </a:prstGeom>
        </p:spPr>
        <p:txBody>
          <a:bodyPr wrap="square">
            <a:spAutoFit/>
          </a:bodyPr>
          <a:lstStyle/>
          <a:p>
            <a:r>
              <a:rPr lang="fr-FR" sz="1200" dirty="0">
                <a:latin typeface="Arial Regular" charset="0"/>
              </a:rPr>
              <a:t>Le message d'alerte reste actif et sera traité par le personnel de surveillance. L'appareil fonctionne à nouveau normalement.</a:t>
            </a:r>
            <a:endParaRPr lang="fr-FR" sz="1200" dirty="0">
              <a:latin typeface="Arial Regular" charset="0"/>
              <a:cs typeface="Arial Regular" charset="0"/>
            </a:endParaRPr>
          </a:p>
        </p:txBody>
      </p:sp>
      <p:sp>
        <p:nvSpPr>
          <p:cNvPr id="2" name="Title 1"/>
          <p:cNvSpPr>
            <a:spLocks noGrp="1"/>
          </p:cNvSpPr>
          <p:nvPr>
            <p:ph type="title"/>
          </p:nvPr>
        </p:nvSpPr>
        <p:spPr/>
        <p:txBody>
          <a:bodyPr/>
          <a:lstStyle/>
          <a:p>
            <a:r>
              <a:rPr lang="fr-FR"/>
              <a:t>ALERTE ROUGE D’URGENCE SILENCIEUSE</a:t>
            </a:r>
            <a:endParaRPr lang="fr-FR" dirty="0"/>
          </a:p>
        </p:txBody>
      </p:sp>
    </p:spTree>
    <p:extLst>
      <p:ext uri="{BB962C8B-B14F-4D97-AF65-F5344CB8AC3E}">
        <p14:creationId xmlns:p14="http://schemas.microsoft.com/office/powerpoint/2010/main" val="2079631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artisticBlur radius="35"/>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charset="0"/>
            </a:endParaRPr>
          </a:p>
        </p:txBody>
      </p:sp>
      <p:sp>
        <p:nvSpPr>
          <p:cNvPr id="6" name="TextBox 5"/>
          <p:cNvSpPr txBox="1"/>
          <p:nvPr/>
        </p:nvSpPr>
        <p:spPr>
          <a:xfrm>
            <a:off x="2324700" y="3061472"/>
            <a:ext cx="4494600" cy="461665"/>
          </a:xfrm>
          <a:prstGeom prst="rect">
            <a:avLst/>
          </a:prstGeom>
          <a:noFill/>
        </p:spPr>
        <p:txBody>
          <a:bodyPr wrap="square" rtlCol="0">
            <a:spAutoFit/>
          </a:bodyPr>
          <a:lstStyle/>
          <a:p>
            <a:pPr algn="ctr"/>
            <a:r>
              <a:rPr lang="fr-FR" sz="2400" dirty="0">
                <a:solidFill>
                  <a:schemeClr val="bg1"/>
                </a:solidFill>
                <a:latin typeface="Arial" charset="0"/>
              </a:rPr>
              <a:t>NOTIFICATIONS</a:t>
            </a:r>
            <a:endParaRPr lang="fr-FR" sz="24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086982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charset="0"/>
            </a:endParaRPr>
          </a:p>
        </p:txBody>
      </p:sp>
      <p:sp>
        <p:nvSpPr>
          <p:cNvPr id="5" name="TextBox 4"/>
          <p:cNvSpPr txBox="1"/>
          <p:nvPr/>
        </p:nvSpPr>
        <p:spPr>
          <a:xfrm>
            <a:off x="2324700" y="3061472"/>
            <a:ext cx="4494600" cy="461665"/>
          </a:xfrm>
          <a:prstGeom prst="rect">
            <a:avLst/>
          </a:prstGeom>
          <a:noFill/>
        </p:spPr>
        <p:txBody>
          <a:bodyPr wrap="square" rtlCol="0">
            <a:spAutoFit/>
          </a:bodyPr>
          <a:lstStyle/>
          <a:p>
            <a:pPr algn="ctr"/>
            <a:r>
              <a:rPr lang="fr-FR" sz="2400" dirty="0">
                <a:solidFill>
                  <a:schemeClr val="bg1"/>
                </a:solidFill>
                <a:latin typeface="Arial" charset="0"/>
              </a:rPr>
              <a:t>À PROPOS DES APPAREILS</a:t>
            </a:r>
            <a:endParaRPr lang="fr-FR" sz="24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238020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0525" y="1163430"/>
            <a:ext cx="4848674" cy="369332"/>
          </a:xfrm>
          <a:prstGeom prst="rect">
            <a:avLst/>
          </a:prstGeom>
          <a:noFill/>
        </p:spPr>
        <p:txBody>
          <a:bodyPr wrap="square" rtlCol="0">
            <a:spAutoFit/>
          </a:bodyPr>
          <a:lstStyle/>
          <a:p>
            <a:pPr algn="ctr"/>
            <a:r>
              <a:rPr lang="fr-FR" dirty="0">
                <a:latin typeface="Arial Regular" charset="0"/>
              </a:rPr>
              <a:t>Erreur réseau</a:t>
            </a:r>
            <a:endParaRPr lang="fr-FR" dirty="0">
              <a:latin typeface="Arial Regular" charset="0"/>
              <a:cs typeface="Arial Regular" charset="0"/>
            </a:endParaRPr>
          </a:p>
        </p:txBody>
      </p:sp>
      <p:sp>
        <p:nvSpPr>
          <p:cNvPr id="20" name="TextBox 19"/>
          <p:cNvSpPr txBox="1"/>
          <p:nvPr/>
        </p:nvSpPr>
        <p:spPr>
          <a:xfrm>
            <a:off x="1345084" y="5520159"/>
            <a:ext cx="3523112" cy="1384995"/>
          </a:xfrm>
          <a:prstGeom prst="rect">
            <a:avLst/>
          </a:prstGeom>
          <a:noFill/>
        </p:spPr>
        <p:txBody>
          <a:bodyPr wrap="square" rtlCol="0">
            <a:spAutoFit/>
          </a:bodyPr>
          <a:lstStyle/>
          <a:p>
            <a:r>
              <a:rPr lang="fr-FR" sz="1400" dirty="0">
                <a:latin typeface="Arial Regular" charset="0"/>
              </a:rPr>
              <a:t>Loner Mobile vous informera en cas d'erreur réseau. Loner Mobile nécessite une connexion au réseau pour surveiller votre sécurité.</a:t>
            </a:r>
          </a:p>
          <a:p>
            <a:endParaRPr lang="fr-FR" sz="1400" dirty="0">
              <a:latin typeface="Arial Regular" charset="0"/>
              <a:cs typeface="Arial Regular" charset="0"/>
            </a:endParaRPr>
          </a:p>
          <a:p>
            <a:endParaRPr lang="fr-FR" sz="1400" dirty="0">
              <a:latin typeface="Arial Regular" charset="0"/>
              <a:cs typeface="Arial Regular" charset="0"/>
            </a:endParaRPr>
          </a:p>
          <a:p>
            <a:endParaRPr lang="fr-FR" sz="1400" dirty="0">
              <a:latin typeface="Arial Regular" charset="0"/>
              <a:cs typeface="Arial Regular"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9744" y="1628868"/>
            <a:ext cx="2139354" cy="3797355"/>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4318002" y="1163430"/>
            <a:ext cx="4848674" cy="369332"/>
          </a:xfrm>
          <a:prstGeom prst="rect">
            <a:avLst/>
          </a:prstGeom>
          <a:noFill/>
        </p:spPr>
        <p:txBody>
          <a:bodyPr wrap="square" rtlCol="0">
            <a:spAutoFit/>
          </a:bodyPr>
          <a:lstStyle/>
          <a:p>
            <a:pPr algn="ctr"/>
            <a:r>
              <a:rPr lang="fr-FR" dirty="0">
                <a:latin typeface="Arial Regular" charset="0"/>
              </a:rPr>
              <a:t>Alarme batterie faible</a:t>
            </a:r>
          </a:p>
        </p:txBody>
      </p:sp>
      <p:sp>
        <p:nvSpPr>
          <p:cNvPr id="10" name="TextBox 9"/>
          <p:cNvSpPr txBox="1"/>
          <p:nvPr/>
        </p:nvSpPr>
        <p:spPr>
          <a:xfrm>
            <a:off x="4984761" y="1881573"/>
            <a:ext cx="3515155" cy="738664"/>
          </a:xfrm>
          <a:prstGeom prst="rect">
            <a:avLst/>
          </a:prstGeom>
          <a:noFill/>
        </p:spPr>
        <p:txBody>
          <a:bodyPr wrap="square" rtlCol="0">
            <a:spAutoFit/>
          </a:bodyPr>
          <a:lstStyle/>
          <a:p>
            <a:pPr algn="ctr"/>
            <a:r>
              <a:rPr lang="fr-FR" sz="1400">
                <a:latin typeface="Arial Regular" charset="0"/>
              </a:rPr>
              <a:t>Loner Duo est configuré de façon à vous informer lorsque le niveau de charge de la batterie tombe sous un certain pourcentage prédéterminé.  </a:t>
            </a:r>
          </a:p>
        </p:txBody>
      </p:sp>
      <p:sp>
        <p:nvSpPr>
          <p:cNvPr id="11" name="TextBox 10"/>
          <p:cNvSpPr txBox="1"/>
          <p:nvPr/>
        </p:nvSpPr>
        <p:spPr>
          <a:xfrm>
            <a:off x="5524312" y="4140927"/>
            <a:ext cx="2732039" cy="1169551"/>
          </a:xfrm>
          <a:prstGeom prst="rect">
            <a:avLst/>
          </a:prstGeom>
          <a:noFill/>
        </p:spPr>
        <p:txBody>
          <a:bodyPr wrap="square" rtlCol="0">
            <a:spAutoFit/>
          </a:bodyPr>
          <a:lstStyle/>
          <a:p>
            <a:r>
              <a:rPr lang="fr-FR" sz="1400" dirty="0">
                <a:latin typeface="Arial Regular" charset="0"/>
              </a:rPr>
              <a:t>Une alarme batterie faible se caractérise par un bref bip et un clignotement rapide toutes les 5 minutes. Chargez votre appareil dès que possible.</a:t>
            </a:r>
          </a:p>
        </p:txBody>
      </p:sp>
      <p:pic>
        <p:nvPicPr>
          <p:cNvPr id="12" name="Picture 11" descr="Battery Icons - Colorful 128px (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077532" y="2620237"/>
            <a:ext cx="1625600" cy="1625600"/>
          </a:xfrm>
          <a:prstGeom prst="rect">
            <a:avLst/>
          </a:prstGeom>
        </p:spPr>
      </p:pic>
      <p:pic>
        <p:nvPicPr>
          <p:cNvPr id="13" name="low battery - trim.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24312" y="5310478"/>
            <a:ext cx="307168" cy="307168"/>
          </a:xfrm>
          <a:prstGeom prst="rect">
            <a:avLst/>
          </a:prstGeom>
        </p:spPr>
      </p:pic>
      <p:sp>
        <p:nvSpPr>
          <p:cNvPr id="3" name="Title 2"/>
          <p:cNvSpPr>
            <a:spLocks noGrp="1"/>
          </p:cNvSpPr>
          <p:nvPr>
            <p:ph type="title"/>
          </p:nvPr>
        </p:nvSpPr>
        <p:spPr/>
        <p:txBody>
          <a:bodyPr/>
          <a:lstStyle/>
          <a:p>
            <a:r>
              <a:rPr lang="fr-FR"/>
              <a:t>NOTIFICATIONS</a:t>
            </a:r>
            <a:endParaRPr lang="fr-FR" dirty="0"/>
          </a:p>
        </p:txBody>
      </p:sp>
    </p:spTree>
    <p:extLst>
      <p:ext uri="{BB962C8B-B14F-4D97-AF65-F5344CB8AC3E}">
        <p14:creationId xmlns:p14="http://schemas.microsoft.com/office/powerpoint/2010/main" val="3083031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76251" y="1081758"/>
            <a:ext cx="4848674" cy="369332"/>
          </a:xfrm>
          <a:prstGeom prst="rect">
            <a:avLst/>
          </a:prstGeom>
          <a:noFill/>
        </p:spPr>
        <p:txBody>
          <a:bodyPr wrap="square" rtlCol="0">
            <a:spAutoFit/>
          </a:bodyPr>
          <a:lstStyle/>
          <a:p>
            <a:pPr algn="ctr"/>
            <a:r>
              <a:rPr lang="fr-FR" dirty="0">
                <a:latin typeface="Arial Regular" charset="0"/>
              </a:rPr>
              <a:t>Connexion Bluetooth</a:t>
            </a:r>
            <a:endParaRPr lang="fr-FR" dirty="0">
              <a:latin typeface="Arial Regular" charset="0"/>
              <a:cs typeface="Arial Regular"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97602"/>
            <a:ext cx="2486026" cy="427458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7183" y="2004888"/>
            <a:ext cx="1791565" cy="1441165"/>
          </a:xfrm>
          <a:prstGeom prst="rect">
            <a:avLst/>
          </a:prstGeom>
        </p:spPr>
      </p:pic>
      <p:cxnSp>
        <p:nvCxnSpPr>
          <p:cNvPr id="8" name="Straight Arrow Connector 7"/>
          <p:cNvCxnSpPr/>
          <p:nvPr/>
        </p:nvCxnSpPr>
        <p:spPr>
          <a:xfrm>
            <a:off x="2971385" y="2753480"/>
            <a:ext cx="3514724" cy="310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3864" y="2396315"/>
            <a:ext cx="1766829" cy="307777"/>
          </a:xfrm>
          <a:prstGeom prst="rect">
            <a:avLst/>
          </a:prstGeom>
          <a:noFill/>
        </p:spPr>
        <p:txBody>
          <a:bodyPr wrap="none" rtlCol="0">
            <a:spAutoFit/>
          </a:bodyPr>
          <a:lstStyle/>
          <a:p>
            <a:pPr algn="ctr"/>
            <a:r>
              <a:rPr lang="fr-FR" sz="1400" b="1" dirty="0">
                <a:solidFill>
                  <a:schemeClr val="tx2">
                    <a:lumMod val="60000"/>
                    <a:lumOff val="40000"/>
                  </a:schemeClr>
                </a:solidFill>
              </a:rPr>
              <a:t>5 mètres (16 pieds)</a:t>
            </a:r>
          </a:p>
        </p:txBody>
      </p:sp>
      <p:sp>
        <p:nvSpPr>
          <p:cNvPr id="24" name="TextBox 23"/>
          <p:cNvSpPr txBox="1"/>
          <p:nvPr/>
        </p:nvSpPr>
        <p:spPr>
          <a:xfrm>
            <a:off x="3190085" y="4006497"/>
            <a:ext cx="3526719" cy="2554545"/>
          </a:xfrm>
          <a:prstGeom prst="rect">
            <a:avLst/>
          </a:prstGeom>
          <a:noFill/>
        </p:spPr>
        <p:txBody>
          <a:bodyPr wrap="square" rtlCol="0">
            <a:spAutoFit/>
          </a:bodyPr>
          <a:lstStyle/>
          <a:p>
            <a:pPr>
              <a:spcAft>
                <a:spcPts val="600"/>
              </a:spcAft>
            </a:pPr>
            <a:r>
              <a:rPr lang="fr-FR" sz="1400" b="1" dirty="0">
                <a:latin typeface="Arial Regular" charset="0"/>
              </a:rPr>
              <a:t>Si votre connexion est perdue</a:t>
            </a:r>
          </a:p>
          <a:p>
            <a:pPr marL="285750" indent="-285750">
              <a:spcAft>
                <a:spcPts val="600"/>
              </a:spcAft>
              <a:buFont typeface="Arial" charset="0"/>
              <a:buChar char="•"/>
            </a:pPr>
            <a:r>
              <a:rPr lang="fr-FR" sz="1400" dirty="0">
                <a:latin typeface="Arial Regular" charset="0"/>
              </a:rPr>
              <a:t>Le smartphone affichera une notification.</a:t>
            </a:r>
          </a:p>
          <a:p>
            <a:pPr marL="285750" indent="-285750">
              <a:spcAft>
                <a:spcPts val="600"/>
              </a:spcAft>
              <a:buFont typeface="Arial" charset="0"/>
              <a:buChar char="•"/>
            </a:pPr>
            <a:r>
              <a:rPr lang="fr-FR" sz="1400" dirty="0">
                <a:latin typeface="Arial Regular" charset="0"/>
              </a:rPr>
              <a:t>Les icônes du Bluetooth et de la batterie sur Loner Mobile seront grisés.</a:t>
            </a:r>
          </a:p>
          <a:p>
            <a:pPr marL="285750" indent="-285750">
              <a:spcAft>
                <a:spcPts val="600"/>
              </a:spcAft>
              <a:buFont typeface="Arial" charset="0"/>
              <a:buChar char="•"/>
            </a:pPr>
            <a:r>
              <a:rPr lang="fr-FR" sz="1400" dirty="0">
                <a:latin typeface="Arial Regular" charset="0"/>
              </a:rPr>
              <a:t>Le voyant SureSafe de Loner Duo clignotera en vert.</a:t>
            </a:r>
          </a:p>
          <a:p>
            <a:pPr marL="285750" indent="-285750">
              <a:spcAft>
                <a:spcPts val="600"/>
              </a:spcAft>
              <a:buFont typeface="Arial" charset="0"/>
              <a:buChar char="•"/>
            </a:pPr>
            <a:r>
              <a:rPr lang="fr-FR" sz="1400" dirty="0">
                <a:latin typeface="Arial Regular" charset="0"/>
              </a:rPr>
              <a:t>Le bouton SOS émettra un signal sonore et clignotera en vert.</a:t>
            </a:r>
            <a:endParaRPr lang="fr-FR" sz="1400" dirty="0">
              <a:latin typeface="Arial Regular" charset="0"/>
              <a:cs typeface="Arial Regular" charset="0"/>
            </a:endParaRPr>
          </a:p>
        </p:txBody>
      </p:sp>
      <p:sp>
        <p:nvSpPr>
          <p:cNvPr id="27" name="TextBox 26"/>
          <p:cNvSpPr txBox="1"/>
          <p:nvPr/>
        </p:nvSpPr>
        <p:spPr>
          <a:xfrm>
            <a:off x="3107533" y="1541497"/>
            <a:ext cx="3163174" cy="523220"/>
          </a:xfrm>
          <a:prstGeom prst="rect">
            <a:avLst/>
          </a:prstGeom>
          <a:noFill/>
        </p:spPr>
        <p:txBody>
          <a:bodyPr wrap="square" rtlCol="0">
            <a:spAutoFit/>
          </a:bodyPr>
          <a:lstStyle/>
          <a:p>
            <a:pPr algn="ctr"/>
            <a:r>
              <a:rPr lang="fr-FR" sz="1400" dirty="0">
                <a:latin typeface="Arial" charset="0"/>
              </a:rPr>
              <a:t>Veillez à tenir votre appareil à portée de votre smartphone.</a:t>
            </a:r>
            <a:endParaRPr lang="fr-FR" sz="1400" dirty="0">
              <a:latin typeface="Arial" charset="0"/>
              <a:ea typeface="Arial" charset="0"/>
              <a:cs typeface="Arial" charset="0"/>
            </a:endParaRPr>
          </a:p>
        </p:txBody>
      </p:sp>
      <p:sp>
        <p:nvSpPr>
          <p:cNvPr id="4" name="Title 3"/>
          <p:cNvSpPr>
            <a:spLocks noGrp="1"/>
          </p:cNvSpPr>
          <p:nvPr>
            <p:ph type="title"/>
          </p:nvPr>
        </p:nvSpPr>
        <p:spPr/>
        <p:txBody>
          <a:bodyPr/>
          <a:lstStyle/>
          <a:p>
            <a:r>
              <a:rPr lang="fr-FR"/>
              <a:t>NOTIFICATIONS</a:t>
            </a:r>
            <a:endParaRPr lang="fr-FR" dirty="0"/>
          </a:p>
        </p:txBody>
      </p:sp>
      <p:cxnSp>
        <p:nvCxnSpPr>
          <p:cNvPr id="10" name="Straight Arrow Connector 9"/>
          <p:cNvCxnSpPr/>
          <p:nvPr/>
        </p:nvCxnSpPr>
        <p:spPr>
          <a:xfrm>
            <a:off x="3000476" y="3577960"/>
            <a:ext cx="1611996"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3546" y="2953751"/>
            <a:ext cx="1143196" cy="1196649"/>
          </a:xfrm>
          <a:prstGeom prst="rect">
            <a:avLst/>
          </a:prstGeom>
        </p:spPr>
      </p:pic>
      <p:sp>
        <p:nvSpPr>
          <p:cNvPr id="12" name="TextBox 11"/>
          <p:cNvSpPr txBox="1"/>
          <p:nvPr/>
        </p:nvSpPr>
        <p:spPr>
          <a:xfrm>
            <a:off x="2943226" y="3224627"/>
            <a:ext cx="1816523" cy="307777"/>
          </a:xfrm>
          <a:prstGeom prst="rect">
            <a:avLst/>
          </a:prstGeom>
          <a:noFill/>
        </p:spPr>
        <p:txBody>
          <a:bodyPr wrap="none" rtlCol="0">
            <a:spAutoFit/>
          </a:bodyPr>
          <a:lstStyle/>
          <a:p>
            <a:pPr algn="ctr"/>
            <a:r>
              <a:rPr lang="fr-FR" sz="1400" b="1" dirty="0">
                <a:solidFill>
                  <a:schemeClr val="tx2">
                    <a:lumMod val="60000"/>
                    <a:lumOff val="40000"/>
                  </a:schemeClr>
                </a:solidFill>
              </a:rPr>
              <a:t>2</a:t>
            </a:r>
            <a:r>
              <a:rPr lang="fr-FR"/>
              <a:t> </a:t>
            </a:r>
            <a:r>
              <a:rPr lang="fr-FR" sz="1400" b="1" dirty="0">
                <a:solidFill>
                  <a:schemeClr val="tx2">
                    <a:lumMod val="60000"/>
                    <a:lumOff val="40000"/>
                  </a:schemeClr>
                </a:solidFill>
              </a:rPr>
              <a:t>mètres (6,5 pieds)</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705" y="2011534"/>
            <a:ext cx="1504335" cy="2670194"/>
          </a:xfrm>
          <a:prstGeom prst="rect">
            <a:avLst/>
          </a:prstGeom>
        </p:spPr>
      </p:pic>
    </p:spTree>
    <p:extLst>
      <p:ext uri="{BB962C8B-B14F-4D97-AF65-F5344CB8AC3E}">
        <p14:creationId xmlns:p14="http://schemas.microsoft.com/office/powerpoint/2010/main" val="467279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artisticBlur radius="35"/>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charset="0"/>
            </a:endParaRPr>
          </a:p>
        </p:txBody>
      </p:sp>
      <p:sp>
        <p:nvSpPr>
          <p:cNvPr id="5" name="TextBox 4"/>
          <p:cNvSpPr txBox="1"/>
          <p:nvPr/>
        </p:nvSpPr>
        <p:spPr>
          <a:xfrm>
            <a:off x="2324700" y="3061472"/>
            <a:ext cx="4494600" cy="461665"/>
          </a:xfrm>
          <a:prstGeom prst="rect">
            <a:avLst/>
          </a:prstGeom>
          <a:noFill/>
        </p:spPr>
        <p:txBody>
          <a:bodyPr wrap="square" rtlCol="0">
            <a:spAutoFit/>
          </a:bodyPr>
          <a:lstStyle/>
          <a:p>
            <a:pPr algn="ctr"/>
            <a:r>
              <a:rPr lang="fr-FR" sz="2400" dirty="0">
                <a:solidFill>
                  <a:schemeClr val="bg1"/>
                </a:solidFill>
                <a:latin typeface="Arial" charset="0"/>
              </a:rPr>
              <a:t>FIN DE VOTRE PÉRIODE DE TRAVAIL</a:t>
            </a:r>
            <a:endParaRPr lang="fr-FR" sz="24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207669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503700" y="2539865"/>
            <a:ext cx="3426291" cy="1815882"/>
          </a:xfrm>
          <a:prstGeom prst="rect">
            <a:avLst/>
          </a:prstGeom>
          <a:noFill/>
        </p:spPr>
        <p:txBody>
          <a:bodyPr wrap="square" rtlCol="0">
            <a:spAutoFit/>
          </a:bodyPr>
          <a:lstStyle/>
          <a:p>
            <a:r>
              <a:rPr lang="fr-FR" sz="1400" dirty="0">
                <a:latin typeface="Arial Regular" charset="0"/>
              </a:rPr>
              <a:t>Appuyez sur le bouton d’alimentation.</a:t>
            </a:r>
            <a:endParaRPr lang="fr-FR" sz="1400" dirty="0">
              <a:latin typeface="Arial Regular" charset="0"/>
              <a:cs typeface="Arial Regular" charset="0"/>
            </a:endParaRPr>
          </a:p>
          <a:p>
            <a:endParaRPr lang="fr-FR" sz="1400" dirty="0">
              <a:latin typeface="Arial Regular" charset="0"/>
              <a:cs typeface="Arial Regular" charset="0"/>
            </a:endParaRPr>
          </a:p>
          <a:p>
            <a:r>
              <a:rPr lang="fr-FR" sz="1400" dirty="0">
                <a:latin typeface="Arial Regular" charset="0"/>
              </a:rPr>
              <a:t>Sélectionnez le bouton ARRÊTER LA SURVEILLANCE et maintenez-le enfoncé pendant 3 secondes. Loner Mobile se déconnectera du réseau Blackline Safety.</a:t>
            </a:r>
          </a:p>
          <a:p>
            <a:endParaRPr lang="fr-FR" sz="1400" dirty="0">
              <a:latin typeface="Arial Regular" charset="0"/>
              <a:cs typeface="Arial Regular" charset="0"/>
            </a:endParaRPr>
          </a:p>
          <a:p>
            <a:r>
              <a:rPr lang="fr-FR" sz="1400" dirty="0">
                <a:solidFill>
                  <a:srgbClr val="C0504D"/>
                </a:solidFill>
                <a:latin typeface="Arial Regular" charset="0"/>
              </a:rPr>
              <a:t>Votre sécurité n’est plus surveillée.</a:t>
            </a:r>
            <a:endParaRPr lang="fr-FR" sz="1400" dirty="0">
              <a:solidFill>
                <a:srgbClr val="C0504D"/>
              </a:solidFill>
              <a:latin typeface="Arial Regular" charset="0"/>
              <a:cs typeface="Arial Regular" charset="0"/>
            </a:endParaRPr>
          </a:p>
          <a:p>
            <a:endParaRPr lang="fr-FR" sz="1400" dirty="0">
              <a:latin typeface="Arial Regular" charset="0"/>
              <a:cs typeface="Arial Regular"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0159" y="1811650"/>
            <a:ext cx="2139354" cy="3797355"/>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945" y="1781444"/>
            <a:ext cx="2139354" cy="3797355"/>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fr-FR"/>
              <a:t>ARRÊTER LA SURVEILLANCE</a:t>
            </a:r>
            <a:endParaRPr lang="fr-FR" dirty="0"/>
          </a:p>
        </p:txBody>
      </p:sp>
    </p:spTree>
    <p:extLst>
      <p:ext uri="{BB962C8B-B14F-4D97-AF65-F5344CB8AC3E}">
        <p14:creationId xmlns:p14="http://schemas.microsoft.com/office/powerpoint/2010/main" val="2642427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75035" y="4306503"/>
            <a:ext cx="3589461" cy="2292935"/>
          </a:xfrm>
          <a:prstGeom prst="rect">
            <a:avLst/>
          </a:prstGeom>
          <a:noFill/>
        </p:spPr>
        <p:txBody>
          <a:bodyPr wrap="square" rtlCol="0">
            <a:spAutoFit/>
          </a:bodyPr>
          <a:lstStyle/>
          <a:p>
            <a:r>
              <a:rPr lang="fr-FR" sz="1300" dirty="0">
                <a:latin typeface="Arial Regular" charset="0"/>
              </a:rPr>
              <a:t>Appuyez sur le bouton d’alimentation jusqu’à l’arrêt des bips et des vibrations (3 secondes).</a:t>
            </a:r>
          </a:p>
          <a:p>
            <a:endParaRPr lang="fr-FR" sz="1300" dirty="0">
              <a:latin typeface="Arial Regular" charset="0"/>
              <a:cs typeface="Arial Regular" charset="0"/>
            </a:endParaRPr>
          </a:p>
          <a:p>
            <a:r>
              <a:rPr lang="fr-FR" sz="1300" dirty="0">
                <a:latin typeface="Arial Regular" charset="0"/>
              </a:rPr>
              <a:t>Le voyant SureSafe</a:t>
            </a:r>
            <a:r>
              <a:rPr lang="fr-FR" sz="1300" dirty="0"/>
              <a:t> de </a:t>
            </a:r>
            <a:r>
              <a:rPr lang="fr-FR" sz="1300" dirty="0">
                <a:latin typeface="Arial Regular" charset="0"/>
              </a:rPr>
              <a:t>Loner Duo</a:t>
            </a:r>
            <a:r>
              <a:rPr lang="fr-FR" sz="1300" dirty="0"/>
              <a:t> clignotera puis s'éteindra une fois que l'appareil se sera déconnecté du réseau </a:t>
            </a:r>
            <a:r>
              <a:rPr lang="fr-FR" sz="1300" dirty="0" err="1"/>
              <a:t>Blackline</a:t>
            </a:r>
            <a:r>
              <a:rPr lang="fr-FR" sz="1300" dirty="0"/>
              <a:t> </a:t>
            </a:r>
            <a:r>
              <a:rPr lang="fr-FR" sz="1300" dirty="0" err="1"/>
              <a:t>Safety</a:t>
            </a:r>
            <a:r>
              <a:rPr lang="fr-FR" sz="1300" dirty="0"/>
              <a:t>.</a:t>
            </a:r>
          </a:p>
          <a:p>
            <a:endParaRPr lang="fr-FR" sz="1300" dirty="0">
              <a:latin typeface="Arial Regular" charset="0"/>
              <a:cs typeface="Arial Regular" charset="0"/>
            </a:endParaRPr>
          </a:p>
          <a:p>
            <a:r>
              <a:rPr lang="fr-FR" sz="1300" dirty="0">
                <a:latin typeface="Arial Regular" charset="0"/>
              </a:rPr>
              <a:t>Si le Loner Duo est éteint avant que vous ne vous soyez déconnecté de Loner Mobile, l'application continuera à surveiller votre sécurité.</a:t>
            </a:r>
            <a:endParaRPr lang="fr-FR" sz="1300" dirty="0">
              <a:latin typeface="Arial Regular" charset="0"/>
              <a:cs typeface="Arial Regular" charset="0"/>
            </a:endParaRPr>
          </a:p>
        </p:txBody>
      </p:sp>
      <p:sp>
        <p:nvSpPr>
          <p:cNvPr id="3" name="Title 2"/>
          <p:cNvSpPr>
            <a:spLocks noGrp="1"/>
          </p:cNvSpPr>
          <p:nvPr>
            <p:ph type="title"/>
          </p:nvPr>
        </p:nvSpPr>
        <p:spPr/>
        <p:txBody>
          <a:bodyPr/>
          <a:lstStyle/>
          <a:p>
            <a:r>
              <a:rPr lang="fr-FR"/>
              <a:t>ÉTEINDRE LONER DUO</a:t>
            </a:r>
            <a:endParaRPr lang="fr-FR"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5699" y="1401403"/>
            <a:ext cx="2478755" cy="1652503"/>
          </a:xfrm>
          <a:prstGeom prst="rect">
            <a:avLst/>
          </a:prstGeom>
        </p:spPr>
      </p:pic>
      <p:pic>
        <p:nvPicPr>
          <p:cNvPr id="7" name="Picture 6" descr="Hand-09.png"/>
          <p:cNvPicPr>
            <a:picLocks noChangeAspect="1"/>
          </p:cNvPicPr>
          <p:nvPr/>
        </p:nvPicPr>
        <p:blipFill rotWithShape="1">
          <a:blip r:embed="rId4">
            <a:extLst>
              <a:ext uri="{28A0092B-C50C-407E-A947-70E740481C1C}">
                <a14:useLocalDpi xmlns:a14="http://schemas.microsoft.com/office/drawing/2010/main" val="0"/>
              </a:ext>
            </a:extLst>
          </a:blip>
          <a:srcRect l="16277" t="17377" r="26127" b="11616"/>
          <a:stretch/>
        </p:blipFill>
        <p:spPr>
          <a:xfrm>
            <a:off x="1279949" y="2201098"/>
            <a:ext cx="1521763" cy="1876130"/>
          </a:xfrm>
          <a:prstGeom prst="rect">
            <a:avLst/>
          </a:prstGeom>
        </p:spPr>
      </p:pic>
      <p:sp>
        <p:nvSpPr>
          <p:cNvPr id="8" name="TextBox 7"/>
          <p:cNvSpPr txBox="1"/>
          <p:nvPr/>
        </p:nvSpPr>
        <p:spPr>
          <a:xfrm>
            <a:off x="866214" y="1175323"/>
            <a:ext cx="2765845" cy="369332"/>
          </a:xfrm>
          <a:prstGeom prst="rect">
            <a:avLst/>
          </a:prstGeom>
          <a:noFill/>
        </p:spPr>
        <p:txBody>
          <a:bodyPr wrap="square" rtlCol="0">
            <a:spAutoFit/>
          </a:bodyPr>
          <a:lstStyle/>
          <a:p>
            <a:r>
              <a:rPr lang="fr-FR" b="1" dirty="0">
                <a:solidFill>
                  <a:srgbClr val="A6192E"/>
                </a:solidFill>
              </a:rPr>
              <a:t>Loner Duo</a:t>
            </a:r>
          </a:p>
        </p:txBody>
      </p:sp>
      <p:sp>
        <p:nvSpPr>
          <p:cNvPr id="9" name="TextBox 8"/>
          <p:cNvSpPr txBox="1"/>
          <p:nvPr/>
        </p:nvSpPr>
        <p:spPr>
          <a:xfrm>
            <a:off x="5024883" y="1175323"/>
            <a:ext cx="2765845" cy="369332"/>
          </a:xfrm>
          <a:prstGeom prst="rect">
            <a:avLst/>
          </a:prstGeom>
          <a:noFill/>
        </p:spPr>
        <p:txBody>
          <a:bodyPr wrap="square" rtlCol="0">
            <a:spAutoFit/>
          </a:bodyPr>
          <a:lstStyle/>
          <a:p>
            <a:r>
              <a:rPr lang="fr-FR" b="1" dirty="0">
                <a:solidFill>
                  <a:srgbClr val="A6192E"/>
                </a:solidFill>
              </a:rPr>
              <a:t>Loner DUO</a:t>
            </a:r>
          </a:p>
        </p:txBody>
      </p:sp>
      <p:sp>
        <p:nvSpPr>
          <p:cNvPr id="20" name="TextBox 19"/>
          <p:cNvSpPr txBox="1"/>
          <p:nvPr/>
        </p:nvSpPr>
        <p:spPr>
          <a:xfrm>
            <a:off x="5024883" y="4279070"/>
            <a:ext cx="3494384" cy="1692771"/>
          </a:xfrm>
          <a:prstGeom prst="rect">
            <a:avLst/>
          </a:prstGeom>
          <a:noFill/>
        </p:spPr>
        <p:txBody>
          <a:bodyPr wrap="square" rtlCol="0">
            <a:spAutoFit/>
          </a:bodyPr>
          <a:lstStyle/>
          <a:p>
            <a:r>
              <a:rPr lang="fr-FR" sz="1300" dirty="0">
                <a:latin typeface="Arial Regular" charset="0"/>
              </a:rPr>
              <a:t>Maintenez le bouton SOS enfoncé pendant 30 secondes jusqu'à ce qu'il clignote en rouge et qu'il émette trois signaux sonores.</a:t>
            </a:r>
            <a:endParaRPr lang="fr-FR" sz="1300" dirty="0">
              <a:latin typeface="Arial Regular" charset="0"/>
              <a:cs typeface="Arial Regular" charset="0"/>
            </a:endParaRPr>
          </a:p>
          <a:p>
            <a:endParaRPr lang="fr-FR" sz="1300" dirty="0">
              <a:latin typeface="Arial Regular" charset="0"/>
              <a:cs typeface="Arial Regular" charset="0"/>
            </a:endParaRPr>
          </a:p>
          <a:p>
            <a:r>
              <a:rPr lang="fr-FR" sz="1300" dirty="0">
                <a:latin typeface="Arial Regular" charset="0"/>
              </a:rPr>
              <a:t>Si le bouton SOS est éteint avant que vous ne vous soyez déconnecté de Loner Mobile, l'application continuera à surveiller votre sécurité.</a:t>
            </a:r>
            <a:endParaRPr lang="fr-FR" sz="1300" dirty="0">
              <a:latin typeface="Arial Regular" charset="0"/>
              <a:cs typeface="Arial Regular"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3456" y="1989374"/>
            <a:ext cx="677238" cy="552714"/>
          </a:xfrm>
          <a:prstGeom prst="rect">
            <a:avLst/>
          </a:prstGeom>
        </p:spPr>
      </p:pic>
      <p:pic>
        <p:nvPicPr>
          <p:cNvPr id="12" name="Picture 11" descr="Hand-09.png"/>
          <p:cNvPicPr>
            <a:picLocks noChangeAspect="1"/>
          </p:cNvPicPr>
          <p:nvPr/>
        </p:nvPicPr>
        <p:blipFill rotWithShape="1">
          <a:blip r:embed="rId4">
            <a:extLst>
              <a:ext uri="{28A0092B-C50C-407E-A947-70E740481C1C}">
                <a14:useLocalDpi xmlns:a14="http://schemas.microsoft.com/office/drawing/2010/main" val="0"/>
              </a:ext>
            </a:extLst>
          </a:blip>
          <a:srcRect l="16277" t="17377" r="26127" b="11616"/>
          <a:stretch/>
        </p:blipFill>
        <p:spPr>
          <a:xfrm>
            <a:off x="5250311" y="2196157"/>
            <a:ext cx="1521764" cy="1876130"/>
          </a:xfrm>
          <a:prstGeom prst="rect">
            <a:avLst/>
          </a:prstGeom>
        </p:spPr>
      </p:pic>
    </p:spTree>
    <p:extLst>
      <p:ext uri="{BB962C8B-B14F-4D97-AF65-F5344CB8AC3E}">
        <p14:creationId xmlns:p14="http://schemas.microsoft.com/office/powerpoint/2010/main" val="1668983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54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3981"/>
          <a:stretch/>
        </p:blipFill>
        <p:spPr>
          <a:xfrm>
            <a:off x="0" y="636815"/>
            <a:ext cx="9154920" cy="3820885"/>
          </a:xfrm>
          <a:prstGeom prst="rect">
            <a:avLst/>
          </a:prstGeom>
        </p:spPr>
      </p:pic>
      <p:sp>
        <p:nvSpPr>
          <p:cNvPr id="2" name="Title 1"/>
          <p:cNvSpPr>
            <a:spLocks noGrp="1"/>
          </p:cNvSpPr>
          <p:nvPr>
            <p:ph type="title"/>
          </p:nvPr>
        </p:nvSpPr>
        <p:spPr/>
        <p:txBody>
          <a:bodyPr/>
          <a:lstStyle/>
          <a:p>
            <a:r>
              <a:rPr lang="fr-FR"/>
              <a:t>ASSISTANCE</a:t>
            </a:r>
          </a:p>
        </p:txBody>
      </p:sp>
      <p:sp>
        <p:nvSpPr>
          <p:cNvPr id="12" name="Content Placeholder 2"/>
          <p:cNvSpPr>
            <a:spLocks noGrp="1"/>
          </p:cNvSpPr>
          <p:nvPr>
            <p:ph idx="1"/>
          </p:nvPr>
        </p:nvSpPr>
        <p:spPr>
          <a:xfrm>
            <a:off x="696191" y="4755240"/>
            <a:ext cx="8021781" cy="1036072"/>
          </a:xfrm>
        </p:spPr>
        <p:txBody>
          <a:bodyPr>
            <a:noAutofit/>
          </a:bodyPr>
          <a:lstStyle/>
          <a:p>
            <a:pPr marL="0" indent="0">
              <a:buNone/>
            </a:pPr>
            <a:r>
              <a:rPr lang="fr-FR" dirty="0">
                <a:solidFill>
                  <a:schemeClr val="accent1"/>
                </a:solidFill>
              </a:rPr>
              <a:t>SERVICE À LA CLIENTÈLE</a:t>
            </a:r>
          </a:p>
          <a:p>
            <a:pPr marL="0" indent="0">
              <a:buNone/>
            </a:pPr>
            <a:r>
              <a:rPr lang="fr-FR" dirty="0"/>
              <a:t>Pour obtenir une assistance technique, veuillez contacter notre équipe de service à la clientèle.</a:t>
            </a:r>
          </a:p>
        </p:txBody>
      </p:sp>
      <p:sp>
        <p:nvSpPr>
          <p:cNvPr id="6" name="Content Placeholder 2"/>
          <p:cNvSpPr txBox="1">
            <a:spLocks/>
          </p:cNvSpPr>
          <p:nvPr/>
        </p:nvSpPr>
        <p:spPr>
          <a:xfrm>
            <a:off x="0" y="2434494"/>
            <a:ext cx="9144000" cy="78669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Wingdings" charset="2"/>
              <a:buNone/>
            </a:pPr>
            <a:r>
              <a:rPr lang="fr-FR" sz="2400" dirty="0">
                <a:solidFill>
                  <a:schemeClr val="accent6"/>
                </a:solidFill>
              </a:rPr>
              <a:t>support.BlacklineSafety.com</a:t>
            </a:r>
          </a:p>
        </p:txBody>
      </p:sp>
      <p:sp>
        <p:nvSpPr>
          <p:cNvPr id="8" name="Content Placeholder 2"/>
          <p:cNvSpPr txBox="1">
            <a:spLocks/>
          </p:cNvSpPr>
          <p:nvPr/>
        </p:nvSpPr>
        <p:spPr>
          <a:xfrm>
            <a:off x="696192" y="5924379"/>
            <a:ext cx="2192482" cy="7035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fr-FR" sz="1100" b="1" dirty="0"/>
              <a:t>Amérique du Nord (24 h/24)</a:t>
            </a:r>
            <a:r>
              <a:rPr sz="1100" dirty="0"/>
              <a:t/>
            </a:r>
            <a:br>
              <a:rPr sz="1100" dirty="0"/>
            </a:br>
            <a:r>
              <a:rPr lang="fr-FR" sz="1100" dirty="0"/>
              <a:t>Numéro vert : 1-877-869-7212</a:t>
            </a:r>
            <a:r>
              <a:rPr sz="1100" dirty="0"/>
              <a:t/>
            </a:r>
            <a:br>
              <a:rPr sz="1100" dirty="0"/>
            </a:br>
            <a:r>
              <a:rPr lang="fr-FR" sz="1100" dirty="0">
                <a:hlinkClick r:id="rId4"/>
              </a:rPr>
              <a:t>support@blacklinesafety.com</a:t>
            </a:r>
            <a:endParaRPr lang="fr-FR" sz="1100" dirty="0"/>
          </a:p>
        </p:txBody>
      </p:sp>
      <p:sp>
        <p:nvSpPr>
          <p:cNvPr id="9" name="Content Placeholder 2"/>
          <p:cNvSpPr txBox="1">
            <a:spLocks/>
          </p:cNvSpPr>
          <p:nvPr/>
        </p:nvSpPr>
        <p:spPr>
          <a:xfrm>
            <a:off x="3304309" y="5924379"/>
            <a:ext cx="2452255" cy="7035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fr-FR" sz="1100" b="1" dirty="0"/>
              <a:t>Royaume-Uni (8 h - 17 h GMT)</a:t>
            </a:r>
            <a:r>
              <a:rPr dirty="0"/>
              <a:t/>
            </a:r>
            <a:br>
              <a:rPr dirty="0"/>
            </a:br>
            <a:r>
              <a:rPr lang="fr-FR" sz="1100" dirty="0"/>
              <a:t>+44 1787 222684 </a:t>
            </a:r>
            <a:r>
              <a:rPr dirty="0"/>
              <a:t/>
            </a:r>
            <a:br>
              <a:rPr dirty="0"/>
            </a:br>
            <a:r>
              <a:rPr lang="fr-FR" sz="1100" dirty="0">
                <a:hlinkClick r:id="rId5"/>
              </a:rPr>
              <a:t>eusupport@blacklinesafety.com</a:t>
            </a:r>
            <a:endParaRPr lang="fr-FR" sz="1100" dirty="0"/>
          </a:p>
        </p:txBody>
      </p:sp>
      <p:sp>
        <p:nvSpPr>
          <p:cNvPr id="10" name="Content Placeholder 2"/>
          <p:cNvSpPr txBox="1">
            <a:spLocks/>
          </p:cNvSpPr>
          <p:nvPr/>
        </p:nvSpPr>
        <p:spPr>
          <a:xfrm>
            <a:off x="6317674" y="5924379"/>
            <a:ext cx="2026228" cy="7035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Clr>
                <a:schemeClr val="accent1"/>
              </a:buClr>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Helvetica"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Helvetica"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Wingdings" charset="2"/>
              <a:buNone/>
            </a:pPr>
            <a:r>
              <a:rPr lang="fr-FR" sz="1100" b="1" dirty="0"/>
              <a:t>International (24 h/24)</a:t>
            </a:r>
            <a:r>
              <a:t/>
            </a:r>
            <a:br/>
            <a:r>
              <a:rPr lang="fr-FR" sz="1100"/>
              <a:t>+1-403-452-0327</a:t>
            </a:r>
            <a:r>
              <a:t/>
            </a:r>
            <a:br/>
            <a:r>
              <a:rPr lang="fr-FR" sz="1100" dirty="0">
                <a:hlinkClick r:id="rId4"/>
              </a:rPr>
              <a:t>support@blacklinesafety.com</a:t>
            </a:r>
            <a:endParaRPr lang="fr-FR" sz="1100" dirty="0"/>
          </a:p>
          <a:p>
            <a:pPr marL="0" indent="0">
              <a:buFont typeface="Wingdings" charset="2"/>
              <a:buNone/>
            </a:pPr>
            <a:endParaRPr lang="fr-FR" sz="1100" dirty="0"/>
          </a:p>
        </p:txBody>
      </p:sp>
    </p:spTree>
    <p:extLst>
      <p:ext uri="{BB962C8B-B14F-4D97-AF65-F5344CB8AC3E}">
        <p14:creationId xmlns:p14="http://schemas.microsoft.com/office/powerpoint/2010/main" val="1170295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793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347357" y="3537859"/>
            <a:ext cx="157950" cy="5896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charset="0"/>
            </a:endParaRPr>
          </a:p>
        </p:txBody>
      </p:sp>
      <p:sp>
        <p:nvSpPr>
          <p:cNvPr id="33" name="Rectangle 32"/>
          <p:cNvSpPr/>
          <p:nvPr/>
        </p:nvSpPr>
        <p:spPr>
          <a:xfrm>
            <a:off x="5364539" y="3537859"/>
            <a:ext cx="157950" cy="5896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charset="0"/>
            </a:endParaRPr>
          </a:p>
        </p:txBody>
      </p:sp>
      <p:sp>
        <p:nvSpPr>
          <p:cNvPr id="13" name="Rectangle 12"/>
          <p:cNvSpPr/>
          <p:nvPr/>
        </p:nvSpPr>
        <p:spPr>
          <a:xfrm>
            <a:off x="4302518" y="2250065"/>
            <a:ext cx="4107192" cy="3970318"/>
          </a:xfrm>
          <a:prstGeom prst="rect">
            <a:avLst/>
          </a:prstGeom>
        </p:spPr>
        <p:txBody>
          <a:bodyPr wrap="square">
            <a:spAutoFit/>
          </a:bodyPr>
          <a:lstStyle/>
          <a:p>
            <a:r>
              <a:rPr lang="fr-FR" sz="1400" dirty="0">
                <a:latin typeface="Arial Regular" charset="0"/>
              </a:rPr>
              <a:t>Loner Mobile offre un moyen pratique d'émettre un appel à l'aide et de pointer avec votre smartphone, permettant ainsi au personnel de surveillance de localiser précisément votre position pour une réponse d'urgence optimisée. </a:t>
            </a:r>
          </a:p>
          <a:p>
            <a:endParaRPr lang="fr-FR" sz="1400" dirty="0">
              <a:latin typeface="Arial Regular" charset="0"/>
              <a:cs typeface="Arial Regular" charset="0"/>
            </a:endParaRPr>
          </a:p>
          <a:p>
            <a:r>
              <a:rPr lang="fr-FR" sz="1400" dirty="0">
                <a:latin typeface="Arial Regular" charset="0"/>
              </a:rPr>
              <a:t>Loner Duo et le bouton SOS sont des appareils à porter sur soi, qui détectent les incidents liés aux mouvements et peuvent émettre un appel à l'aide si aucun smartphone n'est à portée de main.</a:t>
            </a:r>
          </a:p>
          <a:p>
            <a:endParaRPr lang="fr-FR" sz="1400" dirty="0">
              <a:latin typeface="Arial Regular" charset="0"/>
              <a:cs typeface="Arial Regular" charset="0"/>
            </a:endParaRPr>
          </a:p>
          <a:p>
            <a:r>
              <a:rPr lang="fr-FR" sz="1400" dirty="0">
                <a:latin typeface="Arial Regular" charset="0"/>
              </a:rPr>
              <a:t>Utilisés en association à l'aide de la technologie à faible consommation d'énergie Bluetooth</a:t>
            </a:r>
            <a:r>
              <a:rPr lang="fr-FR" sz="1400" baseline="30000" dirty="0">
                <a:latin typeface="Arial Regular" charset="0"/>
              </a:rPr>
              <a:t>®</a:t>
            </a:r>
            <a:r>
              <a:rPr lang="fr-FR" sz="1400" dirty="0">
                <a:latin typeface="Arial Regular" charset="0"/>
              </a:rPr>
              <a:t> Smart, ces appareils peuvent présenter les mêmes fonctionnalités que d'autres appareils de Blackline Safety et ainsi assurer une surveillance de sécurité rigoureuse.</a:t>
            </a:r>
          </a:p>
          <a:p>
            <a:endParaRPr lang="fr-FR" sz="1400" dirty="0">
              <a:latin typeface="Arial Regular" charset="0"/>
              <a:cs typeface="Arial Regular" charset="0"/>
            </a:endParaRPr>
          </a:p>
          <a:p>
            <a:r>
              <a:rPr lang="fr-FR" dirty="0"/>
              <a:t>  </a:t>
            </a:r>
          </a:p>
          <a:p>
            <a:endParaRPr lang="fr-FR" sz="1400" dirty="0">
              <a:latin typeface="Arial Regular" charset="0"/>
              <a:cs typeface="Arial Regular" charset="0"/>
            </a:endParaRPr>
          </a:p>
          <a:p>
            <a:endParaRPr lang="fr-FR" sz="1400" dirty="0">
              <a:latin typeface="Arial Regular" charset="0"/>
              <a:cs typeface="Arial Regular"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649" y="1674848"/>
            <a:ext cx="2489336" cy="3738829"/>
          </a:xfrm>
          <a:prstGeom prst="rect">
            <a:avLst/>
          </a:prstGeom>
        </p:spPr>
      </p:pic>
      <p:sp>
        <p:nvSpPr>
          <p:cNvPr id="3" name="Title 2"/>
          <p:cNvSpPr>
            <a:spLocks noGrp="1"/>
          </p:cNvSpPr>
          <p:nvPr>
            <p:ph type="title"/>
          </p:nvPr>
        </p:nvSpPr>
        <p:spPr/>
        <p:txBody>
          <a:bodyPr/>
          <a:lstStyle/>
          <a:p>
            <a:r>
              <a:rPr lang="fr-FR"/>
              <a:t>LONER MOBILE ET LONER DUO</a:t>
            </a:r>
            <a:endParaRPr lang="fr-FR"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256" y="2455333"/>
            <a:ext cx="1367132" cy="242665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192" y="4240328"/>
            <a:ext cx="1366914" cy="143082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0104" y="3740629"/>
            <a:ext cx="2786429" cy="1857619"/>
          </a:xfrm>
          <a:prstGeom prst="rect">
            <a:avLst/>
          </a:prstGeom>
        </p:spPr>
      </p:pic>
    </p:spTree>
    <p:extLst>
      <p:ext uri="{BB962C8B-B14F-4D97-AF65-F5344CB8AC3E}">
        <p14:creationId xmlns:p14="http://schemas.microsoft.com/office/powerpoint/2010/main" val="965312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artisticBlur radius="35"/>
                    </a14:imgEffect>
                  </a14:imgLayer>
                </a14:imgProps>
              </a:ex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10" name="Rectangle 9"/>
          <p:cNvSpPr/>
          <p:nvPr/>
        </p:nvSpPr>
        <p:spPr>
          <a:xfrm>
            <a:off x="0" y="0"/>
            <a:ext cx="9144000" cy="6858000"/>
          </a:xfrm>
          <a:prstGeom prst="rect">
            <a:avLst/>
          </a:prstGeom>
          <a:solidFill>
            <a:srgbClr val="18213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Regular" charset="0"/>
            </a:endParaRPr>
          </a:p>
        </p:txBody>
      </p:sp>
      <p:sp>
        <p:nvSpPr>
          <p:cNvPr id="5" name="TextBox 4"/>
          <p:cNvSpPr txBox="1"/>
          <p:nvPr/>
        </p:nvSpPr>
        <p:spPr>
          <a:xfrm>
            <a:off x="2324700" y="3061472"/>
            <a:ext cx="4494600" cy="461665"/>
          </a:xfrm>
          <a:prstGeom prst="rect">
            <a:avLst/>
          </a:prstGeom>
          <a:noFill/>
        </p:spPr>
        <p:txBody>
          <a:bodyPr wrap="square" rtlCol="0">
            <a:spAutoFit/>
          </a:bodyPr>
          <a:lstStyle/>
          <a:p>
            <a:pPr algn="ctr"/>
            <a:r>
              <a:rPr lang="fr-FR" sz="2400" dirty="0">
                <a:solidFill>
                  <a:schemeClr val="bg1"/>
                </a:solidFill>
              </a:rPr>
              <a:t>DÉMARRAGE</a:t>
            </a:r>
          </a:p>
        </p:txBody>
      </p:sp>
    </p:spTree>
    <p:extLst>
      <p:ext uri="{BB962C8B-B14F-4D97-AF65-F5344CB8AC3E}">
        <p14:creationId xmlns:p14="http://schemas.microsoft.com/office/powerpoint/2010/main" val="687230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347357" y="3537859"/>
            <a:ext cx="157950" cy="58964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charset="0"/>
            </a:endParaRPr>
          </a:p>
        </p:txBody>
      </p:sp>
      <p:grpSp>
        <p:nvGrpSpPr>
          <p:cNvPr id="23" name="Group 22"/>
          <p:cNvGrpSpPr/>
          <p:nvPr/>
        </p:nvGrpSpPr>
        <p:grpSpPr>
          <a:xfrm>
            <a:off x="2631446" y="2519352"/>
            <a:ext cx="1747721" cy="2037014"/>
            <a:chOff x="1550270" y="2661275"/>
            <a:chExt cx="1416202" cy="1650620"/>
          </a:xfrm>
        </p:grpSpPr>
        <p:pic>
          <p:nvPicPr>
            <p:cNvPr id="25" name="Picture 24" descr="App Store Logos.eps"/>
            <p:cNvPicPr>
              <a:picLocks noChangeAspect="1"/>
            </p:cNvPicPr>
            <p:nvPr/>
          </p:nvPicPr>
          <p:blipFill rotWithShape="1">
            <a:blip r:embed="rId3" cstate="print">
              <a:extLst>
                <a:ext uri="{28A0092B-C50C-407E-A947-70E740481C1C}">
                  <a14:useLocalDpi xmlns:a14="http://schemas.microsoft.com/office/drawing/2010/main"/>
                </a:ext>
              </a:extLst>
            </a:blip>
            <a:srcRect r="66481"/>
            <a:stretch/>
          </p:blipFill>
          <p:spPr>
            <a:xfrm>
              <a:off x="1578230" y="2661275"/>
              <a:ext cx="1388242" cy="486390"/>
            </a:xfrm>
            <a:prstGeom prst="rect">
              <a:avLst/>
            </a:prstGeom>
          </p:spPr>
        </p:pic>
        <p:pic>
          <p:nvPicPr>
            <p:cNvPr id="29" name="Picture 28" descr="App Store Logos.eps"/>
            <p:cNvPicPr>
              <a:picLocks noChangeAspect="1"/>
            </p:cNvPicPr>
            <p:nvPr/>
          </p:nvPicPr>
          <p:blipFill rotWithShape="1">
            <a:blip r:embed="rId3" cstate="print">
              <a:extLst>
                <a:ext uri="{28A0092B-C50C-407E-A947-70E740481C1C}">
                  <a14:useLocalDpi xmlns:a14="http://schemas.microsoft.com/office/drawing/2010/main"/>
                </a:ext>
              </a:extLst>
            </a:blip>
            <a:srcRect l="33120" r="33181"/>
            <a:stretch/>
          </p:blipFill>
          <p:spPr>
            <a:xfrm>
              <a:off x="1559590" y="3233230"/>
              <a:ext cx="1395689" cy="486390"/>
            </a:xfrm>
            <a:prstGeom prst="rect">
              <a:avLst/>
            </a:prstGeom>
          </p:spPr>
        </p:pic>
        <p:pic>
          <p:nvPicPr>
            <p:cNvPr id="30" name="Picture 29" descr="App Store Logos.eps"/>
            <p:cNvPicPr>
              <a:picLocks noChangeAspect="1"/>
            </p:cNvPicPr>
            <p:nvPr/>
          </p:nvPicPr>
          <p:blipFill rotWithShape="1">
            <a:blip r:embed="rId3" cstate="print">
              <a:extLst>
                <a:ext uri="{28A0092B-C50C-407E-A947-70E740481C1C}">
                  <a14:useLocalDpi xmlns:a14="http://schemas.microsoft.com/office/drawing/2010/main"/>
                </a:ext>
              </a:extLst>
            </a:blip>
            <a:srcRect l="66270"/>
            <a:stretch/>
          </p:blipFill>
          <p:spPr>
            <a:xfrm>
              <a:off x="1550270" y="3825505"/>
              <a:ext cx="1396971" cy="486390"/>
            </a:xfrm>
            <a:prstGeom prst="rect">
              <a:avLst/>
            </a:prstGeom>
          </p:spPr>
        </p:pic>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7938" y="2608838"/>
            <a:ext cx="1119062" cy="1119062"/>
          </a:xfrm>
          <a:prstGeom prst="rect">
            <a:avLst/>
          </a:prstGeom>
        </p:spPr>
      </p:pic>
      <p:sp>
        <p:nvSpPr>
          <p:cNvPr id="13" name="TextBox 12"/>
          <p:cNvSpPr txBox="1"/>
          <p:nvPr/>
        </p:nvSpPr>
        <p:spPr>
          <a:xfrm>
            <a:off x="2631446" y="4564416"/>
            <a:ext cx="3605554" cy="276999"/>
          </a:xfrm>
          <a:prstGeom prst="rect">
            <a:avLst/>
          </a:prstGeom>
          <a:noFill/>
        </p:spPr>
        <p:txBody>
          <a:bodyPr wrap="square" rtlCol="0">
            <a:spAutoFit/>
          </a:bodyPr>
          <a:lstStyle/>
          <a:p>
            <a:pPr algn="ctr"/>
            <a:r>
              <a:rPr lang="fr-FR" sz="1200" dirty="0">
                <a:latin typeface="Arial Regular" charset="0"/>
              </a:rPr>
              <a:t>Téléchargez Loner Mobile sur votre portail d'applications.</a:t>
            </a:r>
            <a:endParaRPr lang="fr-FR" sz="1200" dirty="0">
              <a:latin typeface="Arial Regular" charset="0"/>
              <a:cs typeface="Arial Regular" charset="0"/>
            </a:endParaRPr>
          </a:p>
        </p:txBody>
      </p:sp>
      <p:sp>
        <p:nvSpPr>
          <p:cNvPr id="3" name="Title 2"/>
          <p:cNvSpPr>
            <a:spLocks noGrp="1"/>
          </p:cNvSpPr>
          <p:nvPr>
            <p:ph type="title"/>
          </p:nvPr>
        </p:nvSpPr>
        <p:spPr/>
        <p:txBody>
          <a:bodyPr/>
          <a:lstStyle/>
          <a:p>
            <a:r>
              <a:rPr lang="fr-FR"/>
              <a:t>TÉLÉCHARGER LONER MOBILE</a:t>
            </a:r>
            <a:endParaRPr lang="fr-FR" dirty="0"/>
          </a:p>
        </p:txBody>
      </p:sp>
      <p:sp>
        <p:nvSpPr>
          <p:cNvPr id="4" name="Rectangle 3"/>
          <p:cNvSpPr/>
          <p:nvPr/>
        </p:nvSpPr>
        <p:spPr>
          <a:xfrm>
            <a:off x="2631446" y="3956117"/>
            <a:ext cx="1747721" cy="600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0372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65455"/>
          <a:stretch/>
        </p:blipFill>
        <p:spPr>
          <a:xfrm>
            <a:off x="560244" y="2586271"/>
            <a:ext cx="2363065" cy="1451982"/>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0749" y="1685062"/>
            <a:ext cx="1829685" cy="3254400"/>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2267" y="1685062"/>
            <a:ext cx="1829685" cy="3254400"/>
          </a:xfrm>
          <a:prstGeom prst="rect">
            <a:avLst/>
          </a:prstGeom>
          <a:effectLst>
            <a:outerShdw blurRad="50800" dist="38100" dir="2700000" algn="tl" rotWithShape="0">
              <a:prstClr val="black">
                <a:alpha val="40000"/>
              </a:prstClr>
            </a:outerShdw>
          </a:effectLst>
        </p:spPr>
      </p:pic>
      <p:sp>
        <p:nvSpPr>
          <p:cNvPr id="3" name="Rectangle 2"/>
          <p:cNvSpPr/>
          <p:nvPr/>
        </p:nvSpPr>
        <p:spPr>
          <a:xfrm>
            <a:off x="560244" y="5229293"/>
            <a:ext cx="2611219" cy="830997"/>
          </a:xfrm>
          <a:prstGeom prst="rect">
            <a:avLst/>
          </a:prstGeom>
        </p:spPr>
        <p:txBody>
          <a:bodyPr wrap="square">
            <a:spAutoFit/>
          </a:bodyPr>
          <a:lstStyle/>
          <a:p>
            <a:r>
              <a:rPr lang="fr-FR" sz="1200" dirty="0">
                <a:latin typeface="Arial Regular" charset="0"/>
              </a:rPr>
              <a:t>Si vous ne disposez pas encore d'un code d'activation, Blackline vous enverra un message contenant votre code.</a:t>
            </a:r>
            <a:endParaRPr lang="fr-FR" sz="1200" dirty="0">
              <a:latin typeface="Arial Regular" charset="0"/>
              <a:cs typeface="Arial Regular" charset="0"/>
            </a:endParaRPr>
          </a:p>
        </p:txBody>
      </p:sp>
      <p:sp>
        <p:nvSpPr>
          <p:cNvPr id="11" name="Rectangle 10"/>
          <p:cNvSpPr/>
          <p:nvPr/>
        </p:nvSpPr>
        <p:spPr>
          <a:xfrm>
            <a:off x="3398235" y="5229293"/>
            <a:ext cx="2335816" cy="461665"/>
          </a:xfrm>
          <a:prstGeom prst="rect">
            <a:avLst/>
          </a:prstGeom>
        </p:spPr>
        <p:txBody>
          <a:bodyPr wrap="square">
            <a:spAutoFit/>
          </a:bodyPr>
          <a:lstStyle/>
          <a:p>
            <a:r>
              <a:rPr lang="fr-FR" sz="1200" dirty="0">
                <a:latin typeface="Arial Regular" charset="0"/>
              </a:rPr>
              <a:t>Ouvrez Loner Mobile et sélectionnez Connexion.</a:t>
            </a:r>
            <a:endParaRPr lang="fr-FR" sz="1200" dirty="0">
              <a:latin typeface="Arial Regular" charset="0"/>
              <a:cs typeface="Arial Regular" charset="0"/>
            </a:endParaRPr>
          </a:p>
        </p:txBody>
      </p:sp>
      <p:sp>
        <p:nvSpPr>
          <p:cNvPr id="13" name="Rectangle 12"/>
          <p:cNvSpPr/>
          <p:nvPr/>
        </p:nvSpPr>
        <p:spPr>
          <a:xfrm>
            <a:off x="6139672" y="5229293"/>
            <a:ext cx="2611219" cy="461665"/>
          </a:xfrm>
          <a:prstGeom prst="rect">
            <a:avLst/>
          </a:prstGeom>
        </p:spPr>
        <p:txBody>
          <a:bodyPr wrap="square">
            <a:spAutoFit/>
          </a:bodyPr>
          <a:lstStyle/>
          <a:p>
            <a:r>
              <a:rPr lang="fr-FR" sz="1200" dirty="0">
                <a:latin typeface="Arial Regular" charset="0"/>
              </a:rPr>
              <a:t>Saisissez votre numéro de téléphone et votre code d'activation dans les champs correspondants.</a:t>
            </a:r>
            <a:endParaRPr lang="fr-FR" sz="1200" dirty="0">
              <a:latin typeface="Arial Regular" charset="0"/>
              <a:cs typeface="Arial Regular" charset="0"/>
            </a:endParaRPr>
          </a:p>
        </p:txBody>
      </p:sp>
      <p:sp>
        <p:nvSpPr>
          <p:cNvPr id="8" name="Title 7"/>
          <p:cNvSpPr>
            <a:spLocks noGrp="1"/>
          </p:cNvSpPr>
          <p:nvPr>
            <p:ph type="title"/>
          </p:nvPr>
        </p:nvSpPr>
        <p:spPr/>
        <p:txBody>
          <a:bodyPr/>
          <a:lstStyle/>
          <a:p>
            <a:r>
              <a:rPr lang="fr-FR"/>
              <a:t>ACTIVER LONER MOBILE</a:t>
            </a:r>
            <a:endParaRPr lang="fr-FR" dirty="0"/>
          </a:p>
        </p:txBody>
      </p:sp>
    </p:spTree>
    <p:extLst>
      <p:ext uri="{BB962C8B-B14F-4D97-AF65-F5344CB8AC3E}">
        <p14:creationId xmlns:p14="http://schemas.microsoft.com/office/powerpoint/2010/main" val="315528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6434" y="1440503"/>
            <a:ext cx="4090976" cy="2727317"/>
          </a:xfrm>
          <a:prstGeom prst="rect">
            <a:avLst/>
          </a:prstGeom>
        </p:spPr>
      </p:pic>
      <p:sp>
        <p:nvSpPr>
          <p:cNvPr id="37" name="TextBox 36"/>
          <p:cNvSpPr txBox="1"/>
          <p:nvPr/>
        </p:nvSpPr>
        <p:spPr>
          <a:xfrm>
            <a:off x="6494617" y="2804162"/>
            <a:ext cx="1339938" cy="307777"/>
          </a:xfrm>
          <a:prstGeom prst="rect">
            <a:avLst/>
          </a:prstGeom>
          <a:noFill/>
        </p:spPr>
        <p:txBody>
          <a:bodyPr wrap="square" rtlCol="0">
            <a:spAutoFit/>
          </a:bodyPr>
          <a:lstStyle/>
          <a:p>
            <a:r>
              <a:rPr lang="fr-FR" sz="1400" dirty="0">
                <a:latin typeface="Arial Regular" charset="0"/>
              </a:rPr>
              <a:t>Loquet d’urgence</a:t>
            </a:r>
            <a:endParaRPr lang="fr-FR" sz="1400" dirty="0">
              <a:latin typeface="Arial Regular" charset="0"/>
              <a:cs typeface="Arial Regular" charset="0"/>
            </a:endParaRPr>
          </a:p>
        </p:txBody>
      </p:sp>
      <p:sp>
        <p:nvSpPr>
          <p:cNvPr id="40" name="TextBox 39"/>
          <p:cNvSpPr txBox="1"/>
          <p:nvPr/>
        </p:nvSpPr>
        <p:spPr>
          <a:xfrm>
            <a:off x="848105" y="2542552"/>
            <a:ext cx="2119671" cy="523220"/>
          </a:xfrm>
          <a:prstGeom prst="rect">
            <a:avLst/>
          </a:prstGeom>
          <a:noFill/>
        </p:spPr>
        <p:txBody>
          <a:bodyPr wrap="square" rtlCol="0">
            <a:spAutoFit/>
          </a:bodyPr>
          <a:lstStyle/>
          <a:p>
            <a:r>
              <a:rPr lang="fr-FR" sz="1400" dirty="0">
                <a:latin typeface="Arial Regular" charset="0"/>
              </a:rPr>
              <a:t>Bouton d'alimentation et témoin lumineux SureSafe™</a:t>
            </a:r>
          </a:p>
        </p:txBody>
      </p:sp>
      <p:cxnSp>
        <p:nvCxnSpPr>
          <p:cNvPr id="27" name="Straight Connector 26"/>
          <p:cNvCxnSpPr/>
          <p:nvPr/>
        </p:nvCxnSpPr>
        <p:spPr>
          <a:xfrm>
            <a:off x="2979724" y="2816501"/>
            <a:ext cx="1337247" cy="0"/>
          </a:xfrm>
          <a:prstGeom prst="line">
            <a:avLst/>
          </a:prstGeom>
          <a:ln w="19050">
            <a:solidFill>
              <a:srgbClr val="C00000"/>
            </a:solidFill>
            <a:prstDash val="sysDash"/>
            <a:tailEnd type="ova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5036209" y="2962885"/>
            <a:ext cx="1458408" cy="0"/>
          </a:xfrm>
          <a:prstGeom prst="line">
            <a:avLst/>
          </a:prstGeom>
          <a:ln w="19050">
            <a:solidFill>
              <a:srgbClr val="C00000"/>
            </a:solidFill>
            <a:prstDash val="sysDash"/>
            <a:tailEnd type="oval"/>
          </a:ln>
          <a:effectLst/>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4617033" y="4175780"/>
            <a:ext cx="531960" cy="1941184"/>
            <a:chOff x="4489690" y="4787900"/>
            <a:chExt cx="443708" cy="1619144"/>
          </a:xfrm>
        </p:grpSpPr>
        <p:sp>
          <p:nvSpPr>
            <p:cNvPr id="14" name="Rectangle 13"/>
            <p:cNvSpPr/>
            <p:nvPr/>
          </p:nvSpPr>
          <p:spPr>
            <a:xfrm>
              <a:off x="4489690" y="5014336"/>
              <a:ext cx="440678" cy="47321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15" name="Rectangle 14"/>
            <p:cNvSpPr/>
            <p:nvPr/>
          </p:nvSpPr>
          <p:spPr>
            <a:xfrm>
              <a:off x="4593693" y="5487548"/>
              <a:ext cx="232673" cy="205608"/>
            </a:xfrm>
            <a:prstGeom prst="rect">
              <a:avLst/>
            </a:prstGeom>
            <a:solidFill>
              <a:schemeClr val="tx1">
                <a:lumMod val="85000"/>
                <a:lumOff val="1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16" name="Rectangle 15"/>
            <p:cNvSpPr/>
            <p:nvPr/>
          </p:nvSpPr>
          <p:spPr>
            <a:xfrm>
              <a:off x="4659379" y="5693156"/>
              <a:ext cx="101301" cy="7138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17" name="Rectangle 16"/>
            <p:cNvSpPr/>
            <p:nvPr/>
          </p:nvSpPr>
          <p:spPr>
            <a:xfrm>
              <a:off x="4659379" y="5693156"/>
              <a:ext cx="101301" cy="205050"/>
            </a:xfrm>
            <a:prstGeom prst="rect">
              <a:avLst/>
            </a:prstGeom>
            <a:solidFill>
              <a:schemeClr val="tx1">
                <a:lumMod val="85000"/>
                <a:lumOff val="1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18" name="Rectangle 17"/>
            <p:cNvSpPr/>
            <p:nvPr/>
          </p:nvSpPr>
          <p:spPr>
            <a:xfrm>
              <a:off x="4567091" y="4787900"/>
              <a:ext cx="285877" cy="22608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19" name="Rectangle 18"/>
            <p:cNvSpPr/>
            <p:nvPr/>
          </p:nvSpPr>
          <p:spPr>
            <a:xfrm>
              <a:off x="4603742" y="4925436"/>
              <a:ext cx="215367" cy="8854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1" name="Rectangle 20"/>
            <p:cNvSpPr/>
            <p:nvPr/>
          </p:nvSpPr>
          <p:spPr>
            <a:xfrm>
              <a:off x="4489690" y="4931628"/>
              <a:ext cx="90918" cy="12842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24" name="Rectangle 23"/>
            <p:cNvSpPr/>
            <p:nvPr/>
          </p:nvSpPr>
          <p:spPr>
            <a:xfrm>
              <a:off x="4842480" y="4931628"/>
              <a:ext cx="90918" cy="12842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cxnSp>
          <p:nvCxnSpPr>
            <p:cNvPr id="25" name="Straight Connector 24"/>
            <p:cNvCxnSpPr/>
            <p:nvPr/>
          </p:nvCxnSpPr>
          <p:spPr>
            <a:xfrm>
              <a:off x="4580608" y="5058364"/>
              <a:ext cx="261872" cy="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647922"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691710"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735498"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779287" y="4925436"/>
              <a:ext cx="0" cy="88549"/>
            </a:xfrm>
            <a:prstGeom prst="line">
              <a:avLst/>
            </a:prstGeom>
            <a:ln>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31" name="TextBox 30"/>
          <p:cNvSpPr txBox="1"/>
          <p:nvPr/>
        </p:nvSpPr>
        <p:spPr>
          <a:xfrm>
            <a:off x="6441782" y="4488970"/>
            <a:ext cx="1392773" cy="307777"/>
          </a:xfrm>
          <a:prstGeom prst="rect">
            <a:avLst/>
          </a:prstGeom>
          <a:noFill/>
        </p:spPr>
        <p:txBody>
          <a:bodyPr wrap="square" rtlCol="0">
            <a:spAutoFit/>
          </a:bodyPr>
          <a:lstStyle/>
          <a:p>
            <a:r>
              <a:rPr lang="fr-FR" sz="1400" dirty="0">
                <a:latin typeface="Arial Regular" charset="0"/>
              </a:rPr>
              <a:t>Attache de charge</a:t>
            </a:r>
            <a:endParaRPr lang="fr-FR" sz="1400" dirty="0">
              <a:latin typeface="Arial Regular" charset="0"/>
              <a:cs typeface="Arial Regular" charset="0"/>
            </a:endParaRPr>
          </a:p>
        </p:txBody>
      </p:sp>
      <p:cxnSp>
        <p:nvCxnSpPr>
          <p:cNvPr id="32" name="Straight Connector 31"/>
          <p:cNvCxnSpPr/>
          <p:nvPr/>
        </p:nvCxnSpPr>
        <p:spPr>
          <a:xfrm flipH="1">
            <a:off x="4983374" y="4647693"/>
            <a:ext cx="1458408" cy="0"/>
          </a:xfrm>
          <a:prstGeom prst="line">
            <a:avLst/>
          </a:prstGeom>
          <a:ln w="19050">
            <a:solidFill>
              <a:srgbClr val="C00000"/>
            </a:solidFill>
            <a:prstDash val="sysDash"/>
            <a:tailEnd type="oval"/>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6441781" y="5035163"/>
            <a:ext cx="1492267" cy="307777"/>
          </a:xfrm>
          <a:prstGeom prst="rect">
            <a:avLst/>
          </a:prstGeom>
          <a:noFill/>
        </p:spPr>
        <p:txBody>
          <a:bodyPr wrap="square" rtlCol="0">
            <a:spAutoFit/>
          </a:bodyPr>
          <a:lstStyle/>
          <a:p>
            <a:r>
              <a:rPr lang="fr-FR" sz="1400" dirty="0">
                <a:latin typeface="Arial Regular" charset="0"/>
              </a:rPr>
              <a:t>Câble de charge</a:t>
            </a:r>
            <a:endParaRPr lang="fr-FR" sz="1400" dirty="0">
              <a:latin typeface="Arial Regular" charset="0"/>
              <a:cs typeface="Arial Regular" charset="0"/>
            </a:endParaRPr>
          </a:p>
        </p:txBody>
      </p:sp>
      <p:cxnSp>
        <p:nvCxnSpPr>
          <p:cNvPr id="34" name="Straight Connector 33"/>
          <p:cNvCxnSpPr/>
          <p:nvPr/>
        </p:nvCxnSpPr>
        <p:spPr>
          <a:xfrm flipH="1">
            <a:off x="4983374" y="5193886"/>
            <a:ext cx="1458408" cy="0"/>
          </a:xfrm>
          <a:prstGeom prst="line">
            <a:avLst/>
          </a:prstGeom>
          <a:ln w="19050">
            <a:solidFill>
              <a:srgbClr val="C00000"/>
            </a:solidFill>
            <a:prstDash val="sysDash"/>
            <a:tailEnd type="oval"/>
          </a:ln>
          <a:effectLst/>
        </p:spPr>
        <p:style>
          <a:lnRef idx="2">
            <a:schemeClr val="accent1"/>
          </a:lnRef>
          <a:fillRef idx="0">
            <a:schemeClr val="accent1"/>
          </a:fillRef>
          <a:effectRef idx="1">
            <a:schemeClr val="accent1"/>
          </a:effectRef>
          <a:fontRef idx="minor">
            <a:schemeClr val="tx1"/>
          </a:fontRef>
        </p:style>
      </p:cxnSp>
      <p:sp>
        <p:nvSpPr>
          <p:cNvPr id="5" name="Right Arrow 4"/>
          <p:cNvSpPr/>
          <p:nvPr/>
        </p:nvSpPr>
        <p:spPr>
          <a:xfrm rot="16200000">
            <a:off x="4699017" y="3790936"/>
            <a:ext cx="358815" cy="2381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5" name="Straight Connector 34"/>
          <p:cNvCxnSpPr/>
          <p:nvPr/>
        </p:nvCxnSpPr>
        <p:spPr>
          <a:xfrm>
            <a:off x="4941928" y="1749991"/>
            <a:ext cx="0" cy="229668"/>
          </a:xfrm>
          <a:prstGeom prst="line">
            <a:avLst/>
          </a:prstGeom>
          <a:ln w="19050">
            <a:solidFill>
              <a:srgbClr val="C00000"/>
            </a:solidFill>
            <a:prstDash val="sysDash"/>
            <a:tailEnd type="ova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941922" y="1749991"/>
            <a:ext cx="1499859" cy="0"/>
          </a:xfrm>
          <a:prstGeom prst="line">
            <a:avLst/>
          </a:prstGeom>
          <a:ln w="19050">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441781" y="1587476"/>
            <a:ext cx="1832612" cy="307777"/>
          </a:xfrm>
          <a:prstGeom prst="rect">
            <a:avLst/>
          </a:prstGeom>
          <a:noFill/>
        </p:spPr>
        <p:txBody>
          <a:bodyPr wrap="square" rtlCol="0">
            <a:spAutoFit/>
          </a:bodyPr>
          <a:lstStyle/>
          <a:p>
            <a:r>
              <a:rPr lang="fr-FR" sz="1400" dirty="0">
                <a:latin typeface="Arial Regular" charset="0"/>
              </a:rPr>
              <a:t>Témoins d’alerte</a:t>
            </a:r>
            <a:endParaRPr lang="fr-FR" sz="1400" dirty="0">
              <a:latin typeface="Arial Regular" charset="0"/>
              <a:cs typeface="Arial Regular" charset="0"/>
            </a:endParaRPr>
          </a:p>
        </p:txBody>
      </p:sp>
      <p:sp>
        <p:nvSpPr>
          <p:cNvPr id="42" name="TextBox 41"/>
          <p:cNvSpPr txBox="1"/>
          <p:nvPr/>
        </p:nvSpPr>
        <p:spPr>
          <a:xfrm>
            <a:off x="240340" y="4314531"/>
            <a:ext cx="3850636" cy="1831271"/>
          </a:xfrm>
          <a:prstGeom prst="rect">
            <a:avLst/>
          </a:prstGeom>
          <a:noFill/>
        </p:spPr>
        <p:txBody>
          <a:bodyPr wrap="square" rtlCol="0">
            <a:spAutoFit/>
          </a:bodyPr>
          <a:lstStyle/>
          <a:p>
            <a:pPr algn="ctr">
              <a:spcAft>
                <a:spcPts val="600"/>
              </a:spcAft>
            </a:pPr>
            <a:r>
              <a:rPr lang="fr-FR" sz="1400" b="1" dirty="0">
                <a:latin typeface="Arial Regular" charset="0"/>
              </a:rPr>
              <a:t>Conseils de chargement :</a:t>
            </a:r>
          </a:p>
          <a:p>
            <a:pPr marL="285750" indent="-285750">
              <a:spcAft>
                <a:spcPts val="600"/>
              </a:spcAft>
              <a:buFont typeface="Arial" charset="0"/>
              <a:buChar char="•"/>
            </a:pPr>
            <a:r>
              <a:rPr lang="fr-FR" sz="1400" dirty="0">
                <a:latin typeface="Arial Regular" charset="0"/>
              </a:rPr>
              <a:t>Environ 2 heures pour un chargement total</a:t>
            </a:r>
          </a:p>
          <a:p>
            <a:pPr marL="285750" indent="-285750">
              <a:spcAft>
                <a:spcPts val="600"/>
              </a:spcAft>
              <a:buFont typeface="Arial" charset="0"/>
              <a:buChar char="•"/>
            </a:pPr>
            <a:r>
              <a:rPr lang="fr-FR" sz="1400" dirty="0">
                <a:latin typeface="Arial Regular" charset="0"/>
              </a:rPr>
              <a:t>Plus de 12 heures d'autonomie sur batterie</a:t>
            </a:r>
          </a:p>
          <a:p>
            <a:pPr marL="285750" indent="-285750">
              <a:spcAft>
                <a:spcPts val="600"/>
              </a:spcAft>
              <a:buFont typeface="Arial" charset="0"/>
              <a:buChar char="•"/>
            </a:pPr>
            <a:r>
              <a:rPr lang="fr-FR" sz="1400" dirty="0">
                <a:latin typeface="Arial Regular" charset="0"/>
              </a:rPr>
              <a:t>Maintenez constamment votre Loner Duo en charge lorsque vous ne l'utilisez pas. La batterie se décharge même lorsque l'appareil est éteint.</a:t>
            </a:r>
            <a:endParaRPr lang="fr-FR" sz="1400" dirty="0">
              <a:latin typeface="Arial Regular" charset="0"/>
              <a:cs typeface="Arial Regular" charset="0"/>
            </a:endParaRPr>
          </a:p>
        </p:txBody>
      </p:sp>
      <p:sp>
        <p:nvSpPr>
          <p:cNvPr id="43" name="TextBox 42"/>
          <p:cNvSpPr txBox="1"/>
          <p:nvPr/>
        </p:nvSpPr>
        <p:spPr>
          <a:xfrm>
            <a:off x="6494617" y="3712172"/>
            <a:ext cx="1832612" cy="307777"/>
          </a:xfrm>
          <a:prstGeom prst="rect">
            <a:avLst/>
          </a:prstGeom>
          <a:noFill/>
        </p:spPr>
        <p:txBody>
          <a:bodyPr wrap="square" rtlCol="0">
            <a:spAutoFit/>
          </a:bodyPr>
          <a:lstStyle/>
          <a:p>
            <a:r>
              <a:rPr lang="fr-FR" sz="1400" dirty="0">
                <a:latin typeface="Arial Regular" charset="0"/>
              </a:rPr>
              <a:t>Témoin de charge</a:t>
            </a:r>
            <a:endParaRPr lang="fr-FR" sz="1400" dirty="0">
              <a:latin typeface="Arial Regular" charset="0"/>
              <a:cs typeface="Arial Regular" charset="0"/>
            </a:endParaRPr>
          </a:p>
        </p:txBody>
      </p:sp>
      <p:cxnSp>
        <p:nvCxnSpPr>
          <p:cNvPr id="44" name="Straight Connector 43"/>
          <p:cNvCxnSpPr/>
          <p:nvPr/>
        </p:nvCxnSpPr>
        <p:spPr>
          <a:xfrm flipV="1">
            <a:off x="5353184" y="3645912"/>
            <a:ext cx="0" cy="246787"/>
          </a:xfrm>
          <a:prstGeom prst="line">
            <a:avLst/>
          </a:prstGeom>
          <a:ln w="19050">
            <a:solidFill>
              <a:srgbClr val="C00000"/>
            </a:solidFill>
            <a:prstDash val="sysDash"/>
            <a:tailEnd type="ova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387050" y="3884904"/>
            <a:ext cx="1107567" cy="1"/>
          </a:xfrm>
          <a:prstGeom prst="line">
            <a:avLst/>
          </a:prstGeom>
          <a:ln w="19050">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a:t>COMPOSANTS DE LONER DUO</a:t>
            </a:r>
            <a:endParaRPr lang="fr-FR" dirty="0"/>
          </a:p>
        </p:txBody>
      </p:sp>
    </p:spTree>
    <p:extLst>
      <p:ext uri="{BB962C8B-B14F-4D97-AF65-F5344CB8AC3E}">
        <p14:creationId xmlns:p14="http://schemas.microsoft.com/office/powerpoint/2010/main" val="284850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COMPOSANTS D'UN BOUTON SOS</a:t>
            </a:r>
            <a:endParaRPr lang="fr-F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638" y="1842083"/>
            <a:ext cx="2020824" cy="2115312"/>
          </a:xfrm>
          <a:prstGeom prst="rect">
            <a:avLst/>
          </a:prstGeom>
        </p:spPr>
      </p:pic>
      <p:cxnSp>
        <p:nvCxnSpPr>
          <p:cNvPr id="39" name="Straight Connector 38"/>
          <p:cNvCxnSpPr/>
          <p:nvPr/>
        </p:nvCxnSpPr>
        <p:spPr>
          <a:xfrm flipH="1">
            <a:off x="4297377" y="2904162"/>
            <a:ext cx="1458408" cy="0"/>
          </a:xfrm>
          <a:prstGeom prst="line">
            <a:avLst/>
          </a:prstGeom>
          <a:ln w="19050">
            <a:solidFill>
              <a:srgbClr val="C00000"/>
            </a:solidFill>
            <a:prstDash val="sysDash"/>
            <a:tailEnd type="ova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5755785" y="2729072"/>
            <a:ext cx="1832612" cy="307777"/>
          </a:xfrm>
          <a:prstGeom prst="rect">
            <a:avLst/>
          </a:prstGeom>
          <a:noFill/>
        </p:spPr>
        <p:txBody>
          <a:bodyPr wrap="square" rtlCol="0">
            <a:spAutoFit/>
          </a:bodyPr>
          <a:lstStyle/>
          <a:p>
            <a:r>
              <a:rPr lang="fr-FR" sz="1400" dirty="0">
                <a:latin typeface="Arial Regular" charset="0"/>
              </a:rPr>
              <a:t>Bouton</a:t>
            </a:r>
            <a:endParaRPr lang="fr-FR" sz="1400" dirty="0">
              <a:latin typeface="Arial Regular" charset="0"/>
              <a:cs typeface="Arial Regular" charset="0"/>
            </a:endParaRPr>
          </a:p>
        </p:txBody>
      </p:sp>
      <p:cxnSp>
        <p:nvCxnSpPr>
          <p:cNvPr id="47" name="Straight Connector 46"/>
          <p:cNvCxnSpPr/>
          <p:nvPr/>
        </p:nvCxnSpPr>
        <p:spPr>
          <a:xfrm>
            <a:off x="3917864" y="1766769"/>
            <a:ext cx="0" cy="962303"/>
          </a:xfrm>
          <a:prstGeom prst="line">
            <a:avLst/>
          </a:prstGeom>
          <a:ln w="19050">
            <a:solidFill>
              <a:srgbClr val="C00000"/>
            </a:solidFill>
            <a:prstDash val="sysDash"/>
            <a:tailEnd type="ova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917864" y="1766769"/>
            <a:ext cx="1499859" cy="0"/>
          </a:xfrm>
          <a:prstGeom prst="line">
            <a:avLst/>
          </a:prstGeom>
          <a:ln w="19050">
            <a:solidFill>
              <a:srgbClr val="C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5417723" y="1615133"/>
            <a:ext cx="1832612" cy="523220"/>
          </a:xfrm>
          <a:prstGeom prst="rect">
            <a:avLst/>
          </a:prstGeom>
          <a:noFill/>
        </p:spPr>
        <p:txBody>
          <a:bodyPr wrap="square" rtlCol="0">
            <a:spAutoFit/>
          </a:bodyPr>
          <a:lstStyle/>
          <a:p>
            <a:r>
              <a:rPr lang="fr-FR" sz="1400" dirty="0">
                <a:latin typeface="Arial Regular" charset="0"/>
              </a:rPr>
              <a:t>Connectivité et témoins d’alerte</a:t>
            </a:r>
            <a:endParaRPr lang="fr-FR" sz="1400" dirty="0">
              <a:latin typeface="Arial Regular" charset="0"/>
              <a:cs typeface="Arial Regular" charset="0"/>
            </a:endParaRPr>
          </a:p>
        </p:txBody>
      </p:sp>
      <p:sp>
        <p:nvSpPr>
          <p:cNvPr id="50" name="TextBox 49"/>
          <p:cNvSpPr txBox="1"/>
          <p:nvPr/>
        </p:nvSpPr>
        <p:spPr>
          <a:xfrm>
            <a:off x="700008" y="4305621"/>
            <a:ext cx="3597369" cy="2323713"/>
          </a:xfrm>
          <a:prstGeom prst="rect">
            <a:avLst/>
          </a:prstGeom>
          <a:noFill/>
        </p:spPr>
        <p:txBody>
          <a:bodyPr wrap="square" rtlCol="0">
            <a:spAutoFit/>
          </a:bodyPr>
          <a:lstStyle/>
          <a:p>
            <a:pPr algn="ctr">
              <a:spcAft>
                <a:spcPts val="600"/>
              </a:spcAft>
            </a:pPr>
            <a:r>
              <a:rPr lang="fr-FR" sz="1400" b="1" dirty="0">
                <a:latin typeface="Arial Regular" charset="0"/>
              </a:rPr>
              <a:t>Remplacement des piles :</a:t>
            </a:r>
            <a:endParaRPr lang="fr-FR" sz="1400" b="1" dirty="0">
              <a:latin typeface="Arial Regular" charset="0"/>
              <a:cs typeface="Arial Regular" charset="0"/>
            </a:endParaRPr>
          </a:p>
          <a:p>
            <a:pPr marL="285750" indent="-285750">
              <a:spcAft>
                <a:spcPts val="600"/>
              </a:spcAft>
              <a:buFont typeface="Arial" charset="0"/>
              <a:buChar char="•"/>
            </a:pPr>
            <a:r>
              <a:rPr lang="fr-FR" sz="1400" dirty="0">
                <a:latin typeface="Arial Regular" charset="0"/>
              </a:rPr>
              <a:t>Fonctionne avec une pile de montre CR2032.</a:t>
            </a:r>
            <a:endParaRPr lang="fr-FR" sz="1400" dirty="0">
              <a:latin typeface="Arial Regular" charset="0"/>
              <a:cs typeface="Arial Regular" charset="0"/>
            </a:endParaRPr>
          </a:p>
          <a:p>
            <a:pPr marL="285750" indent="-285750">
              <a:spcAft>
                <a:spcPts val="600"/>
              </a:spcAft>
              <a:buFont typeface="Arial" charset="0"/>
              <a:buChar char="•"/>
            </a:pPr>
            <a:r>
              <a:rPr lang="fr-FR" sz="1400" dirty="0">
                <a:latin typeface="Arial Regular" charset="0"/>
              </a:rPr>
              <a:t>Pour l'ouvrir, </a:t>
            </a:r>
            <a:r>
              <a:rPr lang="fr-FR" sz="1400" dirty="0"/>
              <a:t>tourner la partie avant </a:t>
            </a:r>
            <a:r>
              <a:rPr lang="fr-FR" sz="1400" dirty="0" smtClean="0">
                <a:latin typeface="Arial Regular" charset="0"/>
              </a:rPr>
              <a:t>et </a:t>
            </a:r>
            <a:r>
              <a:rPr lang="fr-FR" sz="1400" dirty="0">
                <a:latin typeface="Arial Regular" charset="0"/>
              </a:rPr>
              <a:t>la partie arrière du bouton dans la direction opposée.</a:t>
            </a:r>
            <a:endParaRPr lang="fr-FR" sz="1400" dirty="0">
              <a:latin typeface="Arial Regular" charset="0"/>
              <a:cs typeface="Arial Regular" charset="0"/>
            </a:endParaRPr>
          </a:p>
          <a:p>
            <a:pPr marL="285750" indent="-285750">
              <a:spcAft>
                <a:spcPts val="600"/>
              </a:spcAft>
              <a:buFont typeface="Arial" charset="0"/>
              <a:buChar char="•"/>
            </a:pPr>
            <a:r>
              <a:rPr lang="fr-FR" sz="1400" dirty="0">
                <a:latin typeface="Arial Regular" charset="0"/>
              </a:rPr>
              <a:t>En cas de difficulté pour changer les piles, </a:t>
            </a:r>
            <a:r>
              <a:rPr lang="fr-FR" sz="1400" dirty="0"/>
              <a:t>vous pouvez apporter </a:t>
            </a:r>
            <a:r>
              <a:rPr lang="fr-FR" sz="1400" dirty="0" smtClean="0">
                <a:latin typeface="Arial Regular" charset="0"/>
              </a:rPr>
              <a:t>votre </a:t>
            </a:r>
            <a:r>
              <a:rPr lang="fr-FR" sz="1400" dirty="0">
                <a:latin typeface="Arial Regular" charset="0"/>
              </a:rPr>
              <a:t>appareil chez un horloger.</a:t>
            </a:r>
            <a:endParaRPr lang="fr-FR" sz="1400" dirty="0">
              <a:latin typeface="Arial Regular" charset="0"/>
              <a:cs typeface="Arial Regular" charset="0"/>
            </a:endParaRPr>
          </a:p>
        </p:txBody>
      </p:sp>
    </p:spTree>
    <p:extLst>
      <p:ext uri="{BB962C8B-B14F-4D97-AF65-F5344CB8AC3E}">
        <p14:creationId xmlns:p14="http://schemas.microsoft.com/office/powerpoint/2010/main" val="16873193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CKLINE SAFETY - 4:3">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284_SA_POR_OnboardingPresentationTemplate-v4" id="{49226869-F42A-C54B-84EA-C32FD6F5D370}" vid="{E0D4FC8C-0F19-9B46-A003-503AFA5BEBA4}"/>
    </a:ext>
  </a:extLst>
</a:theme>
</file>

<file path=ppt/theme/theme3.xml><?xml version="1.0" encoding="utf-8"?>
<a:theme xmlns:a="http://schemas.openxmlformats.org/drawingml/2006/main" name="COV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284_SA_POR_OnboardingPresentationTemplate-v4" id="{49226869-F42A-C54B-84EA-C32FD6F5D370}" vid="{08B54806-992B-4747-A524-F98106CED351}"/>
    </a:ext>
  </a:extLst>
</a:theme>
</file>

<file path=ppt/theme/theme4.xml><?xml version="1.0" encoding="utf-8"?>
<a:theme xmlns:a="http://schemas.openxmlformats.org/drawingml/2006/main" name="DIVIDER PAGES">
  <a:themeElements>
    <a:clrScheme name="BLACKLINE SAFETY 1">
      <a:dk1>
        <a:srgbClr val="101820"/>
      </a:dk1>
      <a:lt1>
        <a:srgbClr val="FFFFFF"/>
      </a:lt1>
      <a:dk2>
        <a:srgbClr val="4C4F53"/>
      </a:dk2>
      <a:lt2>
        <a:srgbClr val="B2B3B2"/>
      </a:lt2>
      <a:accent1>
        <a:srgbClr val="A6192E"/>
      </a:accent1>
      <a:accent2>
        <a:srgbClr val="3E9C35"/>
      </a:accent2>
      <a:accent3>
        <a:srgbClr val="E98300"/>
      </a:accent3>
      <a:accent4>
        <a:srgbClr val="FECB00"/>
      </a:accent4>
      <a:accent5>
        <a:srgbClr val="4D4F53"/>
      </a:accent5>
      <a:accent6>
        <a:srgbClr val="0098DA"/>
      </a:accent6>
      <a:hlink>
        <a:srgbClr val="0073CF"/>
      </a:hlink>
      <a:folHlink>
        <a:srgbClr val="4C4F5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284_SA_POR_OnboardingPresentationTemplate-v4" id="{49226869-F42A-C54B-84EA-C32FD6F5D370}" vid="{A75CCFD4-3367-7A40-88FC-1E8F58E1051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38896</TotalTime>
  <Words>1736</Words>
  <Application>Microsoft Macintosh PowerPoint</Application>
  <PresentationFormat>On-screen Show (4:3)</PresentationFormat>
  <Paragraphs>241</Paragraphs>
  <Slides>37</Slides>
  <Notes>34</Notes>
  <HiddenSlides>0</HiddenSlides>
  <MMClips>13</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37</vt:i4>
      </vt:variant>
    </vt:vector>
  </HeadingPairs>
  <TitlesOfParts>
    <vt:vector size="46" baseType="lpstr">
      <vt:lpstr>Arial Regular</vt:lpstr>
      <vt:lpstr>Calibri</vt:lpstr>
      <vt:lpstr>Helvetica</vt:lpstr>
      <vt:lpstr>Wingdings</vt:lpstr>
      <vt:lpstr>Arial</vt:lpstr>
      <vt:lpstr>Office Theme</vt:lpstr>
      <vt:lpstr>BLACKLINE SAFETY - 4:3</vt:lpstr>
      <vt:lpstr>COVER PAGES</vt:lpstr>
      <vt:lpstr>DIVIDER PAGES</vt:lpstr>
      <vt:lpstr>PowerPoint Presentation</vt:lpstr>
      <vt:lpstr>SOMMAIRE</vt:lpstr>
      <vt:lpstr>PowerPoint Presentation</vt:lpstr>
      <vt:lpstr>LONER MOBILE ET LONER DUO</vt:lpstr>
      <vt:lpstr>PowerPoint Presentation</vt:lpstr>
      <vt:lpstr>TÉLÉCHARGER LONER MOBILE</vt:lpstr>
      <vt:lpstr>ACTIVER LONER MOBILE</vt:lpstr>
      <vt:lpstr>COMPOSANTS DE LONER DUO</vt:lpstr>
      <vt:lpstr>COMPOSANTS D'UN BOUTON SOS</vt:lpstr>
      <vt:lpstr>COMPOSANTS DE LONER MOBILE</vt:lpstr>
      <vt:lpstr>MODIFIER LA LANGUE</vt:lpstr>
      <vt:lpstr>PowerPoint Presentation</vt:lpstr>
      <vt:lpstr>MISE EN ROUTE DES APPAREILS</vt:lpstr>
      <vt:lpstr>CONNECTER LES APPAREILS À LONER MOBILE</vt:lpstr>
      <vt:lpstr>DÉMARRER LA SURVEILLANCE</vt:lpstr>
      <vt:lpstr>PowerPoint Presentation</vt:lpstr>
      <vt:lpstr>FONCTIONNALITÉS AUTOMATIQUES</vt:lpstr>
      <vt:lpstr>POINTAGE ANTICIPÉ</vt:lpstr>
      <vt:lpstr>POINTAGE</vt:lpstr>
      <vt:lpstr>ABSENCE DE POINTAGE</vt:lpstr>
      <vt:lpstr>ABSENCE DE MOUVEMENT</vt:lpstr>
      <vt:lpstr>ABSENCE DE POINTAGE EN CAS DE DÉTECTION D'UNE ABSENCE DE MOUVEMENT</vt:lpstr>
      <vt:lpstr>DÉTECTION DES CHUTES</vt:lpstr>
      <vt:lpstr>ABSENCE DE POINTAGE EN CAS DE DÉTECTION DE CHUTE</vt:lpstr>
      <vt:lpstr>FONCTIONALITÉS MANUELLES</vt:lpstr>
      <vt:lpstr>ALERTE ROUGE D’URGENCE</vt:lpstr>
      <vt:lpstr>ALERTE ROUGE D’URGENCE SILENCIEUSE</vt:lpstr>
      <vt:lpstr>ALERTE ROUGE D’URGENCE SILENCIEUSE</vt:lpstr>
      <vt:lpstr>PowerPoint Presentation</vt:lpstr>
      <vt:lpstr>NOTIFICATIONS</vt:lpstr>
      <vt:lpstr>NOTIFICATIONS</vt:lpstr>
      <vt:lpstr>PowerPoint Presentation</vt:lpstr>
      <vt:lpstr>ARRÊTER LA SURVEILLANCE</vt:lpstr>
      <vt:lpstr>ÉTEINDRE LONER DUO</vt:lpstr>
      <vt:lpstr>PowerPoint Presentation</vt:lpstr>
      <vt:lpstr>ASSISTANCE</vt:lpstr>
      <vt:lpstr>PowerPoint Presentation</vt:lpstr>
    </vt:vector>
  </TitlesOfParts>
  <Company>BlackLineGPS</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Stobart</dc:creator>
  <cp:lastModifiedBy>Carmen Bronsch</cp:lastModifiedBy>
  <cp:revision>479</cp:revision>
  <cp:lastPrinted>2017-10-20T20:19:07Z</cp:lastPrinted>
  <dcterms:created xsi:type="dcterms:W3CDTF">2015-09-08T16:34:08Z</dcterms:created>
  <dcterms:modified xsi:type="dcterms:W3CDTF">2018-06-18T21:46:22Z</dcterms:modified>
</cp:coreProperties>
</file>