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4" r:id="rId2"/>
    <p:sldMasterId id="2147483737" r:id="rId3"/>
  </p:sldMasterIdLst>
  <p:notesMasterIdLst>
    <p:notesMasterId r:id="rId30"/>
  </p:notesMasterIdLst>
  <p:sldIdLst>
    <p:sldId id="257" r:id="rId4"/>
    <p:sldId id="319" r:id="rId5"/>
    <p:sldId id="261" r:id="rId6"/>
    <p:sldId id="320" r:id="rId7"/>
    <p:sldId id="316" r:id="rId8"/>
    <p:sldId id="325" r:id="rId9"/>
    <p:sldId id="323" r:id="rId10"/>
    <p:sldId id="324" r:id="rId11"/>
    <p:sldId id="317" r:id="rId12"/>
    <p:sldId id="327" r:id="rId13"/>
    <p:sldId id="328" r:id="rId14"/>
    <p:sldId id="329" r:id="rId15"/>
    <p:sldId id="330" r:id="rId16"/>
    <p:sldId id="326" r:id="rId17"/>
    <p:sldId id="331" r:id="rId18"/>
    <p:sldId id="334" r:id="rId19"/>
    <p:sldId id="335" r:id="rId20"/>
    <p:sldId id="336" r:id="rId21"/>
    <p:sldId id="332" r:id="rId22"/>
    <p:sldId id="337" r:id="rId23"/>
    <p:sldId id="338" r:id="rId24"/>
    <p:sldId id="339" r:id="rId25"/>
    <p:sldId id="340" r:id="rId26"/>
    <p:sldId id="322" r:id="rId27"/>
    <p:sldId id="333"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na Rabkin" initials="IR" lastIdx="5" clrIdx="0">
    <p:extLst/>
  </p:cmAuthor>
  <p:cmAuthor id="2" name="Vanessa Rosentreter-Liang" initials="VR" lastIdx="1" clrIdx="1">
    <p:extLst/>
  </p:cmAuthor>
  <p:cmAuthor id="3" name="Vanessa Rosentreter-Liang" initials="VR [2]" lastIdx="1" clrIdx="2">
    <p:extLst/>
  </p:cmAuthor>
  <p:cmAuthor id="4" name="Vanessa Rosentreter-Liang" initials="VR [3]"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007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65359" autoAdjust="0"/>
  </p:normalViewPr>
  <p:slideViewPr>
    <p:cSldViewPr snapToGrid="0" snapToObjects="1">
      <p:cViewPr varScale="1">
        <p:scale>
          <a:sx n="62" d="100"/>
          <a:sy n="62" d="100"/>
        </p:scale>
        <p:origin x="2904" y="184"/>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1F801-C88F-E642-AC23-60B88499D860}" type="datetimeFigureOut">
              <a:rPr lang="en-US" smtClean="0"/>
              <a:t>3/19/19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14EFF-87B8-8145-AB64-1D392481C12D}" type="slidenum">
              <a:rPr lang="en-US" smtClean="0"/>
              <a:t>‹#›</a:t>
            </a:fld>
            <a:endParaRPr lang="en-US"/>
          </a:p>
        </p:txBody>
      </p:sp>
    </p:spTree>
    <p:extLst>
      <p:ext uri="{BB962C8B-B14F-4D97-AF65-F5344CB8AC3E}">
        <p14:creationId xmlns:p14="http://schemas.microsoft.com/office/powerpoint/2010/main" val="1558961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a:t>
            </a:fld>
            <a:endParaRPr lang="en-US"/>
          </a:p>
        </p:txBody>
      </p:sp>
    </p:spTree>
    <p:extLst>
      <p:ext uri="{BB962C8B-B14F-4D97-AF65-F5344CB8AC3E}">
        <p14:creationId xmlns:p14="http://schemas.microsoft.com/office/powerpoint/2010/main" val="670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Wenn Sie die rote Hebeltaste nicht innerhalb der konfigurierten Zeit drücken, wird ihr gelbes Rückmeldesignal zu einem roten Alarm.</a:t>
            </a:r>
          </a:p>
          <a:p>
            <a:r>
              <a:rPr lang="de-DE" baseline="0" dirty="0"/>
              <a:t>Rote Alarmsignale werden umgehend an das Überwachungspersonal weitergeleitet. </a:t>
            </a:r>
          </a:p>
          <a:p>
            <a:r>
              <a:rPr lang="de-DE" baseline="0" dirty="0"/>
              <a:t>Lesen Sie die Hinweise auf Ihrem G7-Display. Halten Sie die Auf- und Ab-Tasten gleichzeitig gedrückt, um den Ton und die Vibrationen stumm zu schalten. Dadurch wird der an das Überwachungspersonal gesendete rote Alarm nicht abgebrochen.</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11</a:t>
            </a:fld>
            <a:endParaRPr lang="en-US"/>
          </a:p>
        </p:txBody>
      </p:sp>
    </p:spTree>
    <p:extLst>
      <p:ext uri="{BB962C8B-B14F-4D97-AF65-F5344CB8AC3E}">
        <p14:creationId xmlns:p14="http://schemas.microsoft.com/office/powerpoint/2010/main" val="258105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Wenn </a:t>
            </a:r>
            <a:r>
              <a:rPr lang="de-DE" baseline="0" dirty="0"/>
              <a:t>Sie Hilfe brauchen, können Sie von Hand einen SOS-Alarm an das Überwachungspersonal senden, um sofortige Hilfe an Ihrem Standort anzufordern, indem Sie die rote Hebeltaste ziehen.</a:t>
            </a:r>
          </a:p>
          <a:p>
            <a:endParaRPr lang="en-US" baseline="0" dirty="0"/>
          </a:p>
          <a:p>
            <a:r>
              <a:rPr lang="de-DE" baseline="0" dirty="0"/>
              <a:t>Rote Alarmsignale werden umgehend an das Überwachungspersonal weitergeleitet. </a:t>
            </a:r>
          </a:p>
          <a:p>
            <a:r>
              <a:rPr lang="de-DE" baseline="0" dirty="0"/>
              <a:t>Lesen Sie die Hinweise auf Ihrem G7-Display. Halten Sie die Auf- und Ab-Tasten gleichzeitig gedrückt, um den Ton und die Vibrationen stumm zu schalten. Dadurch wird der an das Überwachungspersonal gesendete rote Alarm nicht abgebrochen.</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12</a:t>
            </a:fld>
            <a:endParaRPr lang="en-US"/>
          </a:p>
        </p:txBody>
      </p:sp>
    </p:spTree>
    <p:extLst>
      <p:ext uri="{BB962C8B-B14F-4D97-AF65-F5344CB8AC3E}">
        <p14:creationId xmlns:p14="http://schemas.microsoft.com/office/powerpoint/2010/main" val="59069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Verlassen Sie den Bereich und lesen Sie die Hinweise auf Ihrem G7-Display, sobald dies sicher möglich ist. Halten Sie die Auf- und Ab-Tasten gleichzeitig gedrückt, um den Ton und die Vibrationen stumm zu schalten. Einige Gasalarme lösen für Echtzeit-Kunden einen rote Alarm mit Information des Überwachungspersonals aus. Durch </a:t>
            </a:r>
            <a:r>
              <a:rPr lang="de-DE" baseline="0" dirty="0" err="1"/>
              <a:t>Gedrückthalten</a:t>
            </a:r>
            <a:r>
              <a:rPr lang="de-DE" baseline="0" dirty="0"/>
              <a:t> der Auf- und </a:t>
            </a:r>
            <a:r>
              <a:rPr lang="de-DE" baseline="0" dirty="0" err="1"/>
              <a:t>Abpfeiltasten</a:t>
            </a:r>
            <a:r>
              <a:rPr lang="de-DE" baseline="0" dirty="0"/>
              <a:t> wird der an das Überwachungspersonal gesendete rote Alarm nicht abgebrochen.</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13</a:t>
            </a:fld>
            <a:endParaRPr lang="en-US"/>
          </a:p>
        </p:txBody>
      </p:sp>
    </p:spTree>
    <p:extLst>
      <p:ext uri="{BB962C8B-B14F-4D97-AF65-F5344CB8AC3E}">
        <p14:creationId xmlns:p14="http://schemas.microsoft.com/office/powerpoint/2010/main" val="210906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Die blaue </a:t>
            </a:r>
            <a:r>
              <a:rPr lang="de-DE" baseline="0" dirty="0" err="1"/>
              <a:t>LiveResponse</a:t>
            </a:r>
            <a:r>
              <a:rPr lang="de-DE" baseline="0" dirty="0"/>
              <a:t>-Leuchte blinkt, wenn das Überwachungspersonal Ihren roten Alarm wahrgenommen hat.</a:t>
            </a:r>
          </a:p>
          <a:p>
            <a:r>
              <a:rPr lang="de-DE" baseline="0" dirty="0"/>
              <a:t>Das G7 verbindet automatisch Ihre Freisprechfunktion mit dem Überwachungspersonal: Ein Piepton zeigt an, dass ein Sprachanruf verbunden wurde. Das Überwachungspersonal kann Sie auch per Textnachricht fragen, ob es Ihnen gut geht.</a:t>
            </a:r>
          </a:p>
          <a:p>
            <a:r>
              <a:rPr lang="de-DE" baseline="0" dirty="0"/>
              <a:t>Sobald das Überwachungspersonal den roten Alarm bearbeitet hat, schaltet sich die blaue </a:t>
            </a:r>
            <a:r>
              <a:rPr lang="de-DE" baseline="0" dirty="0" err="1"/>
              <a:t>LiveResponse</a:t>
            </a:r>
            <a:r>
              <a:rPr lang="de-DE" baseline="0" dirty="0"/>
              <a:t>-Leuchte aus.</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14</a:t>
            </a:fld>
            <a:endParaRPr lang="en-US"/>
          </a:p>
        </p:txBody>
      </p:sp>
    </p:spTree>
    <p:extLst>
      <p:ext uri="{BB962C8B-B14F-4D97-AF65-F5344CB8AC3E}">
        <p14:creationId xmlns:p14="http://schemas.microsoft.com/office/powerpoint/2010/main" val="193561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Gelbe Warnsignale sind Kommunikationen, </a:t>
            </a:r>
            <a:r>
              <a:rPr lang="de-DE" baseline="0" dirty="0"/>
              <a:t>die nur zwischen Ihnen und Ihrem Gerät stattfinden. Sie werden nie zu roten Alarmen. Das G7 hat Ihnen etwas mitzuteilen. Lesen Sie den Text auf dem Display und drücken Sie zum Stummschalten die </a:t>
            </a:r>
            <a:r>
              <a:rPr lang="de-DE" baseline="0" dirty="0" err="1"/>
              <a:t>Auf-und</a:t>
            </a:r>
            <a:r>
              <a:rPr lang="de-DE" baseline="0" dirty="0"/>
              <a:t> Ab-Pfeiltasten.</a:t>
            </a:r>
          </a:p>
        </p:txBody>
      </p:sp>
      <p:sp>
        <p:nvSpPr>
          <p:cNvPr id="4" name="Slide Number Placeholder 3"/>
          <p:cNvSpPr>
            <a:spLocks noGrp="1"/>
          </p:cNvSpPr>
          <p:nvPr>
            <p:ph type="sldNum" sz="quarter" idx="10"/>
          </p:nvPr>
        </p:nvSpPr>
        <p:spPr/>
        <p:txBody>
          <a:bodyPr/>
          <a:lstStyle/>
          <a:p>
            <a:fld id="{7B414EFF-87B8-8145-AB64-1D392481C12D}" type="slidenum">
              <a:rPr lang="en-US" smtClean="0"/>
              <a:t>15</a:t>
            </a:fld>
            <a:endParaRPr lang="en-US"/>
          </a:p>
        </p:txBody>
      </p:sp>
    </p:spTree>
    <p:extLst>
      <p:ext uri="{BB962C8B-B14F-4D97-AF65-F5344CB8AC3E}">
        <p14:creationId xmlns:p14="http://schemas.microsoft.com/office/powerpoint/2010/main" val="333892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einem Notfall kann Ihr Gerät Nachrichten an das Überwachungspersonal senden/von ihm empfangen.</a:t>
            </a:r>
          </a:p>
          <a:p>
            <a:endParaRPr lang="en-US" dirty="0"/>
          </a:p>
          <a:p>
            <a:r>
              <a:rPr lang="de-DE" b="1" dirty="0"/>
              <a:t>Eine Nachricht empfangen</a:t>
            </a:r>
          </a:p>
          <a:p>
            <a:r>
              <a:rPr lang="de-DE" dirty="0"/>
              <a:t>Ihr </a:t>
            </a:r>
            <a:r>
              <a:rPr lang="de-DE" baseline="0" dirty="0"/>
              <a:t>G7 informiert Sie mit einem gelben Warnsignal über eine eingehende Nachricht. </a:t>
            </a:r>
          </a:p>
          <a:p>
            <a:r>
              <a:rPr lang="de-DE" baseline="0" dirty="0"/>
              <a:t>Auf dem Display erscheint die Zahl der ungelesenen Nachrichten; diese werden in der Mailbox gespeichert und können über das Menü abgerufen werden.</a:t>
            </a:r>
          </a:p>
          <a:p>
            <a:endParaRPr lang="en-US" baseline="0" dirty="0"/>
          </a:p>
          <a:p>
            <a:r>
              <a:rPr lang="de-DE" b="1" baseline="0" dirty="0"/>
              <a:t>Eine Nachricht senden</a:t>
            </a:r>
          </a:p>
          <a:p>
            <a:r>
              <a:rPr lang="de-DE" baseline="0" dirty="0"/>
              <a:t>Sie können aus einer Liste von 10 vorprogrammierten Nachrichten wählen, die an das Überwachungspersonal zu senden sind. </a:t>
            </a:r>
          </a:p>
          <a:p>
            <a:r>
              <a:rPr lang="de-DE" baseline="0" dirty="0"/>
              <a:t>Drücken Sie OK, um das Hauptmenü zu öffnen, bewegen Sie sich mit den Auf- und Ab-Tasten durch das Menü, markieren Sie Ihre Wahl und drücken Sie OK, um die Nachricht zu senden.</a:t>
            </a:r>
          </a:p>
          <a:p>
            <a:endParaRPr lang="en-US" baseline="0" dirty="0"/>
          </a:p>
          <a:p>
            <a:r>
              <a:rPr lang="de-DE" b="1" baseline="0" dirty="0"/>
              <a:t>Benutzerdefinierte Nachrichten</a:t>
            </a:r>
          </a:p>
          <a:p>
            <a:r>
              <a:rPr lang="de-DE" baseline="0" dirty="0"/>
              <a:t>Am unteren Rand der Liste der vorprogrammierten Nachrichten wird die Möglichkeit geboten, eine individuelle Nachricht zu senden.</a:t>
            </a:r>
          </a:p>
          <a:p>
            <a:r>
              <a:rPr lang="de-DE" baseline="0" dirty="0"/>
              <a:t>Sie können eine 16 Zeichen lange Nachricht an das Überwachungspersonal verfassen, indem Sie mit den Auf- und Ab-Tasten durch das Alphabet navigieren.</a:t>
            </a:r>
          </a:p>
          <a:p>
            <a:r>
              <a:rPr lang="de-DE" baseline="0" dirty="0"/>
              <a:t>Bestätigen Sie jeden gewählten Buchstaben mit OK, bis die Nachricht verfasst ist. </a:t>
            </a:r>
          </a:p>
          <a:p>
            <a:r>
              <a:rPr lang="de-DE" baseline="0" dirty="0"/>
              <a:t>Zum Senden der Nachricht OK drücken.</a:t>
            </a:r>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16</a:t>
            </a:fld>
            <a:endParaRPr lang="en-US"/>
          </a:p>
        </p:txBody>
      </p:sp>
    </p:spTree>
    <p:extLst>
      <p:ext uri="{BB962C8B-B14F-4D97-AF65-F5344CB8AC3E}">
        <p14:creationId xmlns:p14="http://schemas.microsoft.com/office/powerpoint/2010/main" val="23821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Hinweis: Zur Nutzung von Push-</a:t>
            </a:r>
            <a:r>
              <a:rPr lang="de-DE" dirty="0" err="1"/>
              <a:t>to</a:t>
            </a:r>
            <a:r>
              <a:rPr lang="de-DE" dirty="0"/>
              <a:t>-talk ist der Erwerb eines Serviceplans erforderlich.</a:t>
            </a:r>
          </a:p>
          <a:p>
            <a:r>
              <a:rPr lang="de-DE" dirty="0"/>
              <a:t>Dank Push-</a:t>
            </a:r>
            <a:r>
              <a:rPr lang="de-DE" dirty="0" err="1"/>
              <a:t>to</a:t>
            </a:r>
            <a:r>
              <a:rPr lang="de-DE" dirty="0"/>
              <a:t>-talk</a:t>
            </a:r>
            <a:r>
              <a:rPr lang="de-DE" baseline="0" dirty="0"/>
              <a:t> lässt sich das G7c wie ein Funksprechgerät verwenden. Im Unterschied zu herkömmlichen Funksprechgeräten ist Push-</a:t>
            </a:r>
            <a:r>
              <a:rPr lang="de-DE" baseline="0" dirty="0" err="1"/>
              <a:t>to</a:t>
            </a:r>
            <a:r>
              <a:rPr lang="de-DE" baseline="0" dirty="0"/>
              <a:t>-talk nicht reichweitenabhängig, da es Mobilnetze nutzt.</a:t>
            </a:r>
          </a:p>
          <a:p>
            <a:endParaRPr lang="en-US" dirty="0"/>
          </a:p>
          <a:p>
            <a:r>
              <a:rPr lang="de-DE" b="1" dirty="0"/>
              <a:t>Übertragen</a:t>
            </a:r>
          </a:p>
          <a:p>
            <a:pPr marL="228600" indent="-228600">
              <a:buFont typeface="+mj-lt"/>
              <a:buAutoNum type="arabicPeriod"/>
            </a:pPr>
            <a:r>
              <a:rPr lang="de-DE" sz="1200" b="0" i="0" dirty="0">
                <a:solidFill>
                  <a:schemeClr val="tx1"/>
                </a:solidFill>
                <a:latin typeface="+mn-lt"/>
                <a:ea typeface="+mn-ea"/>
                <a:cs typeface="+mn-cs"/>
              </a:rPr>
              <a:t>Drücken und halten Sie die rote Hebeltaste.</a:t>
            </a:r>
          </a:p>
          <a:p>
            <a:pPr marL="228600" indent="-228600">
              <a:buFont typeface="+mj-lt"/>
              <a:buAutoNum type="arabicPeriod"/>
            </a:pPr>
            <a:r>
              <a:rPr lang="de-DE" sz="1200" b="0" i="0" dirty="0">
                <a:solidFill>
                  <a:schemeClr val="tx1"/>
                </a:solidFill>
                <a:latin typeface="+mn-lt"/>
                <a:ea typeface="+mn-ea"/>
                <a:cs typeface="+mn-cs"/>
              </a:rPr>
              <a:t>Wenn das G7c keinen Piepton mehr abgibt, halten Sie die Taste weiterhin gedrückt und beginnen Sie zu sprechen. Halten Sie dabei das Gerät rund 15 cm von Ihrem Mund entfernt.</a:t>
            </a:r>
            <a:br>
              <a:rPr lang="de-DE" sz="1200" b="0" i="0" dirty="0">
                <a:solidFill>
                  <a:schemeClr val="tx1"/>
                </a:solidFill>
                <a:latin typeface="+mn-lt"/>
                <a:ea typeface="+mn-ea"/>
                <a:cs typeface="+mn-cs"/>
              </a:rPr>
            </a:br>
            <a:r>
              <a:rPr lang="de-DE" sz="1200" b="1" i="0" dirty="0">
                <a:solidFill>
                  <a:schemeClr val="tx1"/>
                </a:solidFill>
                <a:latin typeface="+mn-lt"/>
                <a:ea typeface="+mn-ea"/>
                <a:cs typeface="+mn-cs"/>
              </a:rPr>
              <a:t>HINWEIS:</a:t>
            </a:r>
            <a:r>
              <a:rPr lang="de-DE" sz="1200" b="0" i="0" dirty="0">
                <a:solidFill>
                  <a:schemeClr val="tx1"/>
                </a:solidFill>
                <a:latin typeface="+mn-lt"/>
                <a:ea typeface="+mn-ea"/>
                <a:cs typeface="+mn-cs"/>
              </a:rPr>
              <a:t> Wenn Sie einen O2-Sensor verwenden, stellen Sie sicher, dass Sie in das Mikrofon des G7 sprechen und nicht in das Steckmodul, da andernfalls Gasalarme ausgelöst werden könnten.</a:t>
            </a:r>
          </a:p>
          <a:p>
            <a:pPr marL="228600" indent="-228600">
              <a:buFont typeface="+mj-lt"/>
              <a:buAutoNum type="arabicPeriod"/>
            </a:pPr>
            <a:r>
              <a:rPr lang="de-DE" sz="1200" b="0" i="0" dirty="0">
                <a:solidFill>
                  <a:schemeClr val="tx1"/>
                </a:solidFill>
                <a:latin typeface="+mn-lt"/>
                <a:ea typeface="+mn-ea"/>
                <a:cs typeface="+mn-cs"/>
              </a:rPr>
              <a:t>Wenn Sie fertig gesprochen haben, lassen Sie die Hebeltaste los. G7 erlaubt PTT-Nachrichten mit einer Länge von bis zu 30 Sekunden.</a:t>
            </a:r>
          </a:p>
          <a:p>
            <a:pPr marL="228600" indent="-228600">
              <a:buFont typeface="+mj-lt"/>
              <a:buAutoNum type="arabicPeriod"/>
            </a:pPr>
            <a:r>
              <a:rPr lang="de-DE" sz="1200" b="0" i="0" dirty="0">
                <a:solidFill>
                  <a:schemeClr val="tx1"/>
                </a:solidFill>
                <a:latin typeface="+mn-lt"/>
                <a:ea typeface="+mn-ea"/>
                <a:cs typeface="+mn-cs"/>
              </a:rPr>
              <a:t>Das G7c gibt erneut einen Piepton ab, um Ihnen mitzuteilen, dass die Nachricht abgehört wurde.</a:t>
            </a:r>
          </a:p>
          <a:p>
            <a:endParaRPr lang="en-US" baseline="0" dirty="0"/>
          </a:p>
          <a:p>
            <a:r>
              <a:rPr lang="de-DE" b="1" baseline="0" dirty="0"/>
              <a:t>Empfangen</a:t>
            </a:r>
          </a:p>
          <a:p>
            <a:pPr marL="342900" indent="-342900">
              <a:buFont typeface="+mj-lt"/>
              <a:buAutoNum type="arabicPeriod"/>
            </a:pPr>
            <a:r>
              <a:rPr lang="de-DE" sz="1200" dirty="0"/>
              <a:t>Das G7c gibt einen Piepton ab, um eine eingehende PTT-Nachricht zu melden.</a:t>
            </a:r>
          </a:p>
          <a:p>
            <a:pPr marL="342900" indent="-342900">
              <a:buFont typeface="+mj-lt"/>
              <a:buAutoNum type="arabicPeriod"/>
            </a:pPr>
            <a:r>
              <a:rPr lang="de-DE" sz="1200" dirty="0"/>
              <a:t>Das G7c gibt die Nachricht wieder.</a:t>
            </a:r>
          </a:p>
          <a:p>
            <a:pPr marL="342900" indent="-342900">
              <a:buFont typeface="+mj-lt"/>
              <a:buAutoNum type="arabicPeriod"/>
            </a:pPr>
            <a:r>
              <a:rPr lang="de-DE" sz="1200" dirty="0"/>
              <a:t>Das G7c gibt erneut einen Piepton ab, wenn die Nachricht beendet ist.</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17</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baseline="0" dirty="0"/>
              <a:t>Kanalwechsel</a:t>
            </a:r>
          </a:p>
          <a:p>
            <a:pPr marL="342900" indent="-342900">
              <a:buFont typeface="+mj-lt"/>
              <a:buAutoNum type="arabicPeriod"/>
            </a:pPr>
            <a:r>
              <a:rPr lang="de-DE" sz="1200" dirty="0"/>
              <a:t>Drücken Sie die OK-Taste, um das Hauptmenü des G7c zu öffnen.</a:t>
            </a:r>
          </a:p>
          <a:p>
            <a:pPr marL="342900" indent="-342900">
              <a:buFont typeface="+mj-lt"/>
              <a:buAutoNum type="arabicPeriod"/>
            </a:pPr>
            <a:r>
              <a:rPr lang="de-DE" sz="1200" dirty="0"/>
              <a:t>Verwenden Sie die Auf- und Ab-Pfeiltasten, um zu </a:t>
            </a:r>
            <a:r>
              <a:rPr lang="de-DE" sz="1200" i="1" dirty="0"/>
              <a:t>PTT-Kanäle</a:t>
            </a:r>
            <a:r>
              <a:rPr lang="de-DE" sz="1200" dirty="0"/>
              <a:t> zu navigieren. Drücken Sie die OK-Taste.</a:t>
            </a:r>
          </a:p>
          <a:p>
            <a:pPr marL="342900" indent="-342900">
              <a:buFont typeface="+mj-lt"/>
              <a:buAutoNum type="arabicPeriod"/>
            </a:pPr>
            <a:r>
              <a:rPr lang="de-DE" sz="1200" dirty="0"/>
              <a:t>Wählen Sie </a:t>
            </a:r>
            <a:r>
              <a:rPr lang="de-DE" sz="1200" i="1" dirty="0" err="1"/>
              <a:t>Kanalnr</a:t>
            </a:r>
            <a:r>
              <a:rPr lang="de-DE" sz="1200" i="1" dirty="0"/>
              <a:t>. </a:t>
            </a:r>
            <a:r>
              <a:rPr lang="de-DE" sz="1200" i="1" dirty="0" err="1"/>
              <a:t>eing</a:t>
            </a:r>
            <a:r>
              <a:rPr lang="de-DE" sz="1200" i="1" dirty="0"/>
              <a:t>.</a:t>
            </a:r>
            <a:r>
              <a:rPr lang="de-DE" sz="1200" dirty="0"/>
              <a:t>.</a:t>
            </a:r>
          </a:p>
          <a:p>
            <a:pPr marL="342900" indent="-342900">
              <a:buFont typeface="+mj-lt"/>
              <a:buAutoNum type="arabicPeriod"/>
            </a:pPr>
            <a:r>
              <a:rPr lang="de-DE" sz="1200" dirty="0"/>
              <a:t>Verwenden Sie die Auf- und Ab-Pfeiltasten, um die erste Ziffer Ihres Kanals einzugeben. Drücken Sie die OK-Taste.</a:t>
            </a:r>
          </a:p>
          <a:p>
            <a:pPr marL="342900" indent="-342900">
              <a:buFont typeface="+mj-lt"/>
              <a:buAutoNum type="arabicPeriod"/>
            </a:pPr>
            <a:r>
              <a:rPr lang="de-DE" sz="1200" dirty="0"/>
              <a:t>Verwenden Sie die Auf- und Ab-Pfeiltasten, um die zweite Ziffer Ihres Kanals einzugeben. Drücken Sie die OK-Taste.</a:t>
            </a:r>
          </a:p>
          <a:p>
            <a:pPr marL="342900" indent="-342900">
              <a:buFont typeface="+mj-lt"/>
              <a:buAutoNum type="arabicPeriod"/>
            </a:pPr>
            <a:r>
              <a:rPr lang="de-DE" sz="1200" dirty="0"/>
              <a:t>Wählen Sie </a:t>
            </a:r>
            <a:r>
              <a:rPr lang="de-DE" sz="1200" i="1" dirty="0"/>
              <a:t>Ja</a:t>
            </a:r>
            <a:r>
              <a:rPr lang="de-DE" sz="1200" dirty="0"/>
              <a:t>, um zu bestätigen und den Kanal des G7c zu ändern, oder wählen Sie </a:t>
            </a:r>
            <a:r>
              <a:rPr lang="de-DE" sz="1200" i="1" dirty="0"/>
              <a:t>Bearbeiten</a:t>
            </a:r>
            <a:r>
              <a:rPr lang="de-DE" sz="1200" dirty="0"/>
              <a:t>, um Änderungen vorzunehmen.</a:t>
            </a:r>
          </a:p>
          <a:p>
            <a:pPr marL="342900" indent="-342900">
              <a:buFont typeface="+mj-lt"/>
              <a:buAutoNum type="arabicPeriod"/>
            </a:pPr>
            <a:endParaRPr lang="en-US" sz="1200" dirty="0"/>
          </a:p>
          <a:p>
            <a:r>
              <a:rPr lang="de-DE" sz="1200" dirty="0"/>
              <a:t>Um zu Alle Anrufe oder </a:t>
            </a:r>
            <a:r>
              <a:rPr lang="de-DE" sz="1200" dirty="0" err="1"/>
              <a:t>Receive</a:t>
            </a:r>
            <a:r>
              <a:rPr lang="de-DE" sz="1200" dirty="0"/>
              <a:t> </a:t>
            </a:r>
            <a:r>
              <a:rPr lang="de-DE" sz="1200" dirty="0" err="1"/>
              <a:t>Only</a:t>
            </a:r>
            <a:r>
              <a:rPr lang="de-DE" sz="1200" dirty="0"/>
              <a:t> zu wechseln, wählen Sie einfach diese Kanaloption aus der Liste aus.</a:t>
            </a:r>
            <a:endParaRPr lang="en-US" sz="1200" dirty="0"/>
          </a:p>
        </p:txBody>
      </p:sp>
      <p:sp>
        <p:nvSpPr>
          <p:cNvPr id="4" name="Slide Number Placeholder 3"/>
          <p:cNvSpPr>
            <a:spLocks noGrp="1"/>
          </p:cNvSpPr>
          <p:nvPr>
            <p:ph type="sldNum" sz="quarter" idx="10"/>
          </p:nvPr>
        </p:nvSpPr>
        <p:spPr/>
        <p:txBody>
          <a:bodyPr/>
          <a:lstStyle/>
          <a:p>
            <a:fld id="{7B414EFF-87B8-8145-AB64-1D392481C12D}" type="slidenum">
              <a:rPr lang="en-US" smtClean="0"/>
              <a:t>18</a:t>
            </a:fld>
            <a:endParaRPr lang="en-US"/>
          </a:p>
        </p:txBody>
      </p:sp>
    </p:spTree>
    <p:extLst>
      <p:ext uri="{BB962C8B-B14F-4D97-AF65-F5344CB8AC3E}">
        <p14:creationId xmlns:p14="http://schemas.microsoft.com/office/powerpoint/2010/main" val="8639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einem Notfall kann Ihr Gerät Nachrichten an das Überwachungspersonal senden/von ihm empfangen.</a:t>
            </a:r>
          </a:p>
          <a:p>
            <a:endParaRPr lang="en-US" dirty="0"/>
          </a:p>
          <a:p>
            <a:r>
              <a:rPr lang="de-DE" b="1" dirty="0"/>
              <a:t>Verfügbare Modi</a:t>
            </a:r>
          </a:p>
          <a:p>
            <a:r>
              <a:rPr lang="de-DE" sz="1200" i="1" dirty="0"/>
              <a:t>Normal</a:t>
            </a:r>
          </a:p>
          <a:p>
            <a:r>
              <a:rPr lang="de-DE" sz="1200" dirty="0"/>
              <a:t>Konfiguration für Betriebsalltag. Standardmodus des G7.</a:t>
            </a:r>
          </a:p>
          <a:p>
            <a:endParaRPr lang="en-US" sz="1200" i="1" dirty="0"/>
          </a:p>
          <a:p>
            <a:r>
              <a:rPr lang="de-DE" sz="1200" i="1" dirty="0"/>
              <a:t>Vor-Zutritt</a:t>
            </a:r>
          </a:p>
          <a:p>
            <a:r>
              <a:rPr lang="de-DE" sz="1200" dirty="0"/>
              <a:t>Dieser Modus wird vor dem Betreten eines Raums verwendet, der möglicherweise gefährliche Gase enthält. Er kann mit oder ohne Pumpe verwendet werden.</a:t>
            </a:r>
          </a:p>
          <a:p>
            <a:endParaRPr lang="en-US" sz="1200" i="1" dirty="0"/>
          </a:p>
          <a:p>
            <a:r>
              <a:rPr lang="de-DE" sz="1200" i="1" dirty="0"/>
              <a:t>Atemschutzgerät</a:t>
            </a:r>
          </a:p>
          <a:p>
            <a:r>
              <a:rPr lang="de-DE" sz="1200" dirty="0"/>
              <a:t>Dieser Modus wird verwendet, wenn der Gerätenutzer ein umgebungsluftunabhängiges Atemschutzgerät oder ein Atemschutzgerät mit Luftzufuhr trägt und einen Bereich betritt, von dem bekannt ist, dass er hohe Gaskonzentrationen aufweist.</a:t>
            </a:r>
          </a:p>
          <a:p>
            <a:endParaRPr lang="en-US" sz="1200" i="1" dirty="0"/>
          </a:p>
          <a:p>
            <a:r>
              <a:rPr lang="de-DE" sz="1200" i="1" dirty="0" err="1"/>
              <a:t>Lecksuche</a:t>
            </a:r>
            <a:endParaRPr lang="de-DE" sz="1200" i="1" dirty="0"/>
          </a:p>
          <a:p>
            <a:r>
              <a:rPr lang="de-DE" sz="1200" dirty="0"/>
              <a:t>Dieser Modus wird verwendet, wenn in einem bestimmten Bereich nach Gaslecks gesucht wird. Er kann mit oder ohne Pumpe verwendet werden.</a:t>
            </a:r>
          </a:p>
          <a:p>
            <a:endParaRPr lang="en-US" sz="1200" i="1" dirty="0"/>
          </a:p>
          <a:p>
            <a:r>
              <a:rPr lang="de-DE" sz="1200" i="1" dirty="0"/>
              <a:t>Hohes Risiko</a:t>
            </a:r>
          </a:p>
          <a:p>
            <a:r>
              <a:rPr lang="de-DE" sz="1200" dirty="0"/>
              <a:t>Für allgemeine Hochrisiko-Situationen, wie z. B. bei der Evakuierung oder Anreise durch gefährliche Bereiche. Im Unterschied zu den anderen Modi werden Sie nie automatisch abgemeldet, sondern müssen den Modus manuell beenden.</a:t>
            </a:r>
          </a:p>
          <a:p>
            <a:endParaRPr lang="en-US" baseline="0" dirty="0"/>
          </a:p>
          <a:p>
            <a:r>
              <a:rPr lang="de-DE" b="1" baseline="0" dirty="0"/>
              <a:t>Modus aufrufen</a:t>
            </a:r>
          </a:p>
          <a:p>
            <a:pPr rtl="0"/>
            <a:r>
              <a:rPr lang="de-DE" sz="1200" b="0" i="0" u="none" strike="noStrike" baseline="0" dirty="0">
                <a:solidFill>
                  <a:schemeClr val="tx1"/>
                </a:solidFill>
                <a:latin typeface="+mn-lt"/>
                <a:ea typeface="+mn-ea"/>
                <a:cs typeface="+mn-cs"/>
              </a:rPr>
              <a:t>Um einen Modus über das Menü Modi aufzurufen:</a:t>
            </a:r>
          </a:p>
          <a:p>
            <a:pPr marL="228600" indent="-228600" rtl="0">
              <a:buFont typeface="+mj-lt"/>
              <a:buAutoNum type="arabicPeriod"/>
            </a:pPr>
            <a:r>
              <a:rPr lang="de-DE" sz="1200" b="0" i="0" u="none" strike="noStrike" baseline="0" dirty="0">
                <a:solidFill>
                  <a:schemeClr val="tx1"/>
                </a:solidFill>
                <a:latin typeface="+mn-lt"/>
                <a:ea typeface="+mn-ea"/>
                <a:cs typeface="+mn-cs"/>
              </a:rPr>
              <a:t>Drücken Sie die OK-Taste, um das Hauptmenü des G7 zu öffnen.</a:t>
            </a:r>
          </a:p>
          <a:p>
            <a:pPr marL="228600" indent="-228600" rtl="0">
              <a:buFont typeface="+mj-lt"/>
              <a:buAutoNum type="arabicPeriod"/>
            </a:pPr>
            <a:r>
              <a:rPr lang="de-DE" sz="1200" b="0" i="0" u="none" strike="noStrike" baseline="0" dirty="0">
                <a:solidFill>
                  <a:schemeClr val="tx1"/>
                </a:solidFill>
                <a:latin typeface="+mn-lt"/>
                <a:ea typeface="+mn-ea"/>
                <a:cs typeface="+mn-cs"/>
              </a:rPr>
              <a:t>Verwenden Sie die Auf- und Ab-Pfeiltasten, um zu </a:t>
            </a:r>
            <a:r>
              <a:rPr lang="de-DE" sz="1200" b="0" i="1" u="none" strike="noStrike" baseline="0" dirty="0">
                <a:solidFill>
                  <a:schemeClr val="tx1"/>
                </a:solidFill>
                <a:latin typeface="+mn-lt"/>
                <a:ea typeface="+mn-ea"/>
                <a:cs typeface="+mn-cs"/>
              </a:rPr>
              <a:t>Modi</a:t>
            </a:r>
            <a:r>
              <a:rPr lang="de-DE" sz="1200" b="0" u="none" strike="noStrike" baseline="0" dirty="0">
                <a:solidFill>
                  <a:schemeClr val="tx1"/>
                </a:solidFill>
                <a:latin typeface="+mn-lt"/>
                <a:ea typeface="+mn-ea"/>
                <a:cs typeface="+mn-cs"/>
              </a:rPr>
              <a:t> zu navigieren.</a:t>
            </a:r>
          </a:p>
          <a:p>
            <a:pPr marL="228600" indent="-228600" rtl="0">
              <a:buFont typeface="+mj-lt"/>
              <a:buAutoNum type="arabicPeriod"/>
            </a:pPr>
            <a:r>
              <a:rPr lang="de-DE" sz="1200" b="0" i="0" u="none" strike="noStrike" baseline="0" dirty="0">
                <a:solidFill>
                  <a:schemeClr val="tx1"/>
                </a:solidFill>
                <a:latin typeface="+mn-lt"/>
                <a:ea typeface="+mn-ea"/>
                <a:cs typeface="+mn-cs"/>
              </a:rPr>
              <a:t>Drücken Sie die OK-Taste, um das Menü Modi zu öffnen.</a:t>
            </a:r>
          </a:p>
          <a:p>
            <a:pPr marL="228600" indent="-228600" rtl="0">
              <a:buFont typeface="+mj-lt"/>
              <a:buAutoNum type="arabicPeriod"/>
            </a:pPr>
            <a:r>
              <a:rPr lang="de-DE" sz="1200" b="0" i="0" u="none" strike="noStrike" baseline="0" dirty="0">
                <a:solidFill>
                  <a:schemeClr val="tx1"/>
                </a:solidFill>
                <a:latin typeface="+mn-lt"/>
                <a:ea typeface="+mn-ea"/>
                <a:cs typeface="+mn-cs"/>
              </a:rPr>
              <a:t>Wählen Sie den Modus aus, den Sie aufrufen möchten.</a:t>
            </a:r>
          </a:p>
          <a:p>
            <a:pPr marL="228600" indent="-228600" rtl="0">
              <a:buFont typeface="+mj-lt"/>
              <a:buAutoNum type="arabicPeriod"/>
            </a:pPr>
            <a:r>
              <a:rPr lang="de-DE" sz="1200" b="0" i="0" u="none" strike="noStrike" baseline="0" dirty="0">
                <a:solidFill>
                  <a:schemeClr val="tx1"/>
                </a:solidFill>
                <a:latin typeface="+mn-lt"/>
                <a:ea typeface="+mn-ea"/>
                <a:cs typeface="+mn-cs"/>
              </a:rPr>
              <a:t>Bestätigen Sie, dass Sie den Modus aufrufen möchten, durch Auswahl von</a:t>
            </a:r>
            <a:r>
              <a:rPr lang="de-DE" sz="1200" b="0" i="1" u="none" strike="noStrike" baseline="0" dirty="0">
                <a:solidFill>
                  <a:schemeClr val="tx1"/>
                </a:solidFill>
                <a:latin typeface="+mn-lt"/>
                <a:ea typeface="+mn-ea"/>
                <a:cs typeface="+mn-cs"/>
              </a:rPr>
              <a:t> Ja</a:t>
            </a:r>
            <a:r>
              <a:rPr lang="de-DE" sz="1200" b="0" u="none" strike="noStrike" baseline="0" dirty="0">
                <a:solidFill>
                  <a:schemeClr val="tx1"/>
                </a:solidFill>
                <a:latin typeface="+mn-lt"/>
                <a:ea typeface="+mn-ea"/>
                <a:cs typeface="+mn-cs"/>
              </a:rPr>
              <a:t>.</a:t>
            </a:r>
          </a:p>
          <a:p>
            <a:pPr marL="228600" indent="-228600" rtl="0">
              <a:buFont typeface="+mj-lt"/>
              <a:buAutoNum type="arabicPeriod"/>
            </a:pPr>
            <a:r>
              <a:rPr lang="de-DE" sz="1200" b="0" i="0" u="none" strike="noStrike" baseline="0" dirty="0">
                <a:solidFill>
                  <a:schemeClr val="tx1"/>
                </a:solidFill>
                <a:latin typeface="+mn-lt"/>
                <a:ea typeface="+mn-ea"/>
                <a:cs typeface="+mn-cs"/>
              </a:rPr>
              <a:t>Das Display des G7 wird invertiert dargestellt und Ihr Informationsbanner zeigt Ihren aktuellen Modus an.</a:t>
            </a:r>
          </a:p>
          <a:p>
            <a:pPr marL="228600" indent="-228600" rtl="0">
              <a:buFont typeface="+mj-lt"/>
              <a:buAutoNum type="arabicPeriod"/>
            </a:pPr>
            <a:endParaRPr lang="en-US" sz="1200" b="0" i="0" u="none" strike="noStrike" kern="1200" baseline="0" dirty="0">
              <a:solidFill>
                <a:schemeClr val="tx1"/>
              </a:solidFill>
              <a:latin typeface="+mn-lt"/>
              <a:ea typeface="+mn-ea"/>
              <a:cs typeface="+mn-cs"/>
            </a:endParaRPr>
          </a:p>
          <a:p>
            <a:pPr rtl="0"/>
            <a:r>
              <a:rPr lang="de-DE" sz="1200" b="0" i="0" u="none" strike="noStrike" baseline="0" dirty="0">
                <a:solidFill>
                  <a:schemeClr val="tx1"/>
                </a:solidFill>
                <a:latin typeface="+mn-lt"/>
                <a:ea typeface="+mn-ea"/>
                <a:cs typeface="+mn-cs"/>
              </a:rPr>
              <a:t>Um einen Modus über die Hauptanzeige aufzurufen:</a:t>
            </a:r>
          </a:p>
          <a:p>
            <a:pPr marL="228600" indent="-228600" rtl="0">
              <a:buFont typeface="+mj-lt"/>
              <a:buAutoNum type="arabicPeriod"/>
            </a:pPr>
            <a:r>
              <a:rPr lang="de-DE" sz="1200" b="0" i="0" u="none" strike="noStrike" baseline="0" dirty="0">
                <a:solidFill>
                  <a:schemeClr val="tx1"/>
                </a:solidFill>
                <a:latin typeface="+mn-lt"/>
                <a:ea typeface="+mn-ea"/>
                <a:cs typeface="+mn-cs"/>
              </a:rPr>
              <a:t>Drücken Sie die Auf- oder Ab-Pfeiltaste, um das Sekundärmenü des G7 zu öffnen.</a:t>
            </a:r>
          </a:p>
          <a:p>
            <a:pPr marL="228600" indent="-228600" rtl="0">
              <a:buFont typeface="+mj-lt"/>
              <a:buAutoNum type="arabicPeriod"/>
            </a:pPr>
            <a:r>
              <a:rPr lang="de-DE" sz="1200" b="0" i="0" u="none" strike="noStrike" baseline="0" dirty="0">
                <a:solidFill>
                  <a:schemeClr val="tx1"/>
                </a:solidFill>
                <a:latin typeface="+mn-lt"/>
                <a:ea typeface="+mn-ea"/>
                <a:cs typeface="+mn-cs"/>
              </a:rPr>
              <a:t>Halten Sie die Auf- oder Ab-Pfeiltaste gedrückt, bis Sie den gewünschten Modus erreichen.</a:t>
            </a:r>
          </a:p>
          <a:p>
            <a:pPr marL="228600" indent="-228600" rtl="0">
              <a:buFont typeface="+mj-lt"/>
              <a:buAutoNum type="arabicPeriod"/>
            </a:pPr>
            <a:r>
              <a:rPr lang="de-DE" sz="1200" b="0" i="0" u="none" strike="noStrike" baseline="0" dirty="0">
                <a:solidFill>
                  <a:schemeClr val="tx1"/>
                </a:solidFill>
                <a:latin typeface="+mn-lt"/>
                <a:ea typeface="+mn-ea"/>
                <a:cs typeface="+mn-cs"/>
              </a:rPr>
              <a:t>Drücken Sie die OK-Taste, um den Modus aufzurufen.</a:t>
            </a:r>
          </a:p>
          <a:p>
            <a:pPr marL="228600" indent="-228600" rtl="0">
              <a:buFont typeface="+mj-lt"/>
              <a:buAutoNum type="arabicPeriod"/>
            </a:pPr>
            <a:r>
              <a:rPr lang="de-DE" sz="1200" b="0" i="0" u="none" strike="noStrike" baseline="0" dirty="0">
                <a:solidFill>
                  <a:schemeClr val="tx1"/>
                </a:solidFill>
                <a:latin typeface="+mn-lt"/>
                <a:ea typeface="+mn-ea"/>
                <a:cs typeface="+mn-cs"/>
              </a:rPr>
              <a:t>Das Display des G7 wird invertiert dargestellt und Ihr Informationsbanner zeigt Ihren aktuellen Modus an.</a:t>
            </a:r>
          </a:p>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19</a:t>
            </a:fld>
            <a:endParaRPr lang="en-US"/>
          </a:p>
        </p:txBody>
      </p:sp>
    </p:spTree>
    <p:extLst>
      <p:ext uri="{BB962C8B-B14F-4D97-AF65-F5344CB8AC3E}">
        <p14:creationId xmlns:p14="http://schemas.microsoft.com/office/powerpoint/2010/main" val="5954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baseline="0" dirty="0"/>
              <a:t>In den Modi Vor-Zutritt, </a:t>
            </a:r>
            <a:r>
              <a:rPr lang="de-DE" b="0" baseline="0" dirty="0" err="1"/>
              <a:t>Lecksuche</a:t>
            </a:r>
            <a:r>
              <a:rPr lang="de-DE" b="0" baseline="0" dirty="0"/>
              <a:t> und Atemschutzgerät gibt es konfigurierbare Timeout-Fristen. Läuft diese Frist ab, werden Sie gefragt, ob Sie in diesem Modus fortfahren möchten. Lesen Sie den Text auf dem Display und drücken Sie auf die Auf-Pfeiltaste, um den Modus für einen weiteren Zeitraum fortzuführen, oder drücken Sie auf die Ab-Pfeiltaste, um den Modus zu beenden und in den normalen Betrieb zurückzukehren. </a:t>
            </a:r>
          </a:p>
          <a:p>
            <a:endParaRPr lang="en-US" b="0" baseline="0" dirty="0"/>
          </a:p>
          <a:p>
            <a:r>
              <a:rPr lang="de-DE" b="0" baseline="0" dirty="0"/>
              <a:t>Treffen Sie innerhalb von 30 Sekunden keine Auswahl, kehrt das G7 automatisch in den normalen Betrieb zurück. Haben Sie einen Rückmeldungs-</a:t>
            </a:r>
            <a:r>
              <a:rPr lang="de-DE" b="0" baseline="0" dirty="0" err="1"/>
              <a:t>Timer</a:t>
            </a:r>
            <a:r>
              <a:rPr lang="de-DE" b="0" baseline="0" dirty="0"/>
              <a:t> aktiviert, fordert Sie das G7 umgehend auf, eine Rückmeldung zu geben.</a:t>
            </a:r>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20</a:t>
            </a:fld>
            <a:endParaRPr lang="en-US"/>
          </a:p>
        </p:txBody>
      </p:sp>
    </p:spTree>
    <p:extLst>
      <p:ext uri="{BB962C8B-B14F-4D97-AF65-F5344CB8AC3E}">
        <p14:creationId xmlns:p14="http://schemas.microsoft.com/office/powerpoint/2010/main" val="12802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solidFill>
                  <a:schemeClr val="accent1"/>
                </a:solidFill>
              </a:rPr>
              <a:t>Was </a:t>
            </a:r>
            <a:r>
              <a:rPr lang="de-DE" b="1" baseline="0" dirty="0">
                <a:solidFill>
                  <a:schemeClr val="accent1"/>
                </a:solidFill>
              </a:rPr>
              <a:t>ist G7?</a:t>
            </a:r>
          </a:p>
          <a:p>
            <a:endParaRPr lang="en-US" baseline="0" dirty="0"/>
          </a:p>
          <a:p>
            <a:r>
              <a:rPr lang="de-DE" baseline="0" dirty="0"/>
              <a:t>Das G7 ist der erste tatsächlich überall einsetzbare, tragbare persönliche Sicherheitsmonitor. Es hält die Verbindung zu Ihnen aufrecht — ganz gleich, ob es sich um ein Gasleck, ein Gesundheitsproblem oder einen Eindringling handelt.</a:t>
            </a:r>
          </a:p>
          <a:p>
            <a:endParaRPr lang="en-US" baseline="0" dirty="0"/>
          </a:p>
          <a:p>
            <a:r>
              <a:rPr lang="de-DE" baseline="0" dirty="0"/>
              <a:t>Ihr G7 kann die Evakuierung eines Standortes auslösen und berücksichtigt Ihren Aufenthaltsort anhand einer Echtzeitkarte. Wenn Hilfe erforderlich ist, ermöglicht das G7 die sofortige Lageerkennung, die zur Verwaltung der schnellstmöglichen Reaktion, von der alles abhängt, nötig ist.</a:t>
            </a:r>
          </a:p>
          <a:p>
            <a:endParaRPr lang="en-US" baseline="0" dirty="0"/>
          </a:p>
          <a:p>
            <a:r>
              <a:rPr lang="de-DE" baseline="0" dirty="0"/>
              <a:t>G7 bietet Ihnen unentwegt Rückendeckung.</a:t>
            </a:r>
          </a:p>
        </p:txBody>
      </p:sp>
      <p:sp>
        <p:nvSpPr>
          <p:cNvPr id="4" name="Slide Number Placeholder 3"/>
          <p:cNvSpPr>
            <a:spLocks noGrp="1"/>
          </p:cNvSpPr>
          <p:nvPr>
            <p:ph type="sldNum" sz="quarter" idx="10"/>
          </p:nvPr>
        </p:nvSpPr>
        <p:spPr/>
        <p:txBody>
          <a:bodyPr/>
          <a:lstStyle/>
          <a:p>
            <a:fld id="{7B414EFF-87B8-8145-AB64-1D392481C12D}" type="slidenum">
              <a:rPr lang="en-US" smtClean="0"/>
              <a:t>3</a:t>
            </a:fld>
            <a:endParaRPr lang="en-US"/>
          </a:p>
        </p:txBody>
      </p:sp>
    </p:spTree>
    <p:extLst>
      <p:ext uri="{BB962C8B-B14F-4D97-AF65-F5344CB8AC3E}">
        <p14:creationId xmlns:p14="http://schemas.microsoft.com/office/powerpoint/2010/main" val="11659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baseline="0" dirty="0"/>
              <a:t>Ein Pumpen-Steckmodul wird zur Probenahme von Luft in Bereichen verwenden, um zu testen, ob diese vor dem Betreten sicher sind.</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21</a:t>
            </a:fld>
            <a:endParaRPr lang="en-US"/>
          </a:p>
        </p:txBody>
      </p:sp>
    </p:spTree>
    <p:extLst>
      <p:ext uri="{BB962C8B-B14F-4D97-AF65-F5344CB8AC3E}">
        <p14:creationId xmlns:p14="http://schemas.microsoft.com/office/powerpoint/2010/main" val="33412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Arial" panose="020B0604020202020204" pitchFamily="34" charset="0"/>
                <a:cs typeface="Arial" panose="020B0604020202020204" pitchFamily="34" charset="0"/>
              </a:rPr>
              <a:t>Durchgangstests werden durchgeführt, um sicherzustellen, dass Ihr Gerät ordnungsgemäß arbeitet, ehe mit der Pumpe die Gaskonzentrationen in einer Umgebung getestet werden. Damit wird garantiert, dass Ihre Schläuche keine Löcher oder Knicke aufweisen.</a:t>
            </a: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latin typeface="Arial" panose="020B0604020202020204" pitchFamily="34" charset="0"/>
                <a:cs typeface="Arial" panose="020B0604020202020204" pitchFamily="34" charset="0"/>
              </a:rPr>
              <a:t>G7 verfügt über zwei Durchgangstests: automatisch und manuell. Der automatische Durchgangstest läuft immer dann, wenn Sie einen Pumpmodus mit angebrachtem Pumpen-Steckmodul aufrufen. Das G7 wird Ihnen die Schritte auf dem Display anzeigen. Sie können bei Bestehen des Tests den Pumpen-Modus aufrufen und die Pumpe startet automatisch. Beim Nichtbestehen des Tests kehrt G7 wieder in den Normal-Modus zurück.</a:t>
            </a:r>
            <a:r>
              <a:rPr lang="en-US" sz="12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latin typeface="Arial" panose="020B0604020202020204" pitchFamily="34" charset="0"/>
                <a:cs typeface="Arial" panose="020B0604020202020204" pitchFamily="34" charset="0"/>
              </a:rPr>
              <a:t>Ein manueller Durchgangstest kann jederzeit durchgeführt werden, während eine Pumpe in Betrieb ist. Dafür bringen Sie den Schnellkuppler mit Schlauch an, stecken den Einlass ein und warten auf das gelbe Warnsignal. </a:t>
            </a:r>
            <a:r>
              <a:rPr lang="de-DE" sz="1200" b="0" baseline="0">
                <a:latin typeface="Arial" panose="020B0604020202020204" pitchFamily="34" charset="0"/>
                <a:cs typeface="Arial" panose="020B0604020202020204" pitchFamily="34" charset="0"/>
              </a:rPr>
              <a:t>Sobald </a:t>
            </a:r>
            <a:r>
              <a:rPr lang="de-DE" sz="1200" b="0" baseline="0" dirty="0">
                <a:latin typeface="Arial" panose="020B0604020202020204" pitchFamily="34" charset="0"/>
                <a:cs typeface="Arial" panose="020B0604020202020204" pitchFamily="34" charset="0"/>
              </a:rPr>
              <a:t>das gelbe Warnsignal ertönt, können Sie Ihren Einlass entfernen und warten dann auf, dass das Warnsignal </a:t>
            </a:r>
            <a:r>
              <a:rPr lang="de-DE" sz="1200" b="0" baseline="0">
                <a:latin typeface="Arial" panose="020B0604020202020204" pitchFamily="34" charset="0"/>
                <a:cs typeface="Arial" panose="020B0604020202020204" pitchFamily="34" charset="0"/>
              </a:rPr>
              <a:t>verstummt. Stoppt </a:t>
            </a:r>
            <a:r>
              <a:rPr lang="de-DE" sz="1200" b="0" baseline="0" dirty="0">
                <a:latin typeface="Arial" panose="020B0604020202020204" pitchFamily="34" charset="0"/>
                <a:cs typeface="Arial" panose="020B0604020202020204" pitchFamily="34" charset="0"/>
              </a:rPr>
              <a:t>das gelbe Warnsignal, kann Ihr Gerät sicher verwendet werden.</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414EFF-87B8-8145-AB64-1D392481C12D}" type="slidenum">
              <a:rPr lang="en-US" smtClean="0"/>
              <a:t>22</a:t>
            </a:fld>
            <a:endParaRPr lang="en-US"/>
          </a:p>
        </p:txBody>
      </p:sp>
    </p:spTree>
    <p:extLst>
      <p:ext uri="{BB962C8B-B14F-4D97-AF65-F5344CB8AC3E}">
        <p14:creationId xmlns:p14="http://schemas.microsoft.com/office/powerpoint/2010/main" val="392635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23</a:t>
            </a:fld>
            <a:endParaRPr lang="en-US"/>
          </a:p>
        </p:txBody>
      </p:sp>
    </p:spTree>
    <p:extLst>
      <p:ext uri="{BB962C8B-B14F-4D97-AF65-F5344CB8AC3E}">
        <p14:creationId xmlns:p14="http://schemas.microsoft.com/office/powerpoint/2010/main" val="3523919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0" baseline="0" dirty="0"/>
              <a:t>In den Modi Vor-Zutritt, </a:t>
            </a:r>
            <a:r>
              <a:rPr lang="de-DE" b="0" baseline="0" dirty="0" err="1"/>
              <a:t>Lecksuche</a:t>
            </a:r>
            <a:r>
              <a:rPr lang="de-DE" b="0" baseline="0" dirty="0"/>
              <a:t> und Atemschutzgerät gibt es konfigurierbare Timeout-Fristen. Läuft diese Frist ab, werden Sie gefragt, ob Sie in diesem Modus fortfahren möchten. Lesen Sie den Text auf dem Display und drücken Sie auf die Auf-Pfeiltaste, um den Modus für einen weiteren Zeitraum fortzuführen, oder drücken Sie auf die Ab-Pfeiltaste, um den Modus zu beenden und in den normalen Betrieb zurückzukehren. </a:t>
            </a:r>
          </a:p>
          <a:p>
            <a:endParaRPr lang="en-US" b="0" baseline="0" dirty="0"/>
          </a:p>
          <a:p>
            <a:r>
              <a:rPr lang="de-DE" b="0" baseline="0" dirty="0"/>
              <a:t>Treffen Sie innerhalb von 30 Sekunden keine Auswahl, kehrt das G7 automatisch in den normalen Betrieb zurück. Haben Sie einen Rückmeldungs-</a:t>
            </a:r>
            <a:r>
              <a:rPr lang="de-DE" b="0" baseline="0" dirty="0" err="1"/>
              <a:t>Timer</a:t>
            </a:r>
            <a:r>
              <a:rPr lang="de-DE" b="0" baseline="0" dirty="0"/>
              <a:t> aktiviert, fordert Sie das G7 umgehend auf, eine Rückmeldung zu geben.</a:t>
            </a:r>
          </a:p>
        </p:txBody>
      </p:sp>
      <p:sp>
        <p:nvSpPr>
          <p:cNvPr id="4" name="Slide Number Placeholder 3"/>
          <p:cNvSpPr>
            <a:spLocks noGrp="1"/>
          </p:cNvSpPr>
          <p:nvPr>
            <p:ph type="sldNum" sz="quarter" idx="10"/>
          </p:nvPr>
        </p:nvSpPr>
        <p:spPr/>
        <p:txBody>
          <a:bodyPr/>
          <a:lstStyle/>
          <a:p>
            <a:fld id="{7B414EFF-87B8-8145-AB64-1D392481C12D}" type="slidenum">
              <a:rPr lang="en-US" smtClean="0"/>
              <a:t>24</a:t>
            </a:fld>
            <a:endParaRPr lang="en-US"/>
          </a:p>
        </p:txBody>
      </p:sp>
    </p:spTree>
    <p:extLst>
      <p:ext uri="{BB962C8B-B14F-4D97-AF65-F5344CB8AC3E}">
        <p14:creationId xmlns:p14="http://schemas.microsoft.com/office/powerpoint/2010/main" val="588539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26</a:t>
            </a:fld>
            <a:endParaRPr lang="en-US"/>
          </a:p>
        </p:txBody>
      </p:sp>
    </p:spTree>
    <p:extLst>
      <p:ext uri="{BB962C8B-B14F-4D97-AF65-F5344CB8AC3E}">
        <p14:creationId xmlns:p14="http://schemas.microsoft.com/office/powerpoint/2010/main" val="161263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4</a:t>
            </a:fld>
            <a:endParaRPr lang="en-US"/>
          </a:p>
        </p:txBody>
      </p:sp>
    </p:spTree>
    <p:extLst>
      <p:ext uri="{BB962C8B-B14F-4D97-AF65-F5344CB8AC3E}">
        <p14:creationId xmlns:p14="http://schemas.microsoft.com/office/powerpoint/2010/main" val="245703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Leichte Bedienung Ihres G7 dank ablesefreundlichem LCD-Display und </a:t>
            </a:r>
            <a:r>
              <a:rPr lang="de-DE" baseline="0"/>
              <a:t>3-Tasten-Menüsystem.</a:t>
            </a:r>
          </a:p>
          <a:p>
            <a:endParaRPr lang="en-US" dirty="0"/>
          </a:p>
          <a:p>
            <a:r>
              <a:rPr lang="de-DE" b="1"/>
              <a:t>O</a:t>
            </a:r>
            <a:r>
              <a:rPr lang="de-DE" b="1" baseline="0"/>
              <a:t>K-TASTE</a:t>
            </a:r>
          </a:p>
          <a:p>
            <a:r>
              <a:rPr lang="de-DE" baseline="0"/>
              <a:t>Drücken Sie OK, um das Hauptmenü auf dem LCD-Display zu öffnen oder um eine Menüauswahl zu bestätigen.</a:t>
            </a:r>
          </a:p>
          <a:p>
            <a:endParaRPr lang="en-US" baseline="0" dirty="0"/>
          </a:p>
          <a:p>
            <a:r>
              <a:rPr lang="de-DE" b="1" baseline="0"/>
              <a:t>PFEILTASTEN „AUF“ UND „AB“</a:t>
            </a:r>
          </a:p>
          <a:p>
            <a:r>
              <a:rPr lang="de-DE" baseline="0"/>
              <a:t>Zur Bewegung durch das Menü die gewünschte Pfeiltaste drücken.</a:t>
            </a:r>
            <a:br>
              <a:rPr lang="de-DE" baseline="0"/>
            </a:br>
            <a:r>
              <a:rPr lang="de-DE" baseline="0"/>
              <a:t>Zum Stummstellen beide gleichzeitig drücken und halten.</a:t>
            </a:r>
          </a:p>
          <a:p>
            <a:endParaRPr lang="en-US" baseline="0" dirty="0"/>
          </a:p>
          <a:p>
            <a:r>
              <a:rPr lang="de-DE" b="1" baseline="0"/>
              <a:t>ANZIEHHEBEL</a:t>
            </a:r>
          </a:p>
          <a:p>
            <a:r>
              <a:rPr lang="de-DE" baseline="0"/>
              <a:t>Ziehen Sie am Hebel, wenn Sie in einer Notsituation um Hilfe rufen möchten.</a:t>
            </a:r>
          </a:p>
          <a:p>
            <a:endParaRPr lang="en-US" baseline="0" dirty="0"/>
          </a:p>
          <a:p>
            <a:r>
              <a:rPr lang="de-DE" b="1" baseline="0">
                <a:solidFill>
                  <a:schemeClr val="accent1"/>
                </a:solidFill>
              </a:rPr>
              <a:t>HEBEL-DRUCKTASTE</a:t>
            </a:r>
          </a:p>
          <a:p>
            <a:r>
              <a:rPr lang="de-DE" baseline="0"/>
              <a:t>Drücken Sie die Hebeltaste, um Ihr G7 zu informieren, dass Sie in Sicherheit sind. </a:t>
            </a:r>
          </a:p>
          <a:p>
            <a:endParaRPr lang="en-US" dirty="0"/>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5</a:t>
            </a:fld>
            <a:endParaRPr lang="en-US"/>
          </a:p>
        </p:txBody>
      </p:sp>
    </p:spTree>
    <p:extLst>
      <p:ext uri="{BB962C8B-B14F-4D97-AF65-F5344CB8AC3E}">
        <p14:creationId xmlns:p14="http://schemas.microsoft.com/office/powerpoint/2010/main" val="1246955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Einschalten</a:t>
            </a:r>
          </a:p>
          <a:p>
            <a:r>
              <a:rPr lang="de-DE" dirty="0"/>
              <a:t>Vergewissern Sie sich, dass Sie sich in einer sauberen </a:t>
            </a:r>
            <a:r>
              <a:rPr lang="de-DE" baseline="0" dirty="0"/>
              <a:t>Umgebung</a:t>
            </a:r>
            <a:r>
              <a:rPr lang="de-DE" dirty="0"/>
              <a:t> befinden.</a:t>
            </a:r>
          </a:p>
          <a:p>
            <a:r>
              <a:rPr lang="de-DE" dirty="0"/>
              <a:t>Drücken Sie </a:t>
            </a:r>
            <a:r>
              <a:rPr lang="de-DE" baseline="0" dirty="0"/>
              <a:t>den Ein-/Ausschalter und warten Sie, bis die grüne </a:t>
            </a:r>
            <a:r>
              <a:rPr lang="de-DE" baseline="0" dirty="0" err="1"/>
              <a:t>SureSafe</a:t>
            </a:r>
            <a:r>
              <a:rPr lang="de-DE" baseline="0" dirty="0"/>
              <a:t>-Leuchte durchgängig leuchtet.</a:t>
            </a:r>
          </a:p>
          <a:p>
            <a:r>
              <a:rPr lang="de-DE" baseline="0" dirty="0"/>
              <a:t>Das Gerät durchläuft sämtliche aktivierten Funktionen Ihrer Konfiguration.</a:t>
            </a:r>
          </a:p>
          <a:p>
            <a:r>
              <a:rPr lang="de-DE" baseline="0" dirty="0"/>
              <a:t>Nach der Verbindung bleibt das grüne Licht eingeschaltet und Ihre Sicherheit wird überwacht.</a:t>
            </a:r>
          </a:p>
          <a:p>
            <a:endParaRPr lang="en-US" dirty="0"/>
          </a:p>
          <a:p>
            <a:r>
              <a:rPr lang="de-DE" dirty="0"/>
              <a:t>Ist</a:t>
            </a:r>
            <a:r>
              <a:rPr lang="de-DE" baseline="0" dirty="0"/>
              <a:t> die Abdeckung für kurze Zeit nicht gewährleistet, ist das OK! Stellen Sie fest, dass Ihre </a:t>
            </a:r>
            <a:r>
              <a:rPr lang="de-DE" baseline="0" dirty="0" err="1"/>
              <a:t>SureSafe</a:t>
            </a:r>
            <a:r>
              <a:rPr lang="de-DE" baseline="0" dirty="0"/>
              <a:t>-Leuchte länger als 45 Minuten blinkt, sollten Sie alternative </a:t>
            </a:r>
            <a:r>
              <a:rPr lang="de-DE" baseline="0" dirty="0" err="1"/>
              <a:t>Blackline</a:t>
            </a:r>
            <a:r>
              <a:rPr lang="de-DE" baseline="0" dirty="0"/>
              <a:t>-Lösungen in Betracht ziehen.</a:t>
            </a:r>
          </a:p>
        </p:txBody>
      </p:sp>
      <p:sp>
        <p:nvSpPr>
          <p:cNvPr id="4" name="Slide Number Placeholder 3"/>
          <p:cNvSpPr>
            <a:spLocks noGrp="1"/>
          </p:cNvSpPr>
          <p:nvPr>
            <p:ph type="sldNum" sz="quarter" idx="10"/>
          </p:nvPr>
        </p:nvSpPr>
        <p:spPr/>
        <p:txBody>
          <a:bodyPr/>
          <a:lstStyle/>
          <a:p>
            <a:fld id="{7B414EFF-87B8-8145-AB64-1D392481C12D}" type="slidenum">
              <a:rPr lang="en-US" smtClean="0"/>
              <a:t>6</a:t>
            </a:fld>
            <a:endParaRPr lang="en-US"/>
          </a:p>
        </p:txBody>
      </p:sp>
    </p:spTree>
    <p:extLst>
      <p:ext uri="{BB962C8B-B14F-4D97-AF65-F5344CB8AC3E}">
        <p14:creationId xmlns:p14="http://schemas.microsoft.com/office/powerpoint/2010/main" val="187811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Wenn Sie Ihr Gerät einschalten, informiert es Sie mit einem gelben Warnsignal, ob ein Funktionstest oder eine Kalibrierung erforderlich ist. Informieren Sie sich auf dem Display des G7 über die anstehenden Aufgaben und halten Sie die Auf- und Ab-Pfeiltasten gedrückt, um diesen Alarm stumm zu schalten.</a:t>
            </a:r>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7</a:t>
            </a:fld>
            <a:endParaRPr lang="en-US"/>
          </a:p>
        </p:txBody>
      </p:sp>
    </p:spTree>
    <p:extLst>
      <p:ext uri="{BB962C8B-B14F-4D97-AF65-F5344CB8AC3E}">
        <p14:creationId xmlns:p14="http://schemas.microsoft.com/office/powerpoint/2010/main" val="109668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Zur Durchführung des Funktionstests und der Kalibrierung </a:t>
            </a:r>
            <a:r>
              <a:rPr lang="de-DE" dirty="0"/>
              <a:t>sind eine Kalibrierungskappe und Schläuche im Lieferumfang Ihres G7 enthalten.</a:t>
            </a:r>
            <a:r>
              <a:rPr lang="de-DE" baseline="0" dirty="0"/>
              <a:t>  Führen Sie Funktionstests und Kalibrierungen nur in sicherer Umgebung durch. </a:t>
            </a:r>
          </a:p>
          <a:p>
            <a:r>
              <a:rPr lang="de-DE" baseline="0" dirty="0"/>
              <a:t>Wählen Sie zur Durchführung eines Funktionstests oder einer Kalibrierung die entsprechende Funktion aus dem Hauptmenü.</a:t>
            </a:r>
          </a:p>
          <a:p>
            <a:endParaRPr lang="en-US" baseline="0" dirty="0"/>
          </a:p>
          <a:p>
            <a:r>
              <a:rPr lang="de-DE" baseline="0" dirty="0"/>
              <a:t>Sie können Funktionstests und Kalibrierung auch mithilfe des G7-Docks durchführen.</a:t>
            </a:r>
          </a:p>
          <a:p>
            <a:endParaRPr lang="en-US" baseline="0" dirty="0"/>
          </a:p>
          <a:p>
            <a:r>
              <a:rPr lang="de-DE" b="1" baseline="0" dirty="0"/>
              <a:t>Funktionstest (</a:t>
            </a:r>
            <a:r>
              <a:rPr lang="de-DE" b="1" baseline="0" dirty="0" err="1"/>
              <a:t>Bump</a:t>
            </a:r>
            <a:r>
              <a:rPr lang="de-DE" b="1" baseline="0" dirty="0"/>
              <a:t>-Test)</a:t>
            </a:r>
          </a:p>
          <a:p>
            <a:r>
              <a:rPr lang="de-DE" baseline="0" dirty="0"/>
              <a:t>Wir empfehlen, die Alarmindikatoren (Licht, Signaltöne und Vibration) durch die Anwendung von genügend Gas regelmäßig zu testen und dadurch sicherzustellen, dass bei einer bestimmten Gaszufuhr ein Alarm ausgelöst wird.</a:t>
            </a:r>
          </a:p>
          <a:p>
            <a:r>
              <a:rPr lang="de-DE" baseline="0" dirty="0"/>
              <a:t>Wir empfehlen die Durchführung eines Funktionstests zu Beginn Ihrer Schicht oder so oft wie dies laut Sicherheitsbestimmungen Ihres Unternehmens nötig ist.</a:t>
            </a:r>
          </a:p>
          <a:p>
            <a:endParaRPr lang="en-US" baseline="0" dirty="0"/>
          </a:p>
          <a:p>
            <a:r>
              <a:rPr lang="de-DE" b="1" baseline="0" dirty="0"/>
              <a:t>Kalibrierung</a:t>
            </a:r>
            <a:r>
              <a:rPr lang="de-DE" baseline="0" dirty="0"/>
              <a:t> </a:t>
            </a:r>
          </a:p>
          <a:p>
            <a:r>
              <a:rPr lang="de-DE" baseline="0" dirty="0"/>
              <a:t>Gassensoren müssen regelmäßig kalibriert werden. Hierbei wird das Gerät für eine bestimmte Dauer einer bekannten Gaskonzentration ausgesetzt. Dank dieses Verfahrens ist der Sensor in der Lage, Gaskonzentrationen über seine gesamte Lebensdauer präzise zu ermitteln. </a:t>
            </a:r>
          </a:p>
          <a:p>
            <a:r>
              <a:rPr lang="de-DE" baseline="0" dirty="0"/>
              <a:t>Die Häufigkeit der Kalibrierung Ihrer Sensoren hängt von den Sicherheitsbestimmungen Ihres Unternehmens ab, </a:t>
            </a:r>
            <a:r>
              <a:rPr lang="de-DE" baseline="0" dirty="0" err="1"/>
              <a:t>Blackline</a:t>
            </a:r>
            <a:r>
              <a:rPr lang="de-DE" baseline="0" dirty="0"/>
              <a:t> empfiehlt jedoch, 180 Tage ohne Kalibrierung nicht zu überschreiten.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B414EFF-87B8-8145-AB64-1D392481C12D}" type="slidenum">
              <a:rPr lang="en-US" smtClean="0"/>
              <a:t>8</a:t>
            </a:fld>
            <a:endParaRPr lang="en-US"/>
          </a:p>
        </p:txBody>
      </p:sp>
    </p:spTree>
    <p:extLst>
      <p:ext uri="{BB962C8B-B14F-4D97-AF65-F5344CB8AC3E}">
        <p14:creationId xmlns:p14="http://schemas.microsoft.com/office/powerpoint/2010/main" val="204122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Das G7 überwacht Sie </a:t>
            </a:r>
            <a:r>
              <a:rPr lang="de-DE" baseline="0" dirty="0"/>
              <a:t>dann am besten, wenn es an Ihren Gürtel geklemmt ist oder sich in Ihrer Brusttasche befindet.</a:t>
            </a:r>
          </a:p>
          <a:p>
            <a:r>
              <a:rPr lang="de-DE" baseline="0" dirty="0"/>
              <a:t>Lassen Sie das eingeschaltete G7 nicht unbeaufsichtigt, dies könnte zu falschen roten Alarmen führen.</a:t>
            </a:r>
          </a:p>
        </p:txBody>
      </p:sp>
      <p:sp>
        <p:nvSpPr>
          <p:cNvPr id="4" name="Slide Number Placeholder 3"/>
          <p:cNvSpPr>
            <a:spLocks noGrp="1"/>
          </p:cNvSpPr>
          <p:nvPr>
            <p:ph type="sldNum" sz="quarter" idx="10"/>
          </p:nvPr>
        </p:nvSpPr>
        <p:spPr/>
        <p:txBody>
          <a:bodyPr/>
          <a:lstStyle/>
          <a:p>
            <a:fld id="{7B414EFF-87B8-8145-AB64-1D392481C12D}" type="slidenum">
              <a:rPr lang="en-US" smtClean="0"/>
              <a:t>9</a:t>
            </a:fld>
            <a:endParaRPr lang="en-US"/>
          </a:p>
        </p:txBody>
      </p:sp>
    </p:spTree>
    <p:extLst>
      <p:ext uri="{BB962C8B-B14F-4D97-AF65-F5344CB8AC3E}">
        <p14:creationId xmlns:p14="http://schemas.microsoft.com/office/powerpoint/2010/main" val="334958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Ihr Gerät überwacht Sie kontinuierlich auf Stürze sowie auf das Ausbleiben von Bewegungen und</a:t>
            </a:r>
            <a:r>
              <a:rPr lang="de-DE" baseline="0" dirty="0"/>
              <a:t> verfügt über einen Rückmeldungs-</a:t>
            </a:r>
            <a:r>
              <a:rPr lang="de-DE" baseline="0" dirty="0" err="1"/>
              <a:t>Timer</a:t>
            </a:r>
            <a:r>
              <a:rPr lang="de-DE" dirty="0"/>
              <a:t>. Wenn </a:t>
            </a:r>
            <a:r>
              <a:rPr lang="de-DE" baseline="0" dirty="0"/>
              <a:t>ein potenzieller Sturz, eine Bewegungslosigkeit oder eine verpasste Rückmeldung erkannt wurde, aktiviert Ihr G7 das gelbe Rückmeldesignal.</a:t>
            </a:r>
          </a:p>
          <a:p>
            <a:r>
              <a:rPr lang="de-DE" baseline="0" dirty="0"/>
              <a:t>Ihr Gerät möchte wissen, ob Sie sicher sind.</a:t>
            </a:r>
          </a:p>
          <a:p>
            <a:endParaRPr lang="en-US" baseline="0" dirty="0"/>
          </a:p>
          <a:p>
            <a:r>
              <a:rPr lang="de-DE" baseline="0" dirty="0"/>
              <a:t>Wenn Sie in Sicherheit sind, drücken Sie die rote Hebeltaste.</a:t>
            </a:r>
          </a:p>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10</a:t>
            </a:fld>
            <a:endParaRPr lang="en-US"/>
          </a:p>
        </p:txBody>
      </p:sp>
    </p:spTree>
    <p:extLst>
      <p:ext uri="{BB962C8B-B14F-4D97-AF65-F5344CB8AC3E}">
        <p14:creationId xmlns:p14="http://schemas.microsoft.com/office/powerpoint/2010/main" val="1902625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en-US" sz="1400"/>
              <a:t>www.BlacklineSafety.com</a:t>
            </a:r>
            <a:endParaRPr lang="en-US" sz="1400" dirty="0"/>
          </a:p>
        </p:txBody>
      </p:sp>
    </p:spTree>
    <p:extLst>
      <p:ext uri="{BB962C8B-B14F-4D97-AF65-F5344CB8AC3E}">
        <p14:creationId xmlns:p14="http://schemas.microsoft.com/office/powerpoint/2010/main" val="1470181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cstate="hqprint">
            <a:extLst>
              <a:ext uri="{28A0092B-C50C-407E-A947-70E740481C1C}">
                <a14:useLocalDpi xmlns:a14="http://schemas.microsoft.com/office/drawing/2010/main"/>
              </a:ext>
            </a:extLst>
          </a:blip>
          <a:srcRect b="-192"/>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900" dirty="0" err="1">
                <a:solidFill>
                  <a:schemeClr val="accent6"/>
                </a:solidFill>
              </a:rPr>
              <a:t>www.BlacklineSafety.com</a:t>
            </a:r>
            <a:endParaRPr lang="en-US" sz="900" dirty="0">
              <a:solidFill>
                <a:schemeClr val="accent6"/>
              </a:solidFill>
            </a:endParaRP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a:solidFill>
                  <a:schemeClr val="bg1"/>
                </a:solidFill>
              </a:rPr>
              <a:t>QUESTIONS?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G7</a:t>
            </a:r>
            <a:r>
              <a:rPr lang="en-US" sz="2400" baseline="0" dirty="0">
                <a:solidFill>
                  <a:schemeClr val="bg1"/>
                </a:solidFill>
              </a:rPr>
              <a:t> OVERVIEW</a:t>
            </a:r>
            <a:endParaRPr lang="en-US" sz="2400" dirty="0">
              <a:solidFill>
                <a:schemeClr val="bg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OPERATING</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DEVICE</a:t>
            </a:r>
            <a:r>
              <a:rPr lang="en-US" sz="2400" baseline="0" dirty="0">
                <a:solidFill>
                  <a:schemeClr val="bg1"/>
                </a:solidFill>
              </a:rPr>
              <a:t> FEATURES</a:t>
            </a:r>
            <a:endParaRPr lang="en-US" sz="2400" dirty="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DETECTION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1000" dirty="0" err="1">
                <a:solidFill>
                  <a:srgbClr val="0073CF"/>
                </a:solidFill>
              </a:rPr>
              <a:t>www.BlacklineSafety.com</a:t>
            </a:r>
            <a:endParaRPr lang="en-US" sz="1000" dirty="0">
              <a:solidFill>
                <a:srgbClr val="0073CF"/>
              </a:solidFill>
            </a:endParaRP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en-US" sz="2400" dirty="0">
                <a:solidFill>
                  <a:schemeClr val="bg1"/>
                </a:solidFill>
              </a:rPr>
              <a:t>GAS FEATURES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730" r:id="rId1"/>
    <p:sldLayoutId id="2147483721" r:id="rId2"/>
    <p:sldLayoutId id="2147483722" r:id="rId3"/>
    <p:sldLayoutId id="2147483723" r:id="rId4"/>
    <p:sldLayoutId id="2147483732" r:id="rId5"/>
    <p:sldLayoutId id="2147483724" r:id="rId6"/>
    <p:sldLayoutId id="2147483725" r:id="rId7"/>
    <p:sldLayoutId id="2147483726" r:id="rId8"/>
    <p:sldLayoutId id="2147483727" r:id="rId9"/>
    <p:sldLayoutId id="2147483729" r:id="rId10"/>
    <p:sldLayoutId id="2147483733" r:id="rId11"/>
    <p:sldLayoutId id="2147483731"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249869"/>
      </p:ext>
    </p:extLst>
  </p:cSld>
  <p:clrMap bg1="lt1" tx1="dk1" bg2="lt2" tx2="dk2" accent1="accent1" accent2="accent2" accent3="accent3" accent4="accent4" accent5="accent5" accent6="accent6" hlink="hlink" folHlink="folHlink"/>
  <p:sldLayoutIdLst>
    <p:sldLayoutId id="2147483735" r:id="rId1"/>
    <p:sldLayoutId id="2147483736" r:id="rId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1978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2" r:id="rId4"/>
    <p:sldLayoutId id="2147483745" r:id="rId5"/>
    <p:sldLayoutId id="2147483746" r:id="rId6"/>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3.xml"/><Relationship Id="rId7" Type="http://schemas.openxmlformats.org/officeDocument/2006/relationships/image" Target="../media/image39.png"/><Relationship Id="rId12"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7.emf"/><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mailto:support@blacklinesafe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78185" y="2473778"/>
            <a:ext cx="2644886" cy="1273628"/>
          </a:xfrm>
          <a:prstGeom prst="rect">
            <a:avLst/>
          </a:prstGeom>
        </p:spPr>
      </p:pic>
      <p:sp>
        <p:nvSpPr>
          <p:cNvPr id="3" name="Content Placeholder 2"/>
          <p:cNvSpPr txBox="1">
            <a:spLocks/>
          </p:cNvSpPr>
          <p:nvPr/>
        </p:nvSpPr>
        <p:spPr>
          <a:xfrm>
            <a:off x="628650" y="4575068"/>
            <a:ext cx="7886700" cy="211148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buClr>
              <a:buFont typeface="Wingdings" charset="2"/>
              <a:buNone/>
              <a:defRPr sz="1800" kern="1200">
                <a:solidFill>
                  <a:schemeClr val="bg1"/>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Helvetica"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Helvetica"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endParaRPr lang="en-US" dirty="0">
              <a:solidFill>
                <a:schemeClr val="accent6">
                  <a:lumMod val="60000"/>
                  <a:lumOff val="40000"/>
                </a:schemeClr>
              </a:solidFill>
            </a:endParaRPr>
          </a:p>
        </p:txBody>
      </p:sp>
    </p:spTree>
    <p:extLst>
      <p:ext uri="{BB962C8B-B14F-4D97-AF65-F5344CB8AC3E}">
        <p14:creationId xmlns:p14="http://schemas.microsoft.com/office/powerpoint/2010/main" val="2125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GELBES RÜCKMELDESIGNAL</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9365" y="4364966"/>
            <a:ext cx="2554697" cy="187503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77119" y="1625313"/>
            <a:ext cx="1797281" cy="179728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799532" y="1614243"/>
            <a:ext cx="1790403" cy="179040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8428" y="1632191"/>
            <a:ext cx="1790403" cy="1790403"/>
          </a:xfrm>
          <a:prstGeom prst="rect">
            <a:avLst/>
          </a:prstGeom>
        </p:spPr>
      </p:pic>
      <p:sp>
        <p:nvSpPr>
          <p:cNvPr id="15" name="TextBox 14"/>
          <p:cNvSpPr txBox="1"/>
          <p:nvPr/>
        </p:nvSpPr>
        <p:spPr>
          <a:xfrm>
            <a:off x="2291319" y="4569155"/>
            <a:ext cx="2284439" cy="1446550"/>
          </a:xfrm>
          <a:prstGeom prst="rect">
            <a:avLst/>
          </a:prstGeom>
          <a:noFill/>
        </p:spPr>
        <p:txBody>
          <a:bodyPr wrap="square" rtlCol="0">
            <a:spAutoFit/>
          </a:bodyPr>
          <a:lstStyle/>
          <a:p>
            <a:r>
              <a:rPr lang="de-DE" b="1"/>
              <a:t>Was muss ich tun?</a:t>
            </a:r>
          </a:p>
          <a:p>
            <a:endParaRPr lang="en-US" sz="1400" dirty="0"/>
          </a:p>
          <a:p>
            <a:r>
              <a:rPr lang="de-DE" sz="1400"/>
              <a:t>Ist bei Ihnen alles OK? </a:t>
            </a:r>
          </a:p>
          <a:p>
            <a:r>
              <a:rPr lang="de-DE" sz="1400"/>
              <a:t>Falls ja, betätigen Sie die Hebeltaste, damit das Gerät den normalen Betrieb wieder aufnimmt.</a:t>
            </a:r>
          </a:p>
        </p:txBody>
      </p:sp>
      <p:sp>
        <p:nvSpPr>
          <p:cNvPr id="16" name="TextBox 15"/>
          <p:cNvSpPr txBox="1"/>
          <p:nvPr/>
        </p:nvSpPr>
        <p:spPr>
          <a:xfrm>
            <a:off x="893407" y="3455862"/>
            <a:ext cx="1096775" cy="276999"/>
          </a:xfrm>
          <a:prstGeom prst="rect">
            <a:avLst/>
          </a:prstGeom>
          <a:noFill/>
        </p:spPr>
        <p:txBody>
          <a:bodyPr wrap="none" rtlCol="0">
            <a:spAutoFit/>
          </a:bodyPr>
          <a:lstStyle/>
          <a:p>
            <a:r>
              <a:rPr lang="de-DE" sz="1200"/>
              <a:t>Sturzerkennung</a:t>
            </a:r>
          </a:p>
        </p:txBody>
      </p:sp>
      <p:sp>
        <p:nvSpPr>
          <p:cNvPr id="25" name="TextBox 24"/>
          <p:cNvSpPr txBox="1"/>
          <p:nvPr/>
        </p:nvSpPr>
        <p:spPr>
          <a:xfrm>
            <a:off x="3988898" y="3478446"/>
            <a:ext cx="1173719" cy="276999"/>
          </a:xfrm>
          <a:prstGeom prst="rect">
            <a:avLst/>
          </a:prstGeom>
          <a:noFill/>
        </p:spPr>
        <p:txBody>
          <a:bodyPr wrap="none" rtlCol="0">
            <a:spAutoFit/>
          </a:bodyPr>
          <a:lstStyle/>
          <a:p>
            <a:r>
              <a:rPr lang="de-DE" sz="1200"/>
              <a:t>Rückmeldungs-Timer</a:t>
            </a:r>
          </a:p>
        </p:txBody>
      </p:sp>
      <p:sp>
        <p:nvSpPr>
          <p:cNvPr id="29" name="TextBox 28"/>
          <p:cNvSpPr txBox="1"/>
          <p:nvPr/>
        </p:nvSpPr>
        <p:spPr>
          <a:xfrm>
            <a:off x="7248937" y="3460499"/>
            <a:ext cx="891591" cy="276999"/>
          </a:xfrm>
          <a:prstGeom prst="rect">
            <a:avLst/>
          </a:prstGeom>
          <a:noFill/>
        </p:spPr>
        <p:txBody>
          <a:bodyPr wrap="none" rtlCol="0">
            <a:spAutoFit/>
          </a:bodyPr>
          <a:lstStyle/>
          <a:p>
            <a:r>
              <a:rPr lang="de-DE" sz="1200"/>
              <a:t>Bewegungslosigkeit</a:t>
            </a:r>
          </a:p>
        </p:txBody>
      </p:sp>
      <p:cxnSp>
        <p:nvCxnSpPr>
          <p:cNvPr id="24" name="Straight Connector 23"/>
          <p:cNvCxnSpPr>
            <a:cxnSpLocks/>
          </p:cNvCxnSpPr>
          <p:nvPr/>
        </p:nvCxnSpPr>
        <p:spPr>
          <a:xfrm flipV="1">
            <a:off x="214042" y="1233627"/>
            <a:ext cx="2437801" cy="8626"/>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601414" y="1048288"/>
            <a:ext cx="3176960" cy="369332"/>
          </a:xfrm>
          <a:prstGeom prst="rect">
            <a:avLst/>
          </a:prstGeom>
          <a:noFill/>
        </p:spPr>
        <p:txBody>
          <a:bodyPr wrap="none" rtlCol="0">
            <a:spAutoFit/>
          </a:bodyPr>
          <a:lstStyle/>
          <a:p>
            <a:r>
              <a:rPr lang="de-DE" b="1" dirty="0">
                <a:solidFill>
                  <a:srgbClr val="FFCD00"/>
                </a:solidFill>
              </a:rPr>
              <a:t>GELBES RÜCKMELDESIGNAL</a:t>
            </a:r>
          </a:p>
        </p:txBody>
      </p:sp>
      <p:cxnSp>
        <p:nvCxnSpPr>
          <p:cNvPr id="33" name="Straight Connector 32"/>
          <p:cNvCxnSpPr>
            <a:cxnSpLocks/>
          </p:cNvCxnSpPr>
          <p:nvPr/>
        </p:nvCxnSpPr>
        <p:spPr>
          <a:xfrm>
            <a:off x="6183066" y="1232954"/>
            <a:ext cx="250952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24848" y="4278826"/>
            <a:ext cx="4844872" cy="2027208"/>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DO_G7_Pend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9605" y="3754060"/>
            <a:ext cx="314979" cy="298139"/>
          </a:xfrm>
          <a:prstGeom prst="rect">
            <a:avLst/>
          </a:prstGeom>
        </p:spPr>
      </p:pic>
    </p:spTree>
    <p:extLst>
      <p:ext uri="{BB962C8B-B14F-4D97-AF65-F5344CB8AC3E}">
        <p14:creationId xmlns:p14="http://schemas.microsoft.com/office/powerpoint/2010/main" val="19445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bldLst>
      <p:bldP spid="1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GELBES RÜCKMELDESIGNAL</a:t>
            </a:r>
          </a:p>
        </p:txBody>
      </p:sp>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38658" y="4071793"/>
            <a:ext cx="2385927" cy="1751161"/>
          </a:xfrm>
          <a:prstGeom prst="rect">
            <a:avLst/>
          </a:prstGeom>
        </p:spPr>
      </p:pic>
      <p:sp>
        <p:nvSpPr>
          <p:cNvPr id="19" name="TextBox 18"/>
          <p:cNvSpPr txBox="1"/>
          <p:nvPr/>
        </p:nvSpPr>
        <p:spPr>
          <a:xfrm>
            <a:off x="491911" y="1199876"/>
            <a:ext cx="8150442" cy="400110"/>
          </a:xfrm>
          <a:prstGeom prst="rect">
            <a:avLst/>
          </a:prstGeom>
          <a:noFill/>
        </p:spPr>
        <p:txBody>
          <a:bodyPr wrap="square" rtlCol="0">
            <a:spAutoFit/>
          </a:bodyPr>
          <a:lstStyle/>
          <a:p>
            <a:pPr algn="ctr"/>
            <a:r>
              <a:rPr lang="de-DE" sz="2000"/>
              <a:t>Was passiert, wenn Sie dem Gerät nicht mitteilen, dass es Ihnen gut geht?</a:t>
            </a:r>
          </a:p>
        </p:txBody>
      </p:sp>
      <p:sp>
        <p:nvSpPr>
          <p:cNvPr id="24" name="TextBox 23"/>
          <p:cNvSpPr txBox="1"/>
          <p:nvPr/>
        </p:nvSpPr>
        <p:spPr>
          <a:xfrm>
            <a:off x="2148069" y="4008654"/>
            <a:ext cx="2158743" cy="1877437"/>
          </a:xfrm>
          <a:prstGeom prst="rect">
            <a:avLst/>
          </a:prstGeom>
          <a:noFill/>
        </p:spPr>
        <p:txBody>
          <a:bodyPr wrap="square" rtlCol="0">
            <a:normAutofit fontScale="92500" lnSpcReduction="20000"/>
          </a:bodyPr>
          <a:lstStyle/>
          <a:p>
            <a:r>
              <a:rPr lang="de-DE" b="1" dirty="0"/>
              <a:t>Was muss ich tun?</a:t>
            </a:r>
          </a:p>
          <a:p>
            <a:endParaRPr lang="en-US" sz="1400" dirty="0"/>
          </a:p>
          <a:p>
            <a:r>
              <a:rPr lang="de-DE" sz="1400" dirty="0"/>
              <a:t>Halten Sie die Auf- und Ab-Pfeiltasten gedrückt, um das Gerät stummzuschalten. </a:t>
            </a:r>
          </a:p>
          <a:p>
            <a:endParaRPr lang="en-US" sz="1400" dirty="0"/>
          </a:p>
          <a:p>
            <a:r>
              <a:rPr lang="de-DE" sz="1400" dirty="0"/>
              <a:t>Vergessen Sie nicht, dass der Alarm trotzdem bestehen bleibt.</a:t>
            </a:r>
          </a:p>
        </p:txBody>
      </p:sp>
      <p:sp>
        <p:nvSpPr>
          <p:cNvPr id="32" name="Rectangle 31"/>
          <p:cNvSpPr/>
          <p:nvPr/>
        </p:nvSpPr>
        <p:spPr>
          <a:xfrm>
            <a:off x="2016222" y="3933770"/>
            <a:ext cx="4844872"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07835" y="2198090"/>
            <a:ext cx="5239210"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813202" y="2215642"/>
            <a:ext cx="995785" cy="261610"/>
          </a:xfrm>
          <a:prstGeom prst="rect">
            <a:avLst/>
          </a:prstGeom>
          <a:noFill/>
        </p:spPr>
        <p:txBody>
          <a:bodyPr wrap="none" rtlCol="0">
            <a:spAutoFit/>
          </a:bodyPr>
          <a:lstStyle/>
          <a:p>
            <a:r>
              <a:rPr lang="de-DE" sz="1100" b="1">
                <a:solidFill>
                  <a:srgbClr val="A6192E"/>
                </a:solidFill>
              </a:rPr>
              <a:t>ROTER ALARM</a:t>
            </a:r>
          </a:p>
        </p:txBody>
      </p:sp>
      <p:cxnSp>
        <p:nvCxnSpPr>
          <p:cNvPr id="36" name="Straight Connector 35"/>
          <p:cNvCxnSpPr/>
          <p:nvPr/>
        </p:nvCxnSpPr>
        <p:spPr>
          <a:xfrm>
            <a:off x="5959349" y="2198090"/>
            <a:ext cx="2691280" cy="0"/>
          </a:xfrm>
          <a:prstGeom prst="line">
            <a:avLst/>
          </a:prstGeom>
          <a:ln w="63500" cap="rnd">
            <a:solidFill>
              <a:srgbClr val="A6192E"/>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892974" y="2215642"/>
            <a:ext cx="2021707" cy="261610"/>
          </a:xfrm>
          <a:prstGeom prst="rect">
            <a:avLst/>
          </a:prstGeom>
          <a:noFill/>
        </p:spPr>
        <p:txBody>
          <a:bodyPr wrap="none" rtlCol="0">
            <a:spAutoFit/>
          </a:bodyPr>
          <a:lstStyle/>
          <a:p>
            <a:r>
              <a:rPr lang="de-DE" sz="1100" b="1">
                <a:solidFill>
                  <a:srgbClr val="FFCD00"/>
                </a:solidFill>
              </a:rPr>
              <a:t>GELBES RÜCKMELDESIGNAL</a:t>
            </a:r>
          </a:p>
        </p:txBody>
      </p:sp>
      <p:sp>
        <p:nvSpPr>
          <p:cNvPr id="3" name="Rectangle 2"/>
          <p:cNvSpPr/>
          <p:nvPr/>
        </p:nvSpPr>
        <p:spPr>
          <a:xfrm>
            <a:off x="491911" y="2613709"/>
            <a:ext cx="8203775" cy="646331"/>
          </a:xfrm>
          <a:prstGeom prst="rect">
            <a:avLst/>
          </a:prstGeom>
        </p:spPr>
        <p:txBody>
          <a:bodyPr wrap="square">
            <a:spAutoFit/>
          </a:bodyPr>
          <a:lstStyle/>
          <a:p>
            <a:r>
              <a:rPr lang="de-DE"/>
              <a:t>Wenn Sie nicht bestätigen, dass es Ihnen gut geht, wird das gelbe Rückmeldesignal zu einem roten Alarm und das Überwachungspersonal benachrichtigt. </a:t>
            </a:r>
          </a:p>
        </p:txBody>
      </p:sp>
      <p:pic>
        <p:nvPicPr>
          <p:cNvPr id="4"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2898" y="6007681"/>
            <a:ext cx="290342" cy="290342"/>
          </a:xfrm>
          <a:prstGeom prst="rect">
            <a:avLst/>
          </a:prstGeom>
        </p:spPr>
      </p:pic>
    </p:spTree>
    <p:extLst>
      <p:ext uri="{BB962C8B-B14F-4D97-AF65-F5344CB8AC3E}">
        <p14:creationId xmlns:p14="http://schemas.microsoft.com/office/powerpoint/2010/main" val="13947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24"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SOS-ALARM</a:t>
            </a:r>
          </a:p>
        </p:txBody>
      </p:sp>
      <p:pic>
        <p:nvPicPr>
          <p:cNvPr id="3" name="Picture 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69444" y="4029423"/>
            <a:ext cx="2439470" cy="1790459"/>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71553" y="4175759"/>
            <a:ext cx="2240089" cy="1644123"/>
          </a:xfrm>
          <a:prstGeom prst="rect">
            <a:avLst/>
          </a:prstGeom>
        </p:spPr>
      </p:pic>
      <p:sp>
        <p:nvSpPr>
          <p:cNvPr id="11" name="TextBox 10"/>
          <p:cNvSpPr txBox="1"/>
          <p:nvPr/>
        </p:nvSpPr>
        <p:spPr>
          <a:xfrm>
            <a:off x="0" y="3096632"/>
            <a:ext cx="9144000" cy="380543"/>
          </a:xfrm>
          <a:prstGeom prst="rect">
            <a:avLst/>
          </a:prstGeom>
          <a:noFill/>
        </p:spPr>
        <p:txBody>
          <a:bodyPr wrap="square" rtlCol="0">
            <a:spAutoFit/>
          </a:bodyPr>
          <a:lstStyle/>
          <a:p>
            <a:pPr algn="ctr"/>
            <a:r>
              <a:rPr lang="de-DE"/>
              <a:t>Falls Sie sofort Hilfe benötigen, können Sie einen SOS-Alarm auslösen.</a:t>
            </a:r>
          </a:p>
        </p:txBody>
      </p:sp>
      <p:sp>
        <p:nvSpPr>
          <p:cNvPr id="14" name="TextBox 13"/>
          <p:cNvSpPr txBox="1"/>
          <p:nvPr/>
        </p:nvSpPr>
        <p:spPr>
          <a:xfrm>
            <a:off x="547537" y="3970237"/>
            <a:ext cx="2158743" cy="800219"/>
          </a:xfrm>
          <a:prstGeom prst="rect">
            <a:avLst/>
          </a:prstGeom>
          <a:noFill/>
        </p:spPr>
        <p:txBody>
          <a:bodyPr wrap="square" rtlCol="0">
            <a:spAutoFit/>
          </a:bodyPr>
          <a:lstStyle/>
          <a:p>
            <a:r>
              <a:rPr lang="de-DE" b="1"/>
              <a:t>Was muss ich tun?</a:t>
            </a:r>
          </a:p>
          <a:p>
            <a:endParaRPr lang="en-CA" sz="1400" b="1" dirty="0"/>
          </a:p>
          <a:p>
            <a:r>
              <a:rPr lang="de-DE" sz="1400"/>
              <a:t>Ziehen Sie die Hebeltaste!</a:t>
            </a:r>
          </a:p>
        </p:txBody>
      </p:sp>
      <p:sp>
        <p:nvSpPr>
          <p:cNvPr id="15" name="Rectangle 14"/>
          <p:cNvSpPr/>
          <p:nvPr/>
        </p:nvSpPr>
        <p:spPr>
          <a:xfrm>
            <a:off x="415691" y="3895353"/>
            <a:ext cx="3827698"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 y="635702"/>
            <a:ext cx="9143998" cy="2149385"/>
          </a:xfrm>
          <a:prstGeom prst="rect">
            <a:avLst/>
          </a:prstGeom>
        </p:spPr>
      </p:pic>
      <p:sp>
        <p:nvSpPr>
          <p:cNvPr id="21" name="TextBox 20"/>
          <p:cNvSpPr txBox="1"/>
          <p:nvPr/>
        </p:nvSpPr>
        <p:spPr>
          <a:xfrm>
            <a:off x="4605447" y="3957372"/>
            <a:ext cx="2158743" cy="1723549"/>
          </a:xfrm>
          <a:prstGeom prst="rect">
            <a:avLst/>
          </a:prstGeom>
          <a:noFill/>
        </p:spPr>
        <p:txBody>
          <a:bodyPr wrap="square" rtlCol="0">
            <a:normAutofit fontScale="92500" lnSpcReduction="10000"/>
          </a:bodyPr>
          <a:lstStyle/>
          <a:p>
            <a:r>
              <a:rPr lang="de-DE" b="1" dirty="0"/>
              <a:t>Wie schalte ich den Alarm stumm?</a:t>
            </a:r>
          </a:p>
          <a:p>
            <a:endParaRPr lang="en-CA" sz="1400" b="1" dirty="0"/>
          </a:p>
          <a:p>
            <a:r>
              <a:rPr lang="de-DE" sz="1400" dirty="0"/>
              <a:t>Halten Sie die Auf- und Ab-Pfeiltasten gedrückt. Vergessen Sie nicht, dass der Alarm trotzdem bestehen bleibt.</a:t>
            </a:r>
          </a:p>
        </p:txBody>
      </p:sp>
      <p:sp>
        <p:nvSpPr>
          <p:cNvPr id="22" name="Rectangle 21"/>
          <p:cNvSpPr/>
          <p:nvPr/>
        </p:nvSpPr>
        <p:spPr>
          <a:xfrm>
            <a:off x="4557713" y="3895353"/>
            <a:ext cx="4314825" cy="2027208"/>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5691" y="6063100"/>
            <a:ext cx="290342" cy="290342"/>
          </a:xfrm>
          <a:prstGeom prst="rect">
            <a:avLst/>
          </a:prstGeom>
        </p:spPr>
      </p:pic>
    </p:spTree>
    <p:extLst>
      <p:ext uri="{BB962C8B-B14F-4D97-AF65-F5344CB8AC3E}">
        <p14:creationId xmlns:p14="http://schemas.microsoft.com/office/powerpoint/2010/main" val="6749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898" fill="hold"/>
                                        <p:tgtEl>
                                          <p:spTgt spid="12"/>
                                        </p:tgtEl>
                                      </p:cBhvr>
                                    </p:cmd>
                                  </p:childTnLst>
                                </p:cTn>
                              </p:par>
                            </p:childTnLst>
                          </p:cTn>
                        </p:par>
                      </p:childTnLst>
                    </p:cTn>
                  </p:par>
                </p:childTnLst>
              </p:cTn>
              <p:nextCondLst>
                <p:cond evt="onClick" delay="0">
                  <p:tgtEl>
                    <p:spTgt spid="12"/>
                  </p:tgtEl>
                </p:cond>
              </p:nextCondLst>
            </p:seq>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14" grpId="0"/>
      <p:bldP spid="15" grpId="0" animBg="1"/>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r="-138"/>
          <a:stretch/>
        </p:blipFill>
        <p:spPr>
          <a:xfrm>
            <a:off x="0" y="640240"/>
            <a:ext cx="9144000" cy="2514789"/>
          </a:xfrm>
          <a:prstGeom prst="rect">
            <a:avLst/>
          </a:prstGeom>
        </p:spPr>
      </p:pic>
      <p:sp>
        <p:nvSpPr>
          <p:cNvPr id="2" name="Title 1"/>
          <p:cNvSpPr>
            <a:spLocks noGrp="1"/>
          </p:cNvSpPr>
          <p:nvPr>
            <p:ph type="title"/>
          </p:nvPr>
        </p:nvSpPr>
        <p:spPr/>
        <p:txBody>
          <a:bodyPr/>
          <a:lstStyle/>
          <a:p>
            <a:r>
              <a:rPr lang="de-DE"/>
              <a:t>ROTER GAS-ALARM</a:t>
            </a:r>
          </a:p>
        </p:txBody>
      </p:sp>
      <p:pic>
        <p:nvPicPr>
          <p:cNvPr id="17" name="Picture 1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66389" y="4766688"/>
            <a:ext cx="2240089" cy="1644123"/>
          </a:xfrm>
          <a:prstGeom prst="rect">
            <a:avLst/>
          </a:prstGeom>
        </p:spPr>
      </p:pic>
      <p:sp>
        <p:nvSpPr>
          <p:cNvPr id="11" name="TextBox 10"/>
          <p:cNvSpPr txBox="1"/>
          <p:nvPr/>
        </p:nvSpPr>
        <p:spPr>
          <a:xfrm>
            <a:off x="1130181" y="3318305"/>
            <a:ext cx="7209553" cy="1200329"/>
          </a:xfrm>
          <a:prstGeom prst="rect">
            <a:avLst/>
          </a:prstGeom>
          <a:noFill/>
        </p:spPr>
        <p:txBody>
          <a:bodyPr wrap="square" rtlCol="0">
            <a:normAutofit fontScale="92500" lnSpcReduction="20000"/>
          </a:bodyPr>
          <a:lstStyle/>
          <a:p>
            <a:pPr algn="ctr"/>
            <a:r>
              <a:rPr lang="de-DE" dirty="0"/>
              <a:t>Das G7 informiert Sie über eine Gefahr in Ihrer Umgebung.</a:t>
            </a:r>
          </a:p>
          <a:p>
            <a:pPr algn="ctr"/>
            <a:endParaRPr lang="en-US" dirty="0"/>
          </a:p>
          <a:p>
            <a:pPr algn="ctr"/>
            <a:r>
              <a:rPr lang="de-DE" dirty="0"/>
              <a:t>Für Echtzeit-Nutzer lösen bestimmte Gasalarme automatisch einen roten Alarm aus und führen zu einer Benachrichtigung des Überwachungspersonals.</a:t>
            </a:r>
          </a:p>
        </p:txBody>
      </p:sp>
      <p:sp>
        <p:nvSpPr>
          <p:cNvPr id="21" name="TextBox 20"/>
          <p:cNvSpPr txBox="1"/>
          <p:nvPr/>
        </p:nvSpPr>
        <p:spPr>
          <a:xfrm>
            <a:off x="2428955" y="4766688"/>
            <a:ext cx="2237433" cy="1661993"/>
          </a:xfrm>
          <a:prstGeom prst="rect">
            <a:avLst/>
          </a:prstGeom>
          <a:noFill/>
        </p:spPr>
        <p:txBody>
          <a:bodyPr wrap="square" rtlCol="0">
            <a:normAutofit fontScale="92500" lnSpcReduction="10000"/>
          </a:bodyPr>
          <a:lstStyle/>
          <a:p>
            <a:r>
              <a:rPr lang="de-DE" b="1" dirty="0"/>
              <a:t>Was muss ich tun?</a:t>
            </a:r>
          </a:p>
          <a:p>
            <a:endParaRPr lang="en-CA" sz="1400" b="1" dirty="0"/>
          </a:p>
          <a:p>
            <a:r>
              <a:rPr lang="de-DE" sz="1400" dirty="0"/>
              <a:t>Verlassen Sie den Bereich. Sobald dies sicher möglich ist, halten Sie die Auf- und Ab-Pfeiltasten gedrückt, um Licht und Signaltöne des G7 stummzuschalten.</a:t>
            </a:r>
          </a:p>
        </p:txBody>
      </p:sp>
      <p:sp>
        <p:nvSpPr>
          <p:cNvPr id="22" name="Rectangle 21"/>
          <p:cNvSpPr/>
          <p:nvPr/>
        </p:nvSpPr>
        <p:spPr>
          <a:xfrm>
            <a:off x="2364420" y="4649930"/>
            <a:ext cx="4603939" cy="1855291"/>
          </a:xfrm>
          <a:prstGeom prst="rect">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591801" y="985739"/>
            <a:ext cx="1563691" cy="1563691"/>
            <a:chOff x="566445" y="3172286"/>
            <a:chExt cx="1563691" cy="1563691"/>
          </a:xfrm>
        </p:grpSpPr>
        <p:pic>
          <p:nvPicPr>
            <p:cNvPr id="18" name="Picture 17"/>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19" name="TextBox 18"/>
            <p:cNvSpPr txBox="1"/>
            <p:nvPr/>
          </p:nvSpPr>
          <p:spPr>
            <a:xfrm>
              <a:off x="746067" y="3713728"/>
              <a:ext cx="1204445" cy="461665"/>
            </a:xfrm>
            <a:prstGeom prst="rect">
              <a:avLst/>
            </a:prstGeom>
            <a:noFill/>
          </p:spPr>
          <p:txBody>
            <a:bodyPr wrap="square" rtlCol="0">
              <a:spAutoFit/>
            </a:bodyPr>
            <a:lstStyle/>
            <a:p>
              <a:pPr algn="ctr"/>
              <a:r>
                <a:rPr lang="de-DE" sz="1200" b="1">
                  <a:solidFill>
                    <a:schemeClr val="accent1"/>
                  </a:solidFill>
                </a:rPr>
                <a:t>ALARM </a:t>
              </a:r>
            </a:p>
            <a:p>
              <a:pPr algn="ctr"/>
              <a:r>
                <a:rPr lang="de-DE" sz="1200" b="1">
                  <a:solidFill>
                    <a:schemeClr val="accent1"/>
                  </a:solidFill>
                </a:rPr>
                <a:t>HOCH </a:t>
              </a:r>
            </a:p>
          </p:txBody>
        </p:sp>
      </p:grpSp>
      <p:grpSp>
        <p:nvGrpSpPr>
          <p:cNvPr id="20" name="Group 19"/>
          <p:cNvGrpSpPr/>
          <p:nvPr/>
        </p:nvGrpSpPr>
        <p:grpSpPr>
          <a:xfrm>
            <a:off x="7078730" y="985739"/>
            <a:ext cx="1563691" cy="1563691"/>
            <a:chOff x="566445" y="5150416"/>
            <a:chExt cx="1563691" cy="1563691"/>
          </a:xfrm>
        </p:grpSpPr>
        <p:pic>
          <p:nvPicPr>
            <p:cNvPr id="24" name="Picture 2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25" name="TextBox 24"/>
            <p:cNvSpPr txBox="1"/>
            <p:nvPr/>
          </p:nvSpPr>
          <p:spPr>
            <a:xfrm>
              <a:off x="627881" y="5676979"/>
              <a:ext cx="1440818" cy="646331"/>
            </a:xfrm>
            <a:prstGeom prst="rect">
              <a:avLst/>
            </a:prstGeom>
            <a:noFill/>
          </p:spPr>
          <p:txBody>
            <a:bodyPr wrap="square" rtlCol="0">
              <a:spAutoFit/>
            </a:bodyPr>
            <a:lstStyle/>
            <a:p>
              <a:pPr algn="ctr"/>
              <a:r>
                <a:rPr lang="de-DE" sz="1200" b="1" dirty="0">
                  <a:solidFill>
                    <a:schemeClr val="accent1"/>
                  </a:solidFill>
                </a:rPr>
                <a:t>GRENZWERTÜBERSCHREITUNG</a:t>
              </a:r>
              <a:br>
                <a:rPr lang="de-DE" sz="1200" b="1" dirty="0">
                  <a:solidFill>
                    <a:schemeClr val="accent1"/>
                  </a:solidFill>
                </a:rPr>
              </a:br>
              <a:r>
                <a:rPr lang="de-DE" sz="1200" b="1" dirty="0">
                  <a:solidFill>
                    <a:schemeClr val="accent1"/>
                  </a:solidFill>
                </a:rPr>
                <a:t>(OL)</a:t>
              </a:r>
            </a:p>
          </p:txBody>
        </p:sp>
      </p:grpSp>
      <p:grpSp>
        <p:nvGrpSpPr>
          <p:cNvPr id="26" name="Group 25"/>
          <p:cNvGrpSpPr/>
          <p:nvPr/>
        </p:nvGrpSpPr>
        <p:grpSpPr>
          <a:xfrm>
            <a:off x="348336" y="985739"/>
            <a:ext cx="1563691" cy="1563691"/>
            <a:chOff x="566445" y="3172286"/>
            <a:chExt cx="1563691" cy="1563691"/>
          </a:xfrm>
        </p:grpSpPr>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3172286"/>
              <a:ext cx="1563691" cy="1563691"/>
            </a:xfrm>
            <a:prstGeom prst="rect">
              <a:avLst/>
            </a:prstGeom>
          </p:spPr>
        </p:pic>
        <p:sp>
          <p:nvSpPr>
            <p:cNvPr id="28" name="TextBox 27"/>
            <p:cNvSpPr txBox="1"/>
            <p:nvPr/>
          </p:nvSpPr>
          <p:spPr>
            <a:xfrm>
              <a:off x="704503" y="3557863"/>
              <a:ext cx="1246009" cy="830997"/>
            </a:xfrm>
            <a:prstGeom prst="rect">
              <a:avLst/>
            </a:prstGeom>
            <a:noFill/>
          </p:spPr>
          <p:txBody>
            <a:bodyPr wrap="square" rtlCol="0">
              <a:spAutoFit/>
            </a:bodyPr>
            <a:lstStyle/>
            <a:p>
              <a:pPr algn="ctr"/>
              <a:r>
                <a:rPr lang="de-DE" sz="1200" b="1">
                  <a:solidFill>
                    <a:schemeClr val="accent1"/>
                  </a:solidFill>
                </a:rPr>
                <a:t>KURZZEITGRENZWERT</a:t>
              </a:r>
              <a:br>
                <a:rPr lang="de-DE" sz="1200" b="1">
                  <a:solidFill>
                    <a:schemeClr val="accent1"/>
                  </a:solidFill>
                </a:rPr>
              </a:br>
              <a:r>
                <a:rPr lang="de-DE" sz="1200" b="1">
                  <a:solidFill>
                    <a:schemeClr val="accent1"/>
                  </a:solidFill>
                </a:rPr>
                <a:t>(STEL)</a:t>
              </a:r>
            </a:p>
          </p:txBody>
        </p:sp>
      </p:grpSp>
      <p:grpSp>
        <p:nvGrpSpPr>
          <p:cNvPr id="29" name="Group 28"/>
          <p:cNvGrpSpPr/>
          <p:nvPr/>
        </p:nvGrpSpPr>
        <p:grpSpPr>
          <a:xfrm>
            <a:off x="4835266" y="985739"/>
            <a:ext cx="1563691" cy="1563691"/>
            <a:chOff x="566445" y="5150416"/>
            <a:chExt cx="1563691" cy="1563691"/>
          </a:xfrm>
        </p:grpSpPr>
        <p:pic>
          <p:nvPicPr>
            <p:cNvPr id="30" name="Picture 2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445" y="5150416"/>
              <a:ext cx="1563691" cy="1563691"/>
            </a:xfrm>
            <a:prstGeom prst="rect">
              <a:avLst/>
            </a:prstGeom>
          </p:spPr>
        </p:pic>
        <p:sp>
          <p:nvSpPr>
            <p:cNvPr id="31" name="TextBox 30"/>
            <p:cNvSpPr txBox="1"/>
            <p:nvPr/>
          </p:nvSpPr>
          <p:spPr>
            <a:xfrm>
              <a:off x="630005" y="5599524"/>
              <a:ext cx="1436570" cy="646331"/>
            </a:xfrm>
            <a:prstGeom prst="rect">
              <a:avLst/>
            </a:prstGeom>
            <a:noFill/>
          </p:spPr>
          <p:txBody>
            <a:bodyPr wrap="square" rtlCol="0">
              <a:spAutoFit/>
            </a:bodyPr>
            <a:lstStyle/>
            <a:p>
              <a:pPr algn="ctr"/>
              <a:r>
                <a:rPr lang="de-DE" sz="1200" b="1" dirty="0">
                  <a:solidFill>
                    <a:schemeClr val="accent1"/>
                  </a:solidFill>
                </a:rPr>
                <a:t>ZEITGEWICHTETER MITTELWERT</a:t>
              </a:r>
              <a:br>
                <a:rPr lang="de-DE" sz="1200" b="1" dirty="0">
                  <a:solidFill>
                    <a:schemeClr val="accent1"/>
                  </a:solidFill>
                </a:rPr>
              </a:br>
              <a:r>
                <a:rPr lang="de-DE" sz="1200" b="1" dirty="0">
                  <a:solidFill>
                    <a:schemeClr val="accent1"/>
                  </a:solidFill>
                </a:rPr>
                <a:t>(TWA)</a:t>
              </a:r>
            </a:p>
          </p:txBody>
        </p:sp>
      </p:grpSp>
      <p:pic>
        <p:nvPicPr>
          <p:cNvPr id="23" name="ADO_G7_Red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85359" y="6213238"/>
            <a:ext cx="290342" cy="290342"/>
          </a:xfrm>
          <a:prstGeom prst="rect">
            <a:avLst/>
          </a:prstGeom>
        </p:spPr>
      </p:pic>
    </p:spTree>
    <p:extLst>
      <p:ext uri="{BB962C8B-B14F-4D97-AF65-F5344CB8AC3E}">
        <p14:creationId xmlns:p14="http://schemas.microsoft.com/office/powerpoint/2010/main" val="22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898" fill="hold"/>
                                        <p:tgtEl>
                                          <p:spTgt spid="23"/>
                                        </p:tgtEl>
                                      </p:cBhvr>
                                    </p:cmd>
                                  </p:childTnLst>
                                </p:cTn>
                              </p:par>
                            </p:childTnLst>
                          </p:cTn>
                        </p:par>
                      </p:childTnLst>
                    </p:cTn>
                  </p:par>
                </p:childTnLst>
              </p:cTn>
              <p:nextCondLst>
                <p:cond evt="onClick" delay="0">
                  <p:tgtEl>
                    <p:spTgt spid="23"/>
                  </p:tgtEl>
                </p:cond>
              </p:nextCondLst>
            </p:seq>
            <p:audio>
              <p:cMediaNode vol="80000">
                <p:cTn id="22" fill="hold" display="0">
                  <p:stCondLst>
                    <p:cond delay="indefinite"/>
                  </p:stCondLst>
                  <p:endCondLst>
                    <p:cond evt="onStopAudio" delay="0">
                      <p:tgtEl>
                        <p:sldTgt/>
                      </p:tgtEl>
                    </p:cond>
                  </p:endCondLst>
                </p:cTn>
                <p:tgtEl>
                  <p:spTgt spid="23"/>
                </p:tgtEl>
              </p:cMediaNode>
            </p:audio>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LIVE RESPONSE</a:t>
            </a:r>
          </a:p>
        </p:txBody>
      </p:sp>
      <p:sp>
        <p:nvSpPr>
          <p:cNvPr id="12" name="TextBox 11"/>
          <p:cNvSpPr txBox="1"/>
          <p:nvPr/>
        </p:nvSpPr>
        <p:spPr>
          <a:xfrm>
            <a:off x="2699955" y="3148253"/>
            <a:ext cx="2158743" cy="1877437"/>
          </a:xfrm>
          <a:prstGeom prst="rect">
            <a:avLst/>
          </a:prstGeom>
          <a:noFill/>
        </p:spPr>
        <p:txBody>
          <a:bodyPr wrap="square" rtlCol="0">
            <a:normAutofit fontScale="92500" lnSpcReduction="20000"/>
          </a:bodyPr>
          <a:lstStyle/>
          <a:p>
            <a:r>
              <a:rPr lang="de-DE" b="1" dirty="0"/>
              <a:t>Was muss ich tun?</a:t>
            </a:r>
          </a:p>
          <a:p>
            <a:endParaRPr lang="en-US" sz="1400" dirty="0"/>
          </a:p>
          <a:p>
            <a:r>
              <a:rPr lang="de-DE" sz="1400" dirty="0"/>
              <a:t>Nichts! Warten Sie, bis Sie einen Anruf oder eine Nachricht vom Überwachungspersonal erhalten, und teilen Sie diesem mit, ob es Ihnen gut geht oder Sie Hilfe benötigen.</a:t>
            </a:r>
          </a:p>
        </p:txBody>
      </p:sp>
      <p:sp>
        <p:nvSpPr>
          <p:cNvPr id="13" name="Rectangle 12"/>
          <p:cNvSpPr/>
          <p:nvPr/>
        </p:nvSpPr>
        <p:spPr>
          <a:xfrm>
            <a:off x="2550855" y="3073369"/>
            <a:ext cx="4203424" cy="2027208"/>
          </a:xfrm>
          <a:prstGeom prst="rect">
            <a:avLst/>
          </a:prstGeom>
          <a:noFill/>
          <a:ln w="28575">
            <a:solidFill>
              <a:srgbClr val="007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12162" y="3148252"/>
            <a:ext cx="1440612" cy="1877437"/>
          </a:xfrm>
          <a:prstGeom prst="rect">
            <a:avLst/>
          </a:prstGeom>
        </p:spPr>
      </p:pic>
      <p:cxnSp>
        <p:nvCxnSpPr>
          <p:cNvPr id="16" name="Straight Connector 15"/>
          <p:cNvCxnSpPr>
            <a:endCxn id="22" idx="1"/>
          </p:cNvCxnSpPr>
          <p:nvPr/>
        </p:nvCxnSpPr>
        <p:spPr>
          <a:xfrm>
            <a:off x="539181" y="1219618"/>
            <a:ext cx="3073727"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3336" y="1584016"/>
            <a:ext cx="8352402" cy="923330"/>
          </a:xfrm>
          <a:prstGeom prst="rect">
            <a:avLst/>
          </a:prstGeom>
          <a:noFill/>
        </p:spPr>
        <p:txBody>
          <a:bodyPr wrap="square" rtlCol="0">
            <a:spAutoFit/>
          </a:bodyPr>
          <a:lstStyle/>
          <a:p>
            <a:r>
              <a:rPr lang="de-DE"/>
              <a:t>Das LiveResponse-Licht blinkt blau, wenn das Überwachungspersonal auf Ihren Alarm reagiert und dazu das Notfallprotokoll Ihres Unternehmens nutzt. Wenn es auf Ihrem Gerät leuchtet, werden Sie von jemandem kontaktiert, um sicherzustellen, dass es Ihnen gut geht.</a:t>
            </a:r>
          </a:p>
        </p:txBody>
      </p:sp>
      <p:sp>
        <p:nvSpPr>
          <p:cNvPr id="22" name="TextBox 21"/>
          <p:cNvSpPr txBox="1"/>
          <p:nvPr/>
        </p:nvSpPr>
        <p:spPr>
          <a:xfrm>
            <a:off x="3612908" y="1034952"/>
            <a:ext cx="1980029" cy="369332"/>
          </a:xfrm>
          <a:prstGeom prst="rect">
            <a:avLst/>
          </a:prstGeom>
          <a:noFill/>
        </p:spPr>
        <p:txBody>
          <a:bodyPr wrap="none" rtlCol="0">
            <a:spAutoFit/>
          </a:bodyPr>
          <a:lstStyle/>
          <a:p>
            <a:r>
              <a:rPr lang="de-DE" b="1">
                <a:solidFill>
                  <a:srgbClr val="0073CF"/>
                </a:solidFill>
              </a:rPr>
              <a:t>LIVERESPONSE</a:t>
            </a:r>
          </a:p>
        </p:txBody>
      </p:sp>
      <p:cxnSp>
        <p:nvCxnSpPr>
          <p:cNvPr id="23" name="Straight Connector 22"/>
          <p:cNvCxnSpPr/>
          <p:nvPr/>
        </p:nvCxnSpPr>
        <p:spPr>
          <a:xfrm>
            <a:off x="5677624" y="1219618"/>
            <a:ext cx="2913132" cy="0"/>
          </a:xfrm>
          <a:prstGeom prst="line">
            <a:avLst/>
          </a:prstGeom>
          <a:ln w="63500" cap="rnd">
            <a:solidFill>
              <a:srgbClr val="0073CF"/>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2122" y="6063519"/>
            <a:ext cx="5397183" cy="461665"/>
          </a:xfrm>
          <a:prstGeom prst="rect">
            <a:avLst/>
          </a:prstGeom>
          <a:noFill/>
        </p:spPr>
        <p:txBody>
          <a:bodyPr wrap="none" rtlCol="0">
            <a:spAutoFit/>
          </a:bodyPr>
          <a:lstStyle/>
          <a:p>
            <a:r>
              <a:rPr lang="de-DE" sz="1200" b="1"/>
              <a:t>Wer ist das Überwachungspersonal? </a:t>
            </a:r>
          </a:p>
          <a:p>
            <a:r>
              <a:rPr lang="de-DE" sz="1200"/>
              <a:t>Das Personal besteht aus Sicherheitsbeauftragten von Blackline Live oder Ihrem eigenen Überwachungsteam.</a:t>
            </a:r>
          </a:p>
        </p:txBody>
      </p:sp>
      <p:grpSp>
        <p:nvGrpSpPr>
          <p:cNvPr id="24" name="Group 23"/>
          <p:cNvGrpSpPr/>
          <p:nvPr/>
        </p:nvGrpSpPr>
        <p:grpSpPr>
          <a:xfrm>
            <a:off x="697781" y="6109686"/>
            <a:ext cx="369332" cy="369332"/>
            <a:chOff x="834855" y="5989766"/>
            <a:chExt cx="369332" cy="369332"/>
          </a:xfrm>
        </p:grpSpPr>
        <p:sp>
          <p:nvSpPr>
            <p:cNvPr id="10" name="TextBox 9"/>
            <p:cNvSpPr txBox="1"/>
            <p:nvPr/>
          </p:nvSpPr>
          <p:spPr>
            <a:xfrm>
              <a:off x="860873" y="5989766"/>
              <a:ext cx="325730" cy="369332"/>
            </a:xfrm>
            <a:prstGeom prst="rect">
              <a:avLst/>
            </a:prstGeom>
            <a:noFill/>
          </p:spPr>
          <p:txBody>
            <a:bodyPr wrap="none" rtlCol="0">
              <a:spAutoFit/>
            </a:bodyPr>
            <a:lstStyle/>
            <a:p>
              <a:r>
                <a:rPr lang="de-DE" b="1"/>
                <a:t>?</a:t>
              </a:r>
            </a:p>
          </p:txBody>
        </p:sp>
        <p:sp>
          <p:nvSpPr>
            <p:cNvPr id="15" name="Oval 14"/>
            <p:cNvSpPr/>
            <p:nvPr/>
          </p:nvSpPr>
          <p:spPr>
            <a:xfrm>
              <a:off x="834855" y="5989766"/>
              <a:ext cx="369332" cy="369332"/>
            </a:xfrm>
            <a:prstGeom prst="ellipse">
              <a:avLst/>
            </a:prstGeom>
            <a:noFill/>
            <a:ln w="28575">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oc G7 Cal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8825" y="5175461"/>
            <a:ext cx="322259" cy="322259"/>
          </a:xfrm>
          <a:prstGeom prst="rect">
            <a:avLst/>
          </a:prstGeom>
        </p:spPr>
      </p:pic>
    </p:spTree>
    <p:extLst>
      <p:ext uri="{BB962C8B-B14F-4D97-AF65-F5344CB8AC3E}">
        <p14:creationId xmlns:p14="http://schemas.microsoft.com/office/powerpoint/2010/main" val="13069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3958" fill="hold"/>
                                        <p:tgtEl>
                                          <p:spTgt spid="3"/>
                                        </p:tgtEl>
                                      </p:cBhvr>
                                    </p:cmd>
                                  </p:childTnLst>
                                </p:cTn>
                              </p:par>
                            </p:childTnLst>
                          </p:cTn>
                        </p:par>
                      </p:childTnLst>
                    </p:cTn>
                  </p:par>
                </p:childTnLst>
              </p:cTn>
              <p:nextCondLst>
                <p:cond evt="onClick" delay="0">
                  <p:tgtEl>
                    <p:spTgt spid="3"/>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GELBES WARNSIGNAL</a:t>
            </a:r>
          </a:p>
        </p:txBody>
      </p:sp>
      <p:sp>
        <p:nvSpPr>
          <p:cNvPr id="15" name="TextBox 14"/>
          <p:cNvSpPr txBox="1"/>
          <p:nvPr/>
        </p:nvSpPr>
        <p:spPr>
          <a:xfrm>
            <a:off x="2229444" y="4030725"/>
            <a:ext cx="2284439" cy="2031325"/>
          </a:xfrm>
          <a:prstGeom prst="rect">
            <a:avLst/>
          </a:prstGeom>
          <a:noFill/>
        </p:spPr>
        <p:txBody>
          <a:bodyPr wrap="square" rtlCol="0">
            <a:normAutofit fontScale="92500" lnSpcReduction="20000"/>
          </a:bodyPr>
          <a:lstStyle/>
          <a:p>
            <a:r>
              <a:rPr lang="de-DE" b="1" dirty="0"/>
              <a:t>Was muss ich tun?</a:t>
            </a:r>
          </a:p>
          <a:p>
            <a:endParaRPr lang="en-US" b="1" dirty="0"/>
          </a:p>
          <a:p>
            <a:r>
              <a:rPr lang="de-DE" dirty="0"/>
              <a:t>Sobald Sie den Text auf dem Display gelesen haben, die Auf- und Ab-Pfeiltasten gedrückt halten, um das Gerät stummzuschalten</a:t>
            </a:r>
          </a:p>
        </p:txBody>
      </p:sp>
      <p:sp>
        <p:nvSpPr>
          <p:cNvPr id="29" name="TextBox 28"/>
          <p:cNvSpPr txBox="1"/>
          <p:nvPr/>
        </p:nvSpPr>
        <p:spPr>
          <a:xfrm>
            <a:off x="843771" y="2614671"/>
            <a:ext cx="1156086" cy="276999"/>
          </a:xfrm>
          <a:prstGeom prst="rect">
            <a:avLst/>
          </a:prstGeom>
          <a:noFill/>
        </p:spPr>
        <p:txBody>
          <a:bodyPr wrap="none" rtlCol="0">
            <a:spAutoFit/>
          </a:bodyPr>
          <a:lstStyle/>
          <a:p>
            <a:r>
              <a:rPr lang="de-DE" sz="1200"/>
              <a:t>Neue Nachricht</a:t>
            </a:r>
          </a:p>
        </p:txBody>
      </p:sp>
      <p:cxnSp>
        <p:nvCxnSpPr>
          <p:cNvPr id="24" name="Straight Connector 23"/>
          <p:cNvCxnSpPr>
            <a:endCxn id="30" idx="1"/>
          </p:cNvCxnSpPr>
          <p:nvPr/>
        </p:nvCxnSpPr>
        <p:spPr>
          <a:xfrm>
            <a:off x="873208" y="1202013"/>
            <a:ext cx="2101795"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75003" y="1017347"/>
            <a:ext cx="3241208" cy="369332"/>
          </a:xfrm>
          <a:prstGeom prst="rect">
            <a:avLst/>
          </a:prstGeom>
          <a:noFill/>
        </p:spPr>
        <p:txBody>
          <a:bodyPr wrap="none" rtlCol="0">
            <a:spAutoFit/>
          </a:bodyPr>
          <a:lstStyle/>
          <a:p>
            <a:r>
              <a:rPr lang="de-DE" b="1">
                <a:solidFill>
                  <a:srgbClr val="FFCD00"/>
                </a:solidFill>
              </a:rPr>
              <a:t>GELBES WARNSIGNAL</a:t>
            </a:r>
          </a:p>
        </p:txBody>
      </p:sp>
      <p:cxnSp>
        <p:nvCxnSpPr>
          <p:cNvPr id="33" name="Straight Connector 32"/>
          <p:cNvCxnSpPr>
            <a:stCxn id="30" idx="3"/>
          </p:cNvCxnSpPr>
          <p:nvPr/>
        </p:nvCxnSpPr>
        <p:spPr>
          <a:xfrm>
            <a:off x="6216211" y="1202013"/>
            <a:ext cx="2100822" cy="0"/>
          </a:xfrm>
          <a:prstGeom prst="line">
            <a:avLst/>
          </a:prstGeom>
          <a:ln w="63500" cap="rnd">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091447" y="3928951"/>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3883" y="4163833"/>
            <a:ext cx="2484705" cy="182366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3208" y="1519787"/>
            <a:ext cx="1097213" cy="109721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7268" y="1519787"/>
            <a:ext cx="1094884" cy="109488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8999" y="1519787"/>
            <a:ext cx="1094884" cy="109488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66962" y="1519787"/>
            <a:ext cx="1104951" cy="1104951"/>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23769" y="1525539"/>
            <a:ext cx="1103239" cy="1103239"/>
          </a:xfrm>
          <a:prstGeom prst="rect">
            <a:avLst/>
          </a:prstGeom>
        </p:spPr>
      </p:pic>
      <p:sp>
        <p:nvSpPr>
          <p:cNvPr id="20" name="TextBox 19"/>
          <p:cNvSpPr txBox="1"/>
          <p:nvPr/>
        </p:nvSpPr>
        <p:spPr>
          <a:xfrm>
            <a:off x="3481542" y="2607418"/>
            <a:ext cx="978153" cy="276999"/>
          </a:xfrm>
          <a:prstGeom prst="rect">
            <a:avLst/>
          </a:prstGeom>
          <a:noFill/>
        </p:spPr>
        <p:txBody>
          <a:bodyPr wrap="none" rtlCol="0">
            <a:spAutoFit/>
          </a:bodyPr>
          <a:lstStyle/>
          <a:p>
            <a:r>
              <a:rPr lang="de-DE" sz="1200"/>
              <a:t>Akku schwach</a:t>
            </a:r>
          </a:p>
        </p:txBody>
      </p:sp>
      <p:sp>
        <p:nvSpPr>
          <p:cNvPr id="21" name="TextBox 20"/>
          <p:cNvSpPr txBox="1"/>
          <p:nvPr/>
        </p:nvSpPr>
        <p:spPr>
          <a:xfrm>
            <a:off x="4761708" y="2623600"/>
            <a:ext cx="908775" cy="276999"/>
          </a:xfrm>
          <a:prstGeom prst="rect">
            <a:avLst/>
          </a:prstGeom>
          <a:noFill/>
        </p:spPr>
        <p:txBody>
          <a:bodyPr wrap="none" rtlCol="0">
            <a:spAutoFit/>
          </a:bodyPr>
          <a:lstStyle/>
          <a:p>
            <a:r>
              <a:rPr lang="de-DE" sz="1200"/>
              <a:t>Funktionstest</a:t>
            </a:r>
          </a:p>
        </p:txBody>
      </p:sp>
      <p:sp>
        <p:nvSpPr>
          <p:cNvPr id="22" name="TextBox 21"/>
          <p:cNvSpPr txBox="1"/>
          <p:nvPr/>
        </p:nvSpPr>
        <p:spPr>
          <a:xfrm>
            <a:off x="2182335" y="2623904"/>
            <a:ext cx="1002197" cy="646331"/>
          </a:xfrm>
          <a:prstGeom prst="rect">
            <a:avLst/>
          </a:prstGeom>
          <a:noFill/>
        </p:spPr>
        <p:txBody>
          <a:bodyPr wrap="none" rtlCol="0">
            <a:spAutoFit/>
          </a:bodyPr>
          <a:lstStyle/>
          <a:p>
            <a:r>
              <a:rPr lang="de-DE" sz="1200"/>
              <a:t>Netzwerk- </a:t>
            </a:r>
          </a:p>
          <a:p>
            <a:r>
              <a:rPr lang="de-DE" sz="1200"/>
              <a:t>verbindung </a:t>
            </a:r>
          </a:p>
          <a:p>
            <a:r>
              <a:rPr lang="de-DE" sz="1200"/>
              <a:t>unterbrochen</a:t>
            </a:r>
          </a:p>
        </p:txBody>
      </p:sp>
      <p:sp>
        <p:nvSpPr>
          <p:cNvPr id="26" name="TextBox 25"/>
          <p:cNvSpPr txBox="1"/>
          <p:nvPr/>
        </p:nvSpPr>
        <p:spPr>
          <a:xfrm>
            <a:off x="6017570" y="2639987"/>
            <a:ext cx="915635" cy="276999"/>
          </a:xfrm>
          <a:prstGeom prst="rect">
            <a:avLst/>
          </a:prstGeom>
          <a:noFill/>
        </p:spPr>
        <p:txBody>
          <a:bodyPr wrap="none" rtlCol="0">
            <a:spAutoFit/>
          </a:bodyPr>
          <a:lstStyle/>
          <a:p>
            <a:r>
              <a:rPr lang="de-DE" sz="1200"/>
              <a:t>Kalibrierung</a:t>
            </a:r>
          </a:p>
        </p:txBody>
      </p:sp>
      <p:sp>
        <p:nvSpPr>
          <p:cNvPr id="27" name="TextBox 26"/>
          <p:cNvSpPr txBox="1"/>
          <p:nvPr/>
        </p:nvSpPr>
        <p:spPr>
          <a:xfrm>
            <a:off x="7110337" y="2638715"/>
            <a:ext cx="1481685" cy="1015663"/>
          </a:xfrm>
          <a:prstGeom prst="rect">
            <a:avLst/>
          </a:prstGeom>
          <a:noFill/>
        </p:spPr>
        <p:txBody>
          <a:bodyPr wrap="square" rtlCol="0">
            <a:spAutoFit/>
          </a:bodyPr>
          <a:lstStyle/>
          <a:p>
            <a:pPr marL="171450" indent="-171450">
              <a:buFont typeface="Arial" charset="0"/>
              <a:buChar char="•"/>
            </a:pPr>
            <a:r>
              <a:rPr lang="de-DE" sz="1200"/>
              <a:t>Niedrige Alarmstufe für Gas</a:t>
            </a:r>
          </a:p>
          <a:p>
            <a:pPr marL="171450" indent="-171450">
              <a:buFont typeface="Arial" charset="0"/>
              <a:buChar char="•"/>
            </a:pPr>
            <a:r>
              <a:rPr lang="de-DE" sz="1200"/>
              <a:t>Sensorfehler</a:t>
            </a:r>
          </a:p>
          <a:p>
            <a:pPr marL="171450" indent="-171450">
              <a:buFont typeface="Arial" charset="0"/>
              <a:buChar char="•"/>
            </a:pPr>
            <a:r>
              <a:rPr lang="de-DE" sz="1200"/>
              <a:t>Unterschreitung des Grenzwerts</a:t>
            </a:r>
          </a:p>
          <a:p>
            <a:pPr marL="171450" indent="-171450">
              <a:buFont typeface="Arial" charset="0"/>
              <a:buChar char="•"/>
            </a:pPr>
            <a:r>
              <a:rPr lang="de-DE" sz="1200"/>
              <a:t>Pumpe blockiert</a:t>
            </a:r>
          </a:p>
        </p:txBody>
      </p:sp>
      <p:pic>
        <p:nvPicPr>
          <p:cNvPr id="11" name="Picture 1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03857" y="1525539"/>
            <a:ext cx="1113176" cy="1113176"/>
          </a:xfrm>
          <a:prstGeom prst="rect">
            <a:avLst/>
          </a:prstGeom>
        </p:spPr>
      </p:pic>
      <p:sp>
        <p:nvSpPr>
          <p:cNvPr id="28" name="TextBox 27"/>
          <p:cNvSpPr txBox="1"/>
          <p:nvPr/>
        </p:nvSpPr>
        <p:spPr>
          <a:xfrm>
            <a:off x="2524821" y="6324149"/>
            <a:ext cx="4284281" cy="430887"/>
          </a:xfrm>
          <a:prstGeom prst="rect">
            <a:avLst/>
          </a:prstGeom>
          <a:noFill/>
        </p:spPr>
        <p:txBody>
          <a:bodyPr wrap="square" rtlCol="0">
            <a:spAutoFit/>
          </a:bodyPr>
          <a:lstStyle/>
          <a:p>
            <a:r>
              <a:rPr lang="de-DE" sz="1100"/>
              <a:t>Vergessen Sie nicht: Gelbe Warnsignale werden nie zu roten Alarmen. Sie finden immer zwischen Ihnen und Ihrem Gerät statt.</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87790" y="6275592"/>
            <a:ext cx="283308" cy="283308"/>
          </a:xfrm>
          <a:prstGeom prst="rect">
            <a:avLst/>
          </a:prstGeom>
        </p:spPr>
      </p:pic>
    </p:spTree>
    <p:extLst>
      <p:ext uri="{BB962C8B-B14F-4D97-AF65-F5344CB8AC3E}">
        <p14:creationId xmlns:p14="http://schemas.microsoft.com/office/powerpoint/2010/main" val="15256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781" fill="hold"/>
                                        <p:tgtEl>
                                          <p:spTgt spid="3"/>
                                        </p:tgtEl>
                                      </p:cBhvr>
                                    </p:cmd>
                                  </p:childTnLst>
                                </p:cTn>
                              </p:par>
                            </p:childTnLst>
                          </p:cTn>
                        </p:par>
                      </p:childTnLst>
                    </p:cTn>
                  </p:par>
                </p:childTnLst>
              </p:cTn>
              <p:nextCondLst>
                <p:cond evt="onClick" delay="0">
                  <p:tgtEl>
                    <p:spTgt spid="3"/>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15" grpId="0"/>
      <p:bldP spid="3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727" y="3296503"/>
            <a:ext cx="2016813" cy="1808941"/>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650450"/>
            <a:ext cx="9144000" cy="2177156"/>
          </a:xfrm>
          <a:prstGeom prst="rect">
            <a:avLst/>
          </a:prstGeom>
        </p:spPr>
      </p:pic>
      <p:sp>
        <p:nvSpPr>
          <p:cNvPr id="2" name="Title 1"/>
          <p:cNvSpPr>
            <a:spLocks noGrp="1"/>
          </p:cNvSpPr>
          <p:nvPr>
            <p:ph type="title"/>
          </p:nvPr>
        </p:nvSpPr>
        <p:spPr/>
        <p:txBody>
          <a:bodyPr/>
          <a:lstStyle/>
          <a:p>
            <a:r>
              <a:rPr lang="de-DE"/>
              <a:t>VERSAND VON NACHRICHTEN</a:t>
            </a:r>
          </a:p>
        </p:txBody>
      </p:sp>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726" y="3292012"/>
            <a:ext cx="1970202" cy="1791747"/>
          </a:xfrm>
          <a:prstGeom prst="rect">
            <a:avLst/>
          </a:prstGeom>
        </p:spPr>
      </p:pic>
      <p:sp>
        <p:nvSpPr>
          <p:cNvPr id="9" name="Content Placeholder 2"/>
          <p:cNvSpPr txBox="1">
            <a:spLocks/>
          </p:cNvSpPr>
          <p:nvPr/>
        </p:nvSpPr>
        <p:spPr>
          <a:xfrm>
            <a:off x="1056343" y="3906291"/>
            <a:ext cx="139238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800" b="1">
                <a:solidFill>
                  <a:srgbClr val="FFC000"/>
                </a:solidFill>
              </a:rPr>
              <a:t>SENDEN</a:t>
            </a:r>
          </a:p>
        </p:txBody>
      </p:sp>
      <p:sp>
        <p:nvSpPr>
          <p:cNvPr id="6" name="TextBox 5"/>
          <p:cNvSpPr txBox="1"/>
          <p:nvPr/>
        </p:nvSpPr>
        <p:spPr>
          <a:xfrm>
            <a:off x="923251" y="5038177"/>
            <a:ext cx="3162418" cy="1231106"/>
          </a:xfrm>
          <a:prstGeom prst="rect">
            <a:avLst/>
          </a:prstGeom>
          <a:noFill/>
        </p:spPr>
        <p:txBody>
          <a:bodyPr wrap="square" rtlCol="0">
            <a:spAutoFit/>
          </a:bodyPr>
          <a:lstStyle/>
          <a:p>
            <a:r>
              <a:rPr lang="de-DE"/>
              <a:t>Eine Nachricht senden:</a:t>
            </a:r>
          </a:p>
          <a:p>
            <a:pPr marL="342900" indent="-342900">
              <a:buAutoNum type="arabicPeriod"/>
            </a:pPr>
            <a:r>
              <a:rPr lang="de-DE" sz="1400"/>
              <a:t>Drücken Sie die OK-Taste</a:t>
            </a:r>
          </a:p>
          <a:p>
            <a:pPr marL="342900" indent="-342900">
              <a:buAutoNum type="arabicPeriod"/>
            </a:pPr>
            <a:r>
              <a:rPr lang="de-DE" sz="1400"/>
              <a:t>Wählen Sie </a:t>
            </a:r>
            <a:r>
              <a:rPr lang="de-DE" sz="1400" i="1"/>
              <a:t>Nachricht senden</a:t>
            </a:r>
          </a:p>
          <a:p>
            <a:pPr marL="342900" indent="-342900">
              <a:buAutoNum type="arabicPeriod"/>
            </a:pPr>
            <a:r>
              <a:rPr lang="de-DE" sz="1400"/>
              <a:t>Navigieren Sie zu der Nachricht, die Sie senden möchten, und drücken Sie die OK-Taste.</a:t>
            </a:r>
          </a:p>
        </p:txBody>
      </p:sp>
      <p:sp>
        <p:nvSpPr>
          <p:cNvPr id="12" name="TextBox 11"/>
          <p:cNvSpPr txBox="1"/>
          <p:nvPr/>
        </p:nvSpPr>
        <p:spPr>
          <a:xfrm>
            <a:off x="5276427" y="5037791"/>
            <a:ext cx="3461360" cy="1015663"/>
          </a:xfrm>
          <a:prstGeom prst="rect">
            <a:avLst/>
          </a:prstGeom>
          <a:noFill/>
        </p:spPr>
        <p:txBody>
          <a:bodyPr wrap="square" rtlCol="0">
            <a:spAutoFit/>
          </a:bodyPr>
          <a:lstStyle/>
          <a:p>
            <a:r>
              <a:rPr lang="de-DE"/>
              <a:t>Eine Nachricht empfangen:</a:t>
            </a:r>
          </a:p>
          <a:p>
            <a:pPr marL="342900" indent="-342900">
              <a:buAutoNum type="arabicPeriod"/>
            </a:pPr>
            <a:r>
              <a:rPr lang="de-DE" sz="1400"/>
              <a:t>Lesen Sie Ihre Nachricht</a:t>
            </a:r>
          </a:p>
          <a:p>
            <a:pPr marL="342900" indent="-342900">
              <a:buAutoNum type="arabicPeriod"/>
            </a:pPr>
            <a:r>
              <a:rPr lang="de-DE" sz="1400"/>
              <a:t>Halten Sie die Auf- und Ab-Pfeiltasten 3 Sekunden lang gedrückt</a:t>
            </a:r>
          </a:p>
        </p:txBody>
      </p:sp>
      <p:sp>
        <p:nvSpPr>
          <p:cNvPr id="13" name="Content Placeholder 2"/>
          <p:cNvSpPr txBox="1">
            <a:spLocks/>
          </p:cNvSpPr>
          <p:nvPr/>
        </p:nvSpPr>
        <p:spPr>
          <a:xfrm>
            <a:off x="5453721" y="3951803"/>
            <a:ext cx="1553386"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600" b="1">
                <a:solidFill>
                  <a:srgbClr val="FFC000"/>
                </a:solidFill>
              </a:rPr>
              <a:t>EMPFANGEN</a:t>
            </a:r>
          </a:p>
        </p:txBody>
      </p:sp>
    </p:spTree>
    <p:extLst>
      <p:ext uri="{BB962C8B-B14F-4D97-AF65-F5344CB8AC3E}">
        <p14:creationId xmlns:p14="http://schemas.microsoft.com/office/powerpoint/2010/main" val="309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PUSH-TO-TALK – ÜBERTRAGEN/EMPFANGEN</a:t>
            </a:r>
          </a:p>
        </p:txBody>
      </p:sp>
      <p:sp>
        <p:nvSpPr>
          <p:cNvPr id="6" name="TextBox 5"/>
          <p:cNvSpPr txBox="1"/>
          <p:nvPr/>
        </p:nvSpPr>
        <p:spPr>
          <a:xfrm>
            <a:off x="955665" y="4586738"/>
            <a:ext cx="3362335" cy="1600438"/>
          </a:xfrm>
          <a:prstGeom prst="rect">
            <a:avLst/>
          </a:prstGeom>
          <a:noFill/>
        </p:spPr>
        <p:txBody>
          <a:bodyPr wrap="square" rtlCol="0">
            <a:normAutofit fontScale="85000" lnSpcReduction="20000"/>
          </a:bodyPr>
          <a:lstStyle/>
          <a:p>
            <a:pPr marL="342900" indent="-342900">
              <a:buFont typeface="+mj-lt"/>
              <a:buAutoNum type="arabicPeriod"/>
            </a:pPr>
            <a:r>
              <a:rPr lang="de-DE" sz="1400" dirty="0"/>
              <a:t>Drücken und halten Sie die rote Hebeltaste</a:t>
            </a:r>
          </a:p>
          <a:p>
            <a:pPr marL="342900" indent="-342900">
              <a:buFont typeface="+mj-lt"/>
              <a:buAutoNum type="arabicPeriod"/>
            </a:pPr>
            <a:r>
              <a:rPr lang="de-DE" sz="1400" dirty="0"/>
              <a:t>Wenn das G7c keinen Piepton mehr abgibt, halten Sie die Taste weiterhin gedrückt und beginnen Sie zu sprechen </a:t>
            </a:r>
          </a:p>
          <a:p>
            <a:pPr marL="342900" indent="-342900">
              <a:buFont typeface="+mj-lt"/>
              <a:buAutoNum type="arabicPeriod"/>
            </a:pPr>
            <a:r>
              <a:rPr lang="de-DE" sz="1400" dirty="0"/>
              <a:t>Wenn Sie fertig gesprochen haben, lassen Sie die Hebeltaste los. </a:t>
            </a:r>
          </a:p>
          <a:p>
            <a:pPr marL="342900" indent="-342900">
              <a:buFont typeface="+mj-lt"/>
              <a:buAutoNum type="arabicPeriod"/>
            </a:pPr>
            <a:r>
              <a:rPr lang="de-DE" sz="1400" dirty="0"/>
              <a:t>Das G7c gibt erneut einen Piepton ab, um Ihnen mitzuteilen, dass die Nachricht abgehört wurde</a:t>
            </a:r>
          </a:p>
        </p:txBody>
      </p:sp>
      <p:sp>
        <p:nvSpPr>
          <p:cNvPr id="11" name="Content Placeholder 2"/>
          <p:cNvSpPr txBox="1">
            <a:spLocks/>
          </p:cNvSpPr>
          <p:nvPr/>
        </p:nvSpPr>
        <p:spPr>
          <a:xfrm>
            <a:off x="5437275" y="4181826"/>
            <a:ext cx="2008404" cy="32168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800" b="1"/>
              <a:t>EMPFANGEN</a:t>
            </a:r>
          </a:p>
        </p:txBody>
      </p:sp>
      <p:sp>
        <p:nvSpPr>
          <p:cNvPr id="15" name="TextBox 14"/>
          <p:cNvSpPr txBox="1"/>
          <p:nvPr/>
        </p:nvSpPr>
        <p:spPr>
          <a:xfrm>
            <a:off x="5062600" y="4546772"/>
            <a:ext cx="2757753" cy="1169551"/>
          </a:xfrm>
          <a:prstGeom prst="rect">
            <a:avLst/>
          </a:prstGeom>
          <a:noFill/>
        </p:spPr>
        <p:txBody>
          <a:bodyPr wrap="square" rtlCol="0">
            <a:spAutoFit/>
          </a:bodyPr>
          <a:lstStyle/>
          <a:p>
            <a:pPr marL="342900" indent="-342900">
              <a:buFont typeface="+mj-lt"/>
              <a:buAutoNum type="arabicPeriod"/>
            </a:pPr>
            <a:r>
              <a:rPr lang="de-DE" sz="1400"/>
              <a:t>Das G7c gibt einen Piepton ab, um eine eingehende PTT-Nachricht zu melden</a:t>
            </a:r>
          </a:p>
          <a:p>
            <a:pPr marL="342900" indent="-342900">
              <a:buFont typeface="+mj-lt"/>
              <a:buAutoNum type="arabicPeriod"/>
            </a:pPr>
            <a:r>
              <a:rPr lang="de-DE" sz="1400"/>
              <a:t>Das G7c gibt die Nachricht wieder</a:t>
            </a:r>
          </a:p>
          <a:p>
            <a:pPr marL="342900" indent="-342900">
              <a:buFont typeface="+mj-lt"/>
              <a:buAutoNum type="arabicPeriod"/>
            </a:pPr>
            <a:r>
              <a:rPr lang="de-DE" sz="1400"/>
              <a:t>Das G7c gibt erneut einen Piepton ab, wenn die Nachricht beendet ist</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665"/>
            <a:ext cx="9144000" cy="2177156"/>
          </a:xfrm>
          <a:prstGeom prst="rect">
            <a:avLst/>
          </a:prstGeom>
        </p:spPr>
      </p:pic>
      <p:sp>
        <p:nvSpPr>
          <p:cNvPr id="7" name="Rectangle 6"/>
          <p:cNvSpPr/>
          <p:nvPr/>
        </p:nvSpPr>
        <p:spPr>
          <a:xfrm>
            <a:off x="955665" y="4177440"/>
            <a:ext cx="2828543" cy="369332"/>
          </a:xfrm>
          <a:prstGeom prst="rect">
            <a:avLst/>
          </a:prstGeom>
        </p:spPr>
        <p:txBody>
          <a:bodyPr wrap="square">
            <a:spAutoFit/>
          </a:bodyPr>
          <a:lstStyle/>
          <a:p>
            <a:pPr algn="ctr"/>
            <a:r>
              <a:rPr lang="de-DE" b="1"/>
              <a:t>ÜBERTRAGEN</a:t>
            </a:r>
          </a:p>
        </p:txBody>
      </p:sp>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89327" y="3151043"/>
            <a:ext cx="895071" cy="895071"/>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83242" y="3151043"/>
            <a:ext cx="916471" cy="916471"/>
          </a:xfrm>
          <a:prstGeom prst="rect">
            <a:avLst/>
          </a:prstGeom>
        </p:spPr>
      </p:pic>
      <p:sp>
        <p:nvSpPr>
          <p:cNvPr id="19" name="Rectangle 18"/>
          <p:cNvSpPr/>
          <p:nvPr/>
        </p:nvSpPr>
        <p:spPr>
          <a:xfrm>
            <a:off x="643208" y="6227142"/>
            <a:ext cx="4007170" cy="461665"/>
          </a:xfrm>
          <a:prstGeom prst="rect">
            <a:avLst/>
          </a:prstGeom>
        </p:spPr>
        <p:txBody>
          <a:bodyPr wrap="square">
            <a:normAutofit fontScale="85000" lnSpcReduction="20000"/>
          </a:bodyPr>
          <a:lstStyle/>
          <a:p>
            <a:r>
              <a:rPr lang="de-DE" sz="1200" b="1" dirty="0">
                <a:solidFill>
                  <a:srgbClr val="A6192E"/>
                </a:solidFill>
              </a:rPr>
              <a:t>HINWEIS:</a:t>
            </a:r>
            <a:r>
              <a:rPr lang="de-DE" sz="1200" dirty="0"/>
              <a:t> Stellen Sie sicher, dass Sie in das Mikrofon des G7 sprechen und nicht in das Steckmodul, um falsche Gasalarme zu vermeiden. </a:t>
            </a:r>
          </a:p>
        </p:txBody>
      </p:sp>
    </p:spTree>
    <p:extLst>
      <p:ext uri="{BB962C8B-B14F-4D97-AF65-F5344CB8AC3E}">
        <p14:creationId xmlns:p14="http://schemas.microsoft.com/office/powerpoint/2010/main" val="122638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PUSH-TO-TALK – KANÄLE</a:t>
            </a:r>
          </a:p>
        </p:txBody>
      </p:sp>
      <p:sp>
        <p:nvSpPr>
          <p:cNvPr id="14" name="Content Placeholder 2"/>
          <p:cNvSpPr txBox="1">
            <a:spLocks/>
          </p:cNvSpPr>
          <p:nvPr/>
        </p:nvSpPr>
        <p:spPr>
          <a:xfrm>
            <a:off x="3309492" y="3437470"/>
            <a:ext cx="3514823"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800" b="1"/>
              <a:t>KANALWECHSEL</a:t>
            </a: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41396"/>
            <a:ext cx="9144000" cy="2177156"/>
          </a:xfrm>
          <a:prstGeom prst="rect">
            <a:avLst/>
          </a:prstGeom>
        </p:spPr>
      </p:pic>
      <p:sp>
        <p:nvSpPr>
          <p:cNvPr id="12" name="Content Placeholder 2"/>
          <p:cNvSpPr txBox="1">
            <a:spLocks/>
          </p:cNvSpPr>
          <p:nvPr/>
        </p:nvSpPr>
        <p:spPr>
          <a:xfrm>
            <a:off x="157840" y="3305317"/>
            <a:ext cx="4032564"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400" b="1"/>
              <a:t>Verfügbare Kanäle</a:t>
            </a:r>
          </a:p>
        </p:txBody>
      </p:sp>
      <p:sp>
        <p:nvSpPr>
          <p:cNvPr id="13" name="TextBox 12"/>
          <p:cNvSpPr txBox="1"/>
          <p:nvPr/>
        </p:nvSpPr>
        <p:spPr>
          <a:xfrm>
            <a:off x="173664" y="3659539"/>
            <a:ext cx="2811975" cy="2862322"/>
          </a:xfrm>
          <a:prstGeom prst="rect">
            <a:avLst/>
          </a:prstGeom>
          <a:noFill/>
        </p:spPr>
        <p:txBody>
          <a:bodyPr wrap="square" rtlCol="0">
            <a:spAutoFit/>
          </a:bodyPr>
          <a:lstStyle/>
          <a:p>
            <a:pPr marL="171450" indent="-171450">
              <a:spcBef>
                <a:spcPts val="600"/>
              </a:spcBef>
              <a:buFont typeface="Arial" charset="0"/>
              <a:buChar char="•"/>
            </a:pPr>
            <a:r>
              <a:rPr lang="de-DE" sz="1200" b="1"/>
              <a:t>Kanäle 0–99</a:t>
            </a:r>
          </a:p>
          <a:p>
            <a:pPr marL="179388"/>
            <a:r>
              <a:rPr lang="de-DE" sz="1200"/>
              <a:t>Nummerierte Kanäle für verschiedene Gruppen von Gerätenutzern</a:t>
            </a:r>
          </a:p>
          <a:p>
            <a:pPr marL="179388"/>
            <a:endParaRPr lang="en-US" sz="1200" dirty="0"/>
          </a:p>
          <a:p>
            <a:pPr marL="171450" indent="-171450">
              <a:buFont typeface="Arial" charset="0"/>
              <a:buChar char="•"/>
            </a:pPr>
            <a:r>
              <a:rPr lang="de-DE" sz="1200" b="1"/>
              <a:t>Receive Only</a:t>
            </a:r>
          </a:p>
          <a:p>
            <a:pPr marL="179388"/>
            <a:r>
              <a:rPr lang="de-DE" sz="1200"/>
              <a:t>Das G7 empfängt nur von </a:t>
            </a:r>
            <a:r>
              <a:rPr lang="de-DE" sz="1200" i="1"/>
              <a:t>Alle Anrufe</a:t>
            </a:r>
            <a:r>
              <a:rPr lang="de-DE" sz="1200"/>
              <a:t> und kann nicht an andere Geräte übertragen</a:t>
            </a:r>
          </a:p>
          <a:p>
            <a:pPr marL="179388"/>
            <a:endParaRPr lang="en-US" sz="1200" b="1" dirty="0"/>
          </a:p>
          <a:p>
            <a:pPr marL="171450" indent="-171450">
              <a:buFont typeface="Arial" charset="0"/>
              <a:buChar char="•"/>
            </a:pPr>
            <a:r>
              <a:rPr lang="de-DE" sz="1200" b="1"/>
              <a:t>Alle Anrufe</a:t>
            </a:r>
          </a:p>
          <a:p>
            <a:pPr marL="179388"/>
            <a:r>
              <a:rPr lang="de-DE" sz="1200"/>
              <a:t>Das G7 überträgt an alle PTT-Geräte im Unternehmen, empfängt jedoch nur von </a:t>
            </a:r>
            <a:r>
              <a:rPr lang="de-DE" sz="1200" i="1"/>
              <a:t>Alle Anrufe</a:t>
            </a:r>
            <a:r>
              <a:rPr lang="de-DE" sz="1200"/>
              <a:t>. </a:t>
            </a:r>
            <a:r>
              <a:rPr lang="de-DE" sz="1200" b="1"/>
              <a:t>Dieser Kanal sollte nur durch Sicherheitsbeauftragte genutzt werden.</a:t>
            </a:r>
          </a:p>
          <a:p>
            <a:endParaRPr lang="en-US" sz="1200" i="1" dirty="0"/>
          </a:p>
        </p:txBody>
      </p:sp>
      <p:cxnSp>
        <p:nvCxnSpPr>
          <p:cNvPr id="17" name="Straight Connector 16"/>
          <p:cNvCxnSpPr/>
          <p:nvPr/>
        </p:nvCxnSpPr>
        <p:spPr>
          <a:xfrm>
            <a:off x="3078480" y="2998229"/>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29359" y="4005375"/>
            <a:ext cx="1680755" cy="1680755"/>
          </a:xfrm>
          <a:prstGeom prst="rect">
            <a:avLst/>
          </a:prstGeom>
          <a:ln w="19050">
            <a:solidFill>
              <a:schemeClr val="accent1"/>
            </a:solidFill>
          </a:ln>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3131" y="4012694"/>
            <a:ext cx="1673436" cy="1673436"/>
          </a:xfrm>
          <a:prstGeom prst="rect">
            <a:avLst/>
          </a:prstGeom>
          <a:ln w="19050">
            <a:solidFill>
              <a:schemeClr val="accent1"/>
            </a:solidFill>
          </a:ln>
        </p:spPr>
      </p:pic>
      <p:pic>
        <p:nvPicPr>
          <p:cNvPr id="23" name="Picture 2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249584" y="3998056"/>
            <a:ext cx="1680755" cy="1680755"/>
          </a:xfrm>
          <a:prstGeom prst="rect">
            <a:avLst/>
          </a:prstGeom>
          <a:ln w="19050">
            <a:solidFill>
              <a:schemeClr val="accent1"/>
            </a:solidFill>
          </a:ln>
        </p:spPr>
      </p:pic>
      <p:sp>
        <p:nvSpPr>
          <p:cNvPr id="25" name="Oval 24"/>
          <p:cNvSpPr/>
          <p:nvPr/>
        </p:nvSpPr>
        <p:spPr>
          <a:xfrm>
            <a:off x="3492871"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1</a:t>
            </a:r>
          </a:p>
        </p:txBody>
      </p:sp>
      <p:sp>
        <p:nvSpPr>
          <p:cNvPr id="26" name="Oval 25"/>
          <p:cNvSpPr/>
          <p:nvPr/>
        </p:nvSpPr>
        <p:spPr>
          <a:xfrm>
            <a:off x="5395677"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2</a:t>
            </a:r>
          </a:p>
        </p:txBody>
      </p:sp>
      <p:sp>
        <p:nvSpPr>
          <p:cNvPr id="27" name="Oval 26"/>
          <p:cNvSpPr/>
          <p:nvPr/>
        </p:nvSpPr>
        <p:spPr>
          <a:xfrm>
            <a:off x="7328980" y="3892644"/>
            <a:ext cx="210824" cy="2108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t>3</a:t>
            </a:r>
          </a:p>
        </p:txBody>
      </p:sp>
      <p:sp>
        <p:nvSpPr>
          <p:cNvPr id="28" name="Rectangle 27"/>
          <p:cNvSpPr/>
          <p:nvPr/>
        </p:nvSpPr>
        <p:spPr>
          <a:xfrm>
            <a:off x="3506651" y="5923747"/>
            <a:ext cx="5500980" cy="276999"/>
          </a:xfrm>
          <a:prstGeom prst="rect">
            <a:avLst/>
          </a:prstGeom>
        </p:spPr>
        <p:txBody>
          <a:bodyPr wrap="square">
            <a:spAutoFit/>
          </a:bodyPr>
          <a:lstStyle/>
          <a:p>
            <a:pPr marL="179388"/>
            <a:r>
              <a:rPr lang="de-DE" sz="1200"/>
              <a:t>Der Kanalwechsel kann über das Haupt- oder das Sekundärmenü des G7 erfolgen. </a:t>
            </a:r>
          </a:p>
        </p:txBody>
      </p:sp>
    </p:spTree>
    <p:extLst>
      <p:ext uri="{BB962C8B-B14F-4D97-AF65-F5344CB8AC3E}">
        <p14:creationId xmlns:p14="http://schemas.microsoft.com/office/powerpoint/2010/main" val="155696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KONFIGURATIONSMODI</a:t>
            </a:r>
          </a:p>
        </p:txBody>
      </p:sp>
      <p:sp>
        <p:nvSpPr>
          <p:cNvPr id="9" name="Content Placeholder 2"/>
          <p:cNvSpPr txBox="1">
            <a:spLocks/>
          </p:cNvSpPr>
          <p:nvPr/>
        </p:nvSpPr>
        <p:spPr>
          <a:xfrm>
            <a:off x="162337" y="3043091"/>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de-DE" sz="1400" b="1"/>
              <a:t>Verfügbare Modi</a:t>
            </a:r>
          </a:p>
        </p:txBody>
      </p:sp>
      <p:sp>
        <p:nvSpPr>
          <p:cNvPr id="6" name="TextBox 5"/>
          <p:cNvSpPr txBox="1"/>
          <p:nvPr/>
        </p:nvSpPr>
        <p:spPr>
          <a:xfrm>
            <a:off x="162337" y="3286267"/>
            <a:ext cx="2889921" cy="3677930"/>
          </a:xfrm>
          <a:prstGeom prst="rect">
            <a:avLst/>
          </a:prstGeom>
          <a:noFill/>
        </p:spPr>
        <p:txBody>
          <a:bodyPr wrap="square" rtlCol="0">
            <a:normAutofit fontScale="92500"/>
          </a:bodyPr>
          <a:lstStyle/>
          <a:p>
            <a:r>
              <a:rPr lang="de-DE" sz="1200" i="1" dirty="0"/>
              <a:t>Die Anzeige auf Ihrem Gerät hängt von Ihrem Konfigurationsprofil in </a:t>
            </a:r>
            <a:r>
              <a:rPr lang="de-DE" sz="1200" i="1" dirty="0" err="1"/>
              <a:t>Blackline</a:t>
            </a:r>
            <a:r>
              <a:rPr lang="de-DE" sz="1200" i="1" dirty="0"/>
              <a:t> Live ab</a:t>
            </a:r>
          </a:p>
          <a:p>
            <a:pPr marL="171450" indent="-171450">
              <a:spcBef>
                <a:spcPts val="600"/>
              </a:spcBef>
              <a:buFont typeface="Arial" charset="0"/>
              <a:buChar char="•"/>
            </a:pPr>
            <a:r>
              <a:rPr lang="de-DE" sz="1000" b="1" dirty="0"/>
              <a:t>Normal</a:t>
            </a:r>
          </a:p>
          <a:p>
            <a:pPr marL="179388"/>
            <a:r>
              <a:rPr lang="de-DE" sz="1000" dirty="0"/>
              <a:t>Standardkonfiguration des G7 für Betriebsalltag</a:t>
            </a:r>
          </a:p>
          <a:p>
            <a:pPr marL="171450" indent="-171450">
              <a:buFont typeface="Arial" charset="0"/>
              <a:buChar char="•"/>
            </a:pPr>
            <a:r>
              <a:rPr lang="de-DE" sz="1000" b="1" dirty="0"/>
              <a:t>Vor-Zutritt</a:t>
            </a:r>
          </a:p>
          <a:p>
            <a:pPr marL="179388"/>
            <a:r>
              <a:rPr lang="de-DE" sz="1000" dirty="0"/>
              <a:t>Zur Überprüfung der Atmosphäre vor Betreten eines Raums, mit oder ohne Pumpe.</a:t>
            </a:r>
          </a:p>
          <a:p>
            <a:pPr marL="171450" indent="-171450">
              <a:buFont typeface="Arial" charset="0"/>
              <a:buChar char="•"/>
            </a:pPr>
            <a:r>
              <a:rPr lang="de-DE" sz="1000" b="1" dirty="0"/>
              <a:t>Atemschutzgerät</a:t>
            </a:r>
          </a:p>
          <a:p>
            <a:pPr marL="179388"/>
            <a:r>
              <a:rPr lang="de-DE" sz="1000" dirty="0"/>
              <a:t>Für die Verwendung mit einem umgebungsluftunabhängigen Atemschutzgerät oder einem Atemschutzgerät mit Luftzufuhr</a:t>
            </a:r>
          </a:p>
          <a:p>
            <a:pPr marL="171450" indent="-171450">
              <a:buFont typeface="Arial" charset="0"/>
              <a:buChar char="•"/>
            </a:pPr>
            <a:r>
              <a:rPr lang="de-DE" sz="1000" b="1" dirty="0" err="1"/>
              <a:t>Lecksuche</a:t>
            </a:r>
            <a:endParaRPr lang="de-DE" sz="1000" b="1" dirty="0"/>
          </a:p>
          <a:p>
            <a:pPr marL="179388"/>
            <a:r>
              <a:rPr lang="de-DE" sz="1000" dirty="0"/>
              <a:t>Für die Suche nach Gaslecks in einem bestimmten Bereich, mit oder ohne Pumpe.</a:t>
            </a:r>
          </a:p>
          <a:p>
            <a:pPr marL="171450" indent="-171450">
              <a:buFont typeface="Arial" charset="0"/>
              <a:buChar char="•"/>
            </a:pPr>
            <a:r>
              <a:rPr lang="de-DE" sz="1000" b="1" dirty="0"/>
              <a:t>Hohes Risiko</a:t>
            </a:r>
          </a:p>
          <a:p>
            <a:pPr marL="179388"/>
            <a:r>
              <a:rPr lang="de-DE" sz="1000" dirty="0"/>
              <a:t>Für allgemeine Hochrisiko-Situationen, wie Evakuierungen.</a:t>
            </a:r>
          </a:p>
          <a:p>
            <a:pPr marL="171450" indent="-171450">
              <a:buFont typeface="Arial" charset="0"/>
              <a:buChar char="•"/>
            </a:pPr>
            <a:r>
              <a:rPr lang="de-DE" sz="1000" b="1" dirty="0"/>
              <a:t>Pumpenbetrieb</a:t>
            </a:r>
          </a:p>
          <a:p>
            <a:pPr marL="179388"/>
            <a:r>
              <a:rPr lang="de-DE" sz="1000" dirty="0"/>
              <a:t>Betreibt die Pumpe im Dauerbetrieb – wie im Einsatz bei engen Räumen. Für diesen Modus ist eine Pumpe erforderlich.</a:t>
            </a:r>
          </a:p>
          <a:p>
            <a:endParaRPr lang="en-US" sz="1200" i="1" dirty="0"/>
          </a:p>
        </p:txBody>
      </p:sp>
      <p:sp>
        <p:nvSpPr>
          <p:cNvPr id="11" name="Content Placeholder 2"/>
          <p:cNvSpPr txBox="1">
            <a:spLocks/>
          </p:cNvSpPr>
          <p:nvPr/>
        </p:nvSpPr>
        <p:spPr>
          <a:xfrm>
            <a:off x="3087766" y="301206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800" b="1"/>
              <a:t>MODUS AUFRUFEN</a:t>
            </a:r>
          </a:p>
        </p:txBody>
      </p:sp>
      <p:cxnSp>
        <p:nvCxnSpPr>
          <p:cNvPr id="16" name="Straight Connector 15"/>
          <p:cNvCxnSpPr/>
          <p:nvPr/>
        </p:nvCxnSpPr>
        <p:spPr>
          <a:xfrm>
            <a:off x="3091002" y="2981048"/>
            <a:ext cx="0" cy="3672801"/>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pic>
        <p:nvPicPr>
          <p:cNvPr id="19" name="Picture 1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93702" y="3796439"/>
            <a:ext cx="1690421" cy="1690421"/>
          </a:xfrm>
          <a:prstGeom prst="rect">
            <a:avLst/>
          </a:prstGeom>
          <a:ln w="19050">
            <a:solidFill>
              <a:schemeClr val="accent1"/>
            </a:solidFill>
          </a:ln>
        </p:spPr>
      </p:pic>
      <p:pic>
        <p:nvPicPr>
          <p:cNvPr id="20" name="Picture 1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53033" y="3803999"/>
            <a:ext cx="1701334" cy="1701334"/>
          </a:xfrm>
          <a:prstGeom prst="rect">
            <a:avLst/>
          </a:prstGeom>
          <a:ln w="19050">
            <a:solidFill>
              <a:schemeClr val="accent1"/>
            </a:solidFill>
          </a:ln>
        </p:spPr>
      </p:pic>
      <p:sp>
        <p:nvSpPr>
          <p:cNvPr id="21" name="Rectangle 20"/>
          <p:cNvSpPr/>
          <p:nvPr/>
        </p:nvSpPr>
        <p:spPr>
          <a:xfrm>
            <a:off x="3272229" y="5666491"/>
            <a:ext cx="5500980" cy="830997"/>
          </a:xfrm>
          <a:prstGeom prst="rect">
            <a:avLst/>
          </a:prstGeom>
        </p:spPr>
        <p:txBody>
          <a:bodyPr wrap="square">
            <a:spAutoFit/>
          </a:bodyPr>
          <a:lstStyle/>
          <a:p>
            <a:pPr marL="179388" algn="ctr"/>
            <a:r>
              <a:rPr lang="de-DE" sz="1200"/>
              <a:t>Das Aufrufen eines Modus kann über das Haupt- oder das Sekundärmenü des G7 erfolgen.</a:t>
            </a:r>
          </a:p>
          <a:p>
            <a:pPr marL="179388" algn="ctr"/>
            <a:endParaRPr lang="en-US" sz="1200" dirty="0"/>
          </a:p>
          <a:p>
            <a:pPr marL="179388" algn="ctr"/>
            <a:r>
              <a:rPr lang="de-DE" sz="1200"/>
              <a:t>Wird ein Modus aufgerufen, wird das Display des G7 invertiert dargestellt und der Modus im Informationsbanner oben angezeigt. </a:t>
            </a:r>
          </a:p>
        </p:txBody>
      </p:sp>
      <p:cxnSp>
        <p:nvCxnSpPr>
          <p:cNvPr id="24" name="Straight Arrow Connector 23"/>
          <p:cNvCxnSpPr/>
          <p:nvPr/>
        </p:nvCxnSpPr>
        <p:spPr>
          <a:xfrm>
            <a:off x="5904089" y="4667681"/>
            <a:ext cx="428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6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78221"/>
            <a:ext cx="9144000" cy="3179649"/>
          </a:xfrm>
          <a:prstGeom prst="rect">
            <a:avLst/>
          </a:prstGeom>
        </p:spPr>
      </p:pic>
      <p:sp>
        <p:nvSpPr>
          <p:cNvPr id="2" name="Title 1"/>
          <p:cNvSpPr>
            <a:spLocks noGrp="1"/>
          </p:cNvSpPr>
          <p:nvPr>
            <p:ph type="title"/>
          </p:nvPr>
        </p:nvSpPr>
        <p:spPr/>
        <p:txBody>
          <a:bodyPr/>
          <a:lstStyle/>
          <a:p>
            <a:r>
              <a:rPr lang="de-DE"/>
              <a:t>EINFÜHRUNG</a:t>
            </a:r>
          </a:p>
        </p:txBody>
      </p:sp>
      <p:sp>
        <p:nvSpPr>
          <p:cNvPr id="3" name="Content Placeholder 2"/>
          <p:cNvSpPr>
            <a:spLocks noGrp="1"/>
          </p:cNvSpPr>
          <p:nvPr>
            <p:ph idx="1"/>
          </p:nvPr>
        </p:nvSpPr>
        <p:spPr>
          <a:xfrm>
            <a:off x="177071" y="3939831"/>
            <a:ext cx="8674621" cy="2760772"/>
          </a:xfrm>
        </p:spPr>
        <p:txBody>
          <a:bodyPr>
            <a:normAutofit/>
          </a:bodyPr>
          <a:lstStyle/>
          <a:p>
            <a:pPr marL="0" indent="0">
              <a:buNone/>
            </a:pPr>
            <a:r>
              <a:rPr lang="de-DE">
                <a:solidFill>
                  <a:schemeClr val="accent1"/>
                </a:solidFill>
              </a:rPr>
              <a:t>WER IST BLACKLINE SAFETY?</a:t>
            </a:r>
          </a:p>
          <a:p>
            <a:r>
              <a:rPr lang="de-DE" sz="1400"/>
              <a:t>Hauptsitz in Calgary, Alberta, Kanada</a:t>
            </a:r>
          </a:p>
          <a:p>
            <a:r>
              <a:rPr lang="de-DE" sz="1400"/>
              <a:t>Weltmarktführer im Bereich vernetzte Sicherheitstechnik mit G7</a:t>
            </a:r>
          </a:p>
          <a:p>
            <a:r>
              <a:rPr lang="de-DE" sz="1400"/>
              <a:t>Unser talentiertes Team aus Entwicklern und Ingenieuren entwirft und fertigt alles inhouse </a:t>
            </a:r>
          </a:p>
          <a:p>
            <a:r>
              <a:rPr lang="de-DE" sz="1400"/>
              <a:t>Sicherheitsüberwachungszentrum und Kundendienst inhouse</a:t>
            </a:r>
          </a:p>
          <a:p>
            <a:r>
              <a:rPr lang="de-DE" sz="1400"/>
              <a:t>Wir bieten Dienstleistungen in über 100 Ländern an </a:t>
            </a:r>
          </a:p>
          <a:p>
            <a:r>
              <a:rPr lang="de-DE" sz="1400"/>
              <a:t>Wir überwachen derzeit über 25.000 Angestellte weltweit</a:t>
            </a:r>
          </a:p>
          <a:p>
            <a:r>
              <a:rPr lang="de-DE" sz="1400"/>
              <a:t>Über 26,5 Millionen Stunden aufgezeichnete Gerätenutzung und über 850.000 bearbeitete Kundenalarme</a:t>
            </a:r>
          </a:p>
          <a:p>
            <a:endParaRPr lang="en-US" sz="1400" dirty="0"/>
          </a:p>
        </p:txBody>
      </p:sp>
    </p:spTree>
    <p:extLst>
      <p:ext uri="{BB962C8B-B14F-4D97-AF65-F5344CB8AC3E}">
        <p14:creationId xmlns:p14="http://schemas.microsoft.com/office/powerpoint/2010/main" val="24370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KONFIGURATIONSMODI</a:t>
            </a:r>
          </a:p>
        </p:txBody>
      </p:sp>
      <p:sp>
        <p:nvSpPr>
          <p:cNvPr id="11" name="Content Placeholder 2"/>
          <p:cNvSpPr txBox="1">
            <a:spLocks/>
          </p:cNvSpPr>
          <p:nvPr/>
        </p:nvSpPr>
        <p:spPr>
          <a:xfrm>
            <a:off x="3221104" y="2874479"/>
            <a:ext cx="2610137" cy="6307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800" b="1" dirty="0"/>
              <a:t>MODUS FORTFÜHREN</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42230"/>
            <a:ext cx="9235653" cy="2177157"/>
          </a:xfrm>
          <a:prstGeom prst="rect">
            <a:avLst/>
          </a:prstGeom>
        </p:spPr>
      </p:pic>
      <p:sp>
        <p:nvSpPr>
          <p:cNvPr id="10" name="Rectangle 9"/>
          <p:cNvSpPr/>
          <p:nvPr/>
        </p:nvSpPr>
        <p:spPr>
          <a:xfrm>
            <a:off x="1487156" y="3392190"/>
            <a:ext cx="6169687" cy="276999"/>
          </a:xfrm>
          <a:prstGeom prst="rect">
            <a:avLst/>
          </a:prstGeom>
        </p:spPr>
        <p:txBody>
          <a:bodyPr wrap="square">
            <a:spAutoFit/>
          </a:bodyPr>
          <a:lstStyle/>
          <a:p>
            <a:pPr marL="179388"/>
            <a:r>
              <a:rPr lang="de-DE" sz="1200"/>
              <a:t>Wird ein Modus-Timeout erreicht, bestätigt das G7, dass Sie diesen Modus fortführen möchten.</a:t>
            </a:r>
          </a:p>
        </p:txBody>
      </p:sp>
      <p:sp>
        <p:nvSpPr>
          <p:cNvPr id="13" name="TextBox 12"/>
          <p:cNvSpPr txBox="1"/>
          <p:nvPr/>
        </p:nvSpPr>
        <p:spPr>
          <a:xfrm>
            <a:off x="2778392" y="4022834"/>
            <a:ext cx="2100699" cy="1446550"/>
          </a:xfrm>
          <a:prstGeom prst="rect">
            <a:avLst/>
          </a:prstGeom>
          <a:noFill/>
        </p:spPr>
        <p:txBody>
          <a:bodyPr wrap="square" rtlCol="0">
            <a:normAutofit fontScale="85000" lnSpcReduction="10000"/>
          </a:bodyPr>
          <a:lstStyle/>
          <a:p>
            <a:r>
              <a:rPr lang="de-DE" b="1" dirty="0"/>
              <a:t>Was muss ich tun?</a:t>
            </a:r>
          </a:p>
          <a:p>
            <a:endParaRPr lang="en-US" sz="1400" dirty="0"/>
          </a:p>
          <a:p>
            <a:r>
              <a:rPr lang="de-DE" sz="1400" dirty="0"/>
              <a:t>Drücken Sie die Auf-Pfeiltaste, um den Modus fortzuführen. Drücken Sie die Ab-Pfeiltaste, um den Modus zu beenden.</a:t>
            </a:r>
          </a:p>
        </p:txBody>
      </p:sp>
      <p:sp>
        <p:nvSpPr>
          <p:cNvPr id="14" name="Rectangle 13"/>
          <p:cNvSpPr/>
          <p:nvPr/>
        </p:nvSpPr>
        <p:spPr>
          <a:xfrm>
            <a:off x="2557076" y="3891132"/>
            <a:ext cx="4159728" cy="16988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9356" y="5808986"/>
            <a:ext cx="7499469" cy="830997"/>
          </a:xfrm>
          <a:prstGeom prst="rect">
            <a:avLst/>
          </a:prstGeom>
        </p:spPr>
        <p:txBody>
          <a:bodyPr wrap="square">
            <a:normAutofit fontScale="92500" lnSpcReduction="20000"/>
          </a:bodyPr>
          <a:lstStyle/>
          <a:p>
            <a:pPr marL="179388" algn="ctr"/>
            <a:r>
              <a:rPr lang="de-DE" sz="1200" dirty="0"/>
              <a:t>Bestätigen Sie innerhalb von 30 Sekunden nicht, dass Sie diesen Modus fortführen möchten, kehrt das G7 in den normalen Betrieb zurück. Falls die Rückmeldung aktiviert ist, werden Sie zur Rückmeldung aufgefordert.</a:t>
            </a:r>
          </a:p>
          <a:p>
            <a:pPr marL="179388" algn="ctr"/>
            <a:endParaRPr lang="en-US" sz="1200" dirty="0"/>
          </a:p>
          <a:p>
            <a:pPr marL="179388" algn="ctr"/>
            <a:r>
              <a:rPr lang="de-DE" sz="1200" b="1" dirty="0">
                <a:solidFill>
                  <a:srgbClr val="A6192E"/>
                </a:solidFill>
              </a:rPr>
              <a:t>HINWEIS: </a:t>
            </a:r>
            <a:r>
              <a:rPr lang="de-DE" sz="1200" dirty="0"/>
              <a:t>In den Modi Hochrisiko und Pumpenbetrieb gibt es keine Zeitüberschreitung, Sie müssen manuell in den Normal-Modus zurückkehren.</a:t>
            </a:r>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117870" y="3988302"/>
            <a:ext cx="1521624" cy="1521624"/>
          </a:xfrm>
          <a:prstGeom prst="rect">
            <a:avLst/>
          </a:prstGeom>
        </p:spPr>
      </p:pic>
    </p:spTree>
    <p:extLst>
      <p:ext uri="{BB962C8B-B14F-4D97-AF65-F5344CB8AC3E}">
        <p14:creationId xmlns:p14="http://schemas.microsoft.com/office/powerpoint/2010/main" val="1129590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G7-MULTI-PUMPEN-STECKMODUL</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a:ext>
            </a:extLst>
          </a:blip>
          <a:srcRect l="-1002"/>
          <a:stretch/>
        </p:blipFill>
        <p:spPr>
          <a:xfrm>
            <a:off x="-91653" y="628033"/>
            <a:ext cx="9235653" cy="2177157"/>
          </a:xfrm>
          <a:prstGeom prst="rect">
            <a:avLst/>
          </a:prstGeom>
        </p:spPr>
      </p:pic>
      <p:sp>
        <p:nvSpPr>
          <p:cNvPr id="14" name="TextBox 13">
            <a:extLst>
              <a:ext uri="{FF2B5EF4-FFF2-40B4-BE49-F238E27FC236}">
                <a16:creationId xmlns:a16="http://schemas.microsoft.com/office/drawing/2014/main" id="{DE7F15A9-0F0A-B140-B069-E1206F8FE455}"/>
              </a:ext>
            </a:extLst>
          </p:cNvPr>
          <p:cNvSpPr txBox="1"/>
          <p:nvPr/>
        </p:nvSpPr>
        <p:spPr>
          <a:xfrm>
            <a:off x="522187" y="3190597"/>
            <a:ext cx="4800325" cy="2400657"/>
          </a:xfrm>
          <a:prstGeom prst="rect">
            <a:avLst/>
          </a:prstGeom>
          <a:noFill/>
        </p:spPr>
        <p:txBody>
          <a:bodyPr wrap="square" rtlCol="0">
            <a:spAutoFit/>
          </a:bodyPr>
          <a:lstStyle/>
          <a:p>
            <a:pPr>
              <a:spcAft>
                <a:spcPts val="600"/>
              </a:spcAft>
            </a:pPr>
            <a:r>
              <a:rPr lang="de-DE" sz="1400" b="1"/>
              <a:t>EINSCHALTEN DER PUMPE</a:t>
            </a:r>
          </a:p>
          <a:p>
            <a:pPr marL="457200" indent="-457200">
              <a:lnSpc>
                <a:spcPct val="90000"/>
              </a:lnSpc>
              <a:spcAft>
                <a:spcPts val="1200"/>
              </a:spcAft>
              <a:buFont typeface="+mj-lt"/>
              <a:buAutoNum type="arabicPeriod"/>
            </a:pPr>
            <a:r>
              <a:rPr lang="de-DE" sz="1200">
                <a:latin typeface="Arial" panose="020B0604020202020204" pitchFamily="34" charset="0"/>
                <a:cs typeface="Arial" panose="020B0604020202020204" pitchFamily="34" charset="0"/>
              </a:rPr>
              <a:t>Bringen Sie ein Multigas-Pumpen-Steckmodul am G7 an</a:t>
            </a:r>
          </a:p>
          <a:p>
            <a:pPr marL="457200" indent="-457200">
              <a:lnSpc>
                <a:spcPct val="90000"/>
              </a:lnSpc>
              <a:spcAft>
                <a:spcPts val="1200"/>
              </a:spcAft>
              <a:buFont typeface="+mj-lt"/>
              <a:buAutoNum type="arabicPeriod"/>
            </a:pPr>
            <a:r>
              <a:rPr lang="de-DE" sz="1200">
                <a:latin typeface="Arial" panose="020B0604020202020204" pitchFamily="34" charset="0"/>
                <a:cs typeface="Arial" panose="020B0604020202020204" pitchFamily="34" charset="0"/>
              </a:rPr>
              <a:t>Rufen Sie einen Pumpen-Modus auf, wie Vor-Zutritt oder Lecksuche</a:t>
            </a:r>
          </a:p>
          <a:p>
            <a:pPr marL="457200" indent="-457200">
              <a:lnSpc>
                <a:spcPct val="90000"/>
              </a:lnSpc>
              <a:spcAft>
                <a:spcPts val="1200"/>
              </a:spcAft>
              <a:buFont typeface="+mj-lt"/>
              <a:buAutoNum type="arabicPeriod"/>
            </a:pPr>
            <a:r>
              <a:rPr lang="de-DE" sz="1200">
                <a:latin typeface="Arial" panose="020B0604020202020204" pitchFamily="34" charset="0"/>
                <a:cs typeface="Arial" panose="020B0604020202020204" pitchFamily="34" charset="0"/>
              </a:rPr>
              <a:t>Führen Sie entsprechend den Schritten auf dem G7-Display einen. Durchgangstest aus.</a:t>
            </a:r>
          </a:p>
          <a:p>
            <a:pPr marL="457200" indent="-457200">
              <a:lnSpc>
                <a:spcPct val="90000"/>
              </a:lnSpc>
              <a:spcAft>
                <a:spcPts val="1200"/>
              </a:spcAft>
              <a:buFont typeface="+mj-lt"/>
              <a:buAutoNum type="arabicPeriod"/>
            </a:pPr>
            <a:r>
              <a:rPr lang="de-DE" sz="1200">
                <a:latin typeface="Arial" panose="020B0604020202020204" pitchFamily="34" charset="0"/>
                <a:cs typeface="Arial" panose="020B0604020202020204" pitchFamily="34" charset="0"/>
              </a:rPr>
              <a:t>Die Pumpe startet automatisch</a:t>
            </a:r>
          </a:p>
          <a:p>
            <a:pPr>
              <a:lnSpc>
                <a:spcPct val="90000"/>
              </a:lnSpc>
              <a:spcAft>
                <a:spcPts val="1200"/>
              </a:spcAft>
            </a:pPr>
            <a:r>
              <a:rPr lang="de-DE" sz="1200" b="1">
                <a:solidFill>
                  <a:srgbClr val="A6192E"/>
                </a:solidFill>
                <a:latin typeface="Arial" panose="020B0604020202020204" pitchFamily="34" charset="0"/>
                <a:cs typeface="Arial" panose="020B0604020202020204" pitchFamily="34" charset="0"/>
              </a:rPr>
              <a:t>HINWEIS: </a:t>
            </a:r>
            <a:r>
              <a:rPr lang="de-DE" sz="1200">
                <a:latin typeface="Arial" panose="020B0604020202020204" pitchFamily="34" charset="0"/>
                <a:cs typeface="Arial" panose="020B0604020202020204" pitchFamily="34" charset="0"/>
              </a:rPr>
              <a:t>Falls der Durchgangstest fehlschlägt, dann ruft das Gerät den Modus nicht auf und die Pumpe startet nicht.</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8A48FD9-AA93-9646-B6E0-C707FE267CC1}"/>
              </a:ext>
            </a:extLst>
          </p:cNvPr>
          <p:cNvSpPr txBox="1"/>
          <p:nvPr/>
        </p:nvSpPr>
        <p:spPr>
          <a:xfrm>
            <a:off x="522187" y="5591254"/>
            <a:ext cx="5096293" cy="954107"/>
          </a:xfrm>
          <a:prstGeom prst="rect">
            <a:avLst/>
          </a:prstGeom>
          <a:noFill/>
        </p:spPr>
        <p:txBody>
          <a:bodyPr wrap="square" rtlCol="0">
            <a:spAutoFit/>
          </a:bodyPr>
          <a:lstStyle/>
          <a:p>
            <a:pPr>
              <a:spcAft>
                <a:spcPts val="600"/>
              </a:spcAft>
            </a:pPr>
            <a:r>
              <a:rPr lang="de-DE" sz="1400" b="1"/>
              <a:t>AUSSCHALTEN DER PUMPE</a:t>
            </a:r>
          </a:p>
          <a:p>
            <a:pPr marL="457200" indent="-457200">
              <a:lnSpc>
                <a:spcPct val="90000"/>
              </a:lnSpc>
              <a:spcAft>
                <a:spcPts val="1200"/>
              </a:spcAft>
              <a:buFont typeface="+mj-lt"/>
              <a:buAutoNum type="arabicPeriod"/>
            </a:pPr>
            <a:r>
              <a:rPr lang="de-DE" sz="1200">
                <a:latin typeface="Arial" panose="020B0604020202020204" pitchFamily="34" charset="0"/>
                <a:cs typeface="Arial" panose="020B0604020202020204" pitchFamily="34" charset="0"/>
              </a:rPr>
              <a:t>Rufen Sie einen Modus ohne Pumpe auf, wie Normal, Atemschutzgerät oder Hochrisiko.</a:t>
            </a:r>
          </a:p>
          <a:p>
            <a:pPr marL="285750" indent="-285750">
              <a:lnSpc>
                <a:spcPct val="90000"/>
              </a:lnSpc>
              <a:spcAft>
                <a:spcPts val="1200"/>
              </a:spcAft>
              <a:buFont typeface="Wingdings"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BEA1BCF-BF1C-1342-A3F0-3408D38F32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7704" y="785682"/>
            <a:ext cx="2561093" cy="6534257"/>
          </a:xfrm>
          <a:prstGeom prst="rect">
            <a:avLst/>
          </a:prstGeom>
        </p:spPr>
      </p:pic>
      <p:sp>
        <p:nvSpPr>
          <p:cNvPr id="10" name="Rectangle 9">
            <a:extLst>
              <a:ext uri="{FF2B5EF4-FFF2-40B4-BE49-F238E27FC236}">
                <a16:creationId xmlns:a16="http://schemas.microsoft.com/office/drawing/2014/main" id="{12B958DB-BD93-5E4E-B51A-26944D44FD41}"/>
              </a:ext>
            </a:extLst>
          </p:cNvPr>
          <p:cNvSpPr/>
          <p:nvPr/>
        </p:nvSpPr>
        <p:spPr>
          <a:xfrm>
            <a:off x="8253046" y="1553370"/>
            <a:ext cx="553357" cy="261610"/>
          </a:xfrm>
          <a:prstGeom prst="rect">
            <a:avLst/>
          </a:prstGeom>
        </p:spPr>
        <p:txBody>
          <a:bodyPr wrap="none">
            <a:spAutoFit/>
          </a:bodyPr>
          <a:lstStyle/>
          <a:p>
            <a:r>
              <a:rPr lang="de-DE" sz="1100">
                <a:latin typeface="Arial" panose="020B0604020202020204" pitchFamily="34" charset="0"/>
                <a:cs typeface="Arial" panose="020B0604020202020204" pitchFamily="34" charset="0"/>
              </a:rPr>
              <a:t>Pumpe</a:t>
            </a:r>
          </a:p>
        </p:txBody>
      </p:sp>
      <p:sp>
        <p:nvSpPr>
          <p:cNvPr id="22" name="Rectangle 21">
            <a:extLst>
              <a:ext uri="{FF2B5EF4-FFF2-40B4-BE49-F238E27FC236}">
                <a16:creationId xmlns:a16="http://schemas.microsoft.com/office/drawing/2014/main" id="{B467D731-7059-2047-9F77-F9B6FC8B23B9}"/>
              </a:ext>
            </a:extLst>
          </p:cNvPr>
          <p:cNvSpPr/>
          <p:nvPr/>
        </p:nvSpPr>
        <p:spPr>
          <a:xfrm>
            <a:off x="5682282" y="1408096"/>
            <a:ext cx="1085554" cy="261610"/>
          </a:xfrm>
          <a:prstGeom prst="rect">
            <a:avLst/>
          </a:prstGeom>
        </p:spPr>
        <p:txBody>
          <a:bodyPr wrap="none">
            <a:spAutoFit/>
          </a:bodyPr>
          <a:lstStyle/>
          <a:p>
            <a:r>
              <a:rPr lang="de-DE" sz="1100">
                <a:latin typeface="Arial" panose="020B0604020202020204" pitchFamily="34" charset="0"/>
                <a:cs typeface="Arial" panose="020B0604020202020204" pitchFamily="34" charset="0"/>
              </a:rPr>
              <a:t>Schnellkuppler</a:t>
            </a:r>
          </a:p>
        </p:txBody>
      </p:sp>
      <p:sp>
        <p:nvSpPr>
          <p:cNvPr id="23" name="Rectangle 22">
            <a:extLst>
              <a:ext uri="{FF2B5EF4-FFF2-40B4-BE49-F238E27FC236}">
                <a16:creationId xmlns:a16="http://schemas.microsoft.com/office/drawing/2014/main" id="{5ABCE2D8-B8B3-F340-8DF2-66CDDDB1B978}"/>
              </a:ext>
            </a:extLst>
          </p:cNvPr>
          <p:cNvSpPr/>
          <p:nvPr/>
        </p:nvSpPr>
        <p:spPr>
          <a:xfrm>
            <a:off x="6150359" y="1082131"/>
            <a:ext cx="617477" cy="261610"/>
          </a:xfrm>
          <a:prstGeom prst="rect">
            <a:avLst/>
          </a:prstGeom>
        </p:spPr>
        <p:txBody>
          <a:bodyPr wrap="none">
            <a:spAutoFit/>
          </a:bodyPr>
          <a:lstStyle/>
          <a:p>
            <a:r>
              <a:rPr lang="de-DE" sz="1100">
                <a:latin typeface="Arial" panose="020B0604020202020204" pitchFamily="34" charset="0"/>
                <a:cs typeface="Arial" panose="020B0604020202020204" pitchFamily="34" charset="0"/>
              </a:rPr>
              <a:t>Schlauch</a:t>
            </a:r>
          </a:p>
        </p:txBody>
      </p:sp>
      <p:cxnSp>
        <p:nvCxnSpPr>
          <p:cNvPr id="25" name="Straight Connector 24">
            <a:extLst>
              <a:ext uri="{FF2B5EF4-FFF2-40B4-BE49-F238E27FC236}">
                <a16:creationId xmlns:a16="http://schemas.microsoft.com/office/drawing/2014/main" id="{B7E67DD6-C425-6C49-B336-32CE7066BF36}"/>
              </a:ext>
            </a:extLst>
          </p:cNvPr>
          <p:cNvCxnSpPr>
            <a:cxnSpLocks/>
          </p:cNvCxnSpPr>
          <p:nvPr/>
        </p:nvCxnSpPr>
        <p:spPr>
          <a:xfrm flipH="1">
            <a:off x="6700813" y="1553370"/>
            <a:ext cx="1065887"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412C66-0BA5-A342-99F6-B1909B29B688}"/>
              </a:ext>
            </a:extLst>
          </p:cNvPr>
          <p:cNvCxnSpPr>
            <a:cxnSpLocks/>
          </p:cNvCxnSpPr>
          <p:nvPr/>
        </p:nvCxnSpPr>
        <p:spPr>
          <a:xfrm>
            <a:off x="7907378" y="1684696"/>
            <a:ext cx="345668"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F08816-40BB-5744-AAAA-E373C6D548E9}"/>
              </a:ext>
            </a:extLst>
          </p:cNvPr>
          <p:cNvCxnSpPr>
            <a:cxnSpLocks/>
          </p:cNvCxnSpPr>
          <p:nvPr/>
        </p:nvCxnSpPr>
        <p:spPr>
          <a:xfrm flipH="1">
            <a:off x="6716804" y="1227551"/>
            <a:ext cx="1124489" cy="0"/>
          </a:xfrm>
          <a:prstGeom prst="line">
            <a:avLst/>
          </a:prstGeom>
          <a:ln w="15875" cap="rnd">
            <a:solidFill>
              <a:srgbClr val="A6192E"/>
            </a:solidFill>
            <a:prstDash val="sysDot"/>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DURCHGANGSTESTS</a:t>
            </a:r>
          </a:p>
        </p:txBody>
      </p:sp>
      <p:sp>
        <p:nvSpPr>
          <p:cNvPr id="7" name="TextBox 6">
            <a:extLst>
              <a:ext uri="{FF2B5EF4-FFF2-40B4-BE49-F238E27FC236}">
                <a16:creationId xmlns:a16="http://schemas.microsoft.com/office/drawing/2014/main" id="{5883F66D-F784-C24D-B7F6-DA71E7051670}"/>
              </a:ext>
            </a:extLst>
          </p:cNvPr>
          <p:cNvSpPr txBox="1"/>
          <p:nvPr/>
        </p:nvSpPr>
        <p:spPr>
          <a:xfrm>
            <a:off x="1812566" y="786549"/>
            <a:ext cx="5532013" cy="827919"/>
          </a:xfrm>
          <a:prstGeom prst="rect">
            <a:avLst/>
          </a:prstGeom>
          <a:noFill/>
        </p:spPr>
        <p:txBody>
          <a:bodyPr wrap="square" rtlCol="0">
            <a:spAutoFit/>
          </a:bodyPr>
          <a:lstStyle/>
          <a:p>
            <a:pPr algn="ctr">
              <a:lnSpc>
                <a:spcPct val="90000"/>
              </a:lnSpc>
              <a:spcAft>
                <a:spcPts val="1200"/>
              </a:spcAft>
            </a:pPr>
            <a:r>
              <a:rPr lang="de-DE" sz="1400" dirty="0">
                <a:latin typeface="Arial" panose="020B0604020202020204" pitchFamily="34" charset="0"/>
                <a:cs typeface="Arial" panose="020B0604020202020204" pitchFamily="34" charset="0"/>
              </a:rPr>
              <a:t>Durchgangstests werden durchgeführt, um sicherzustellen, dass Ihr Gerät ordnungsgemäß arbeitet, ehe mit der Pumpe die Gaskonzentrationen in einer Umgebung getestet werden.</a:t>
            </a:r>
          </a:p>
          <a:p>
            <a:pPr algn="ctr">
              <a:lnSpc>
                <a:spcPct val="90000"/>
              </a:lnSpc>
              <a:spcAft>
                <a:spcPts val="1200"/>
              </a:spcAft>
            </a:pPr>
            <a:r>
              <a:rPr lang="de-DE" sz="1400" dirty="0">
                <a:latin typeface="Arial" panose="020B0604020202020204" pitchFamily="34" charset="0"/>
                <a:cs typeface="Arial" panose="020B0604020202020204" pitchFamily="34" charset="0"/>
              </a:rPr>
              <a:t>Das Multi-Pumpen-Steckmodul für G7 von </a:t>
            </a:r>
            <a:r>
              <a:rPr lang="de-DE" sz="1400" dirty="0" err="1">
                <a:latin typeface="Arial" panose="020B0604020202020204" pitchFamily="34" charset="0"/>
                <a:cs typeface="Arial" panose="020B0604020202020204" pitchFamily="34" charset="0"/>
              </a:rPr>
              <a:t>Blackline</a:t>
            </a:r>
            <a:r>
              <a:rPr lang="de-DE" sz="1400" dirty="0">
                <a:latin typeface="Arial" panose="020B0604020202020204" pitchFamily="34" charset="0"/>
                <a:cs typeface="Arial" panose="020B0604020202020204" pitchFamily="34" charset="0"/>
              </a:rPr>
              <a:t> verfügt über zwei Durchgangstests: </a:t>
            </a:r>
          </a:p>
        </p:txBody>
      </p:sp>
      <p:sp>
        <p:nvSpPr>
          <p:cNvPr id="3" name="Rectangle 2">
            <a:extLst>
              <a:ext uri="{FF2B5EF4-FFF2-40B4-BE49-F238E27FC236}">
                <a16:creationId xmlns:a16="http://schemas.microsoft.com/office/drawing/2014/main" id="{B1693DC9-ADEC-CF43-BBD2-8AB658BDEF8A}"/>
              </a:ext>
            </a:extLst>
          </p:cNvPr>
          <p:cNvSpPr/>
          <p:nvPr/>
        </p:nvSpPr>
        <p:spPr>
          <a:xfrm>
            <a:off x="268939" y="3231977"/>
            <a:ext cx="3023238" cy="1431161"/>
          </a:xfrm>
          <a:prstGeom prst="rect">
            <a:avLst/>
          </a:prstGeom>
        </p:spPr>
        <p:txBody>
          <a:bodyPr wrap="square">
            <a:spAutoFit/>
          </a:bodyPr>
          <a:lstStyle/>
          <a:p>
            <a:pPr>
              <a:spcAft>
                <a:spcPts val="600"/>
              </a:spcAft>
            </a:pPr>
            <a:r>
              <a:rPr lang="de-DE" sz="1100"/>
              <a:t>G7 durchläuft diesen Durchgangstest, ehe es einen Pumpen-Modus aufruft.</a:t>
            </a:r>
          </a:p>
          <a:p>
            <a:pPr>
              <a:spcAft>
                <a:spcPts val="600"/>
              </a:spcAft>
            </a:pPr>
            <a:r>
              <a:rPr lang="de-DE" sz="1100"/>
              <a:t>Die Anweisungen für diesen Durchgangstest erscheinen auf dem G7-Display. Beim Bestehen des Durchgangstests wird G7 den Modus aufrufen und die Pumpe schaltet sich ein.</a:t>
            </a:r>
          </a:p>
          <a:p>
            <a:pPr>
              <a:spcAft>
                <a:spcPts val="600"/>
              </a:spcAft>
            </a:pPr>
            <a:r>
              <a:rPr lang="de-DE" sz="1100"/>
              <a:t>Beim Nichtbestehen des Durchgangstests kehrt G7 wieder in den Normal-Modus zurück.</a:t>
            </a:r>
          </a:p>
        </p:txBody>
      </p:sp>
      <p:sp>
        <p:nvSpPr>
          <p:cNvPr id="9" name="Rectangle 8">
            <a:extLst>
              <a:ext uri="{FF2B5EF4-FFF2-40B4-BE49-F238E27FC236}">
                <a16:creationId xmlns:a16="http://schemas.microsoft.com/office/drawing/2014/main" id="{6A1B1C65-3C9E-2F42-AF04-CFF809A2DE7F}"/>
              </a:ext>
            </a:extLst>
          </p:cNvPr>
          <p:cNvSpPr/>
          <p:nvPr/>
        </p:nvSpPr>
        <p:spPr>
          <a:xfrm>
            <a:off x="5864902" y="2810558"/>
            <a:ext cx="2895971" cy="2846933"/>
          </a:xfrm>
          <a:prstGeom prst="rect">
            <a:avLst/>
          </a:prstGeom>
        </p:spPr>
        <p:txBody>
          <a:bodyPr wrap="square">
            <a:spAutoFit/>
          </a:bodyPr>
          <a:lstStyle/>
          <a:p>
            <a:pPr>
              <a:spcAft>
                <a:spcPts val="600"/>
              </a:spcAft>
            </a:pPr>
            <a:r>
              <a:rPr lang="de-DE" b="1"/>
              <a:t>MANUELLE DURCHGANGSTESTS</a:t>
            </a:r>
          </a:p>
          <a:p>
            <a:pPr>
              <a:spcAft>
                <a:spcPts val="600"/>
              </a:spcAft>
            </a:pPr>
            <a:r>
              <a:rPr lang="de-DE" sz="1100"/>
              <a:t>Diesen Durchgangstest können Sie jederzeit durchführen, wenn eine Pumpe in Betrieb ist.</a:t>
            </a:r>
          </a:p>
          <a:p>
            <a:pPr>
              <a:spcAft>
                <a:spcPts val="600"/>
              </a:spcAft>
            </a:pPr>
            <a:r>
              <a:rPr lang="de-DE" sz="1100"/>
              <a:t>Zum Durchführen eines manuellen Durchgangstests:</a:t>
            </a:r>
          </a:p>
          <a:p>
            <a:pPr marL="228600" indent="-228600">
              <a:spcAft>
                <a:spcPts val="600"/>
              </a:spcAft>
              <a:buFont typeface="+mj-lt"/>
              <a:buAutoNum type="arabicPeriod"/>
            </a:pPr>
            <a:r>
              <a:rPr lang="de-DE" sz="1100"/>
              <a:t>Stecken Sie das Ende Ihres Einlasses ein</a:t>
            </a:r>
          </a:p>
          <a:p>
            <a:pPr marL="228600" indent="-228600">
              <a:spcAft>
                <a:spcPts val="600"/>
              </a:spcAft>
              <a:buFont typeface="+mj-lt"/>
              <a:buAutoNum type="arabicPeriod"/>
            </a:pPr>
            <a:r>
              <a:rPr lang="de-DE" sz="1100"/>
              <a:t>Warten Sie auf das gelbe Warnsignal</a:t>
            </a:r>
          </a:p>
          <a:p>
            <a:pPr marL="228600" indent="-228600">
              <a:spcAft>
                <a:spcPts val="600"/>
              </a:spcAft>
              <a:buFont typeface="+mj-lt"/>
              <a:buAutoNum type="arabicPeriod"/>
            </a:pPr>
            <a:r>
              <a:rPr lang="de-DE" sz="1100"/>
              <a:t>Stecken Sie das Ende Ihres Einlasses aus</a:t>
            </a:r>
          </a:p>
          <a:p>
            <a:pPr marL="228600" indent="-228600">
              <a:spcAft>
                <a:spcPts val="600"/>
              </a:spcAft>
              <a:buFont typeface="+mj-lt"/>
              <a:buAutoNum type="arabicPeriod"/>
            </a:pPr>
            <a:r>
              <a:rPr lang="de-DE" sz="1100"/>
              <a:t>Warten Sie auf das Ende des Alarms</a:t>
            </a:r>
          </a:p>
          <a:p>
            <a:pPr>
              <a:spcAft>
                <a:spcPts val="600"/>
              </a:spcAft>
            </a:pPr>
            <a:r>
              <a:rPr lang="de-DE" sz="1100"/>
              <a:t>Ertönt beim Einstecken das gelbe Warnsignal und stoppt es bei der Freigabe, dann kann Ihr Gerät sicher verwendet werden.</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268939" y="2011064"/>
            <a:ext cx="2608406" cy="723275"/>
          </a:xfrm>
          <a:prstGeom prst="rect">
            <a:avLst/>
          </a:prstGeom>
        </p:spPr>
        <p:txBody>
          <a:bodyPr wrap="none">
            <a:spAutoFit/>
          </a:bodyPr>
          <a:lstStyle/>
          <a:p>
            <a:pPr>
              <a:spcAft>
                <a:spcPts val="600"/>
              </a:spcAft>
            </a:pPr>
            <a:r>
              <a:rPr lang="de-DE" b="1" dirty="0"/>
              <a:t>AUTOMATISCHE </a:t>
            </a:r>
          </a:p>
          <a:p>
            <a:pPr>
              <a:spcAft>
                <a:spcPts val="600"/>
              </a:spcAft>
            </a:pPr>
            <a:r>
              <a:rPr lang="de-DE" b="1" dirty="0"/>
              <a:t>DURCHGANGSTESTS</a:t>
            </a:r>
          </a:p>
        </p:txBody>
      </p:sp>
      <p:pic>
        <p:nvPicPr>
          <p:cNvPr id="16" name="Picture 15">
            <a:extLst>
              <a:ext uri="{FF2B5EF4-FFF2-40B4-BE49-F238E27FC236}">
                <a16:creationId xmlns:a16="http://schemas.microsoft.com/office/drawing/2014/main" id="{A7B79309-5983-9840-9DCD-28E4284ACA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645146" y="1933005"/>
            <a:ext cx="1853708" cy="4348480"/>
          </a:xfrm>
          <a:prstGeom prst="rect">
            <a:avLst/>
          </a:prstGeom>
        </p:spPr>
      </p:pic>
      <p:sp>
        <p:nvSpPr>
          <p:cNvPr id="19" name="Rectangle 18">
            <a:extLst>
              <a:ext uri="{FF2B5EF4-FFF2-40B4-BE49-F238E27FC236}">
                <a16:creationId xmlns:a16="http://schemas.microsoft.com/office/drawing/2014/main" id="{5DDD6FF4-C972-C447-AEEC-98EC0D0E9573}"/>
              </a:ext>
            </a:extLst>
          </p:cNvPr>
          <p:cNvSpPr/>
          <p:nvPr/>
        </p:nvSpPr>
        <p:spPr>
          <a:xfrm>
            <a:off x="2011006" y="6530595"/>
            <a:ext cx="5121987" cy="237757"/>
          </a:xfrm>
          <a:prstGeom prst="rect">
            <a:avLst/>
          </a:prstGeom>
        </p:spPr>
        <p:txBody>
          <a:bodyPr wrap="square">
            <a:spAutoFit/>
          </a:bodyPr>
          <a:lstStyle/>
          <a:p>
            <a:pPr>
              <a:lnSpc>
                <a:spcPct val="90000"/>
              </a:lnSpc>
              <a:spcAft>
                <a:spcPts val="1200"/>
              </a:spcAft>
            </a:pPr>
            <a:r>
              <a:rPr lang="de-DE" sz="1050" b="1">
                <a:solidFill>
                  <a:srgbClr val="A6192E"/>
                </a:solidFill>
                <a:latin typeface="Arial" panose="020B0604020202020204" pitchFamily="34" charset="0"/>
                <a:cs typeface="Arial" panose="020B0604020202020204" pitchFamily="34" charset="0"/>
              </a:rPr>
              <a:t>HINWEIS: </a:t>
            </a:r>
            <a:r>
              <a:rPr lang="de-DE" sz="1050">
                <a:latin typeface="Arial" panose="020B0604020202020204" pitchFamily="34" charset="0"/>
                <a:cs typeface="Arial" panose="020B0604020202020204" pitchFamily="34" charset="0"/>
              </a:rPr>
              <a:t>G7 geht in ein gelbes Warnsignal über, wenn die Pumpe während des Betriebs blockiert.</a:t>
            </a:r>
          </a:p>
        </p:txBody>
      </p:sp>
    </p:spTree>
    <p:extLst>
      <p:ext uri="{BB962C8B-B14F-4D97-AF65-F5344CB8AC3E}">
        <p14:creationId xmlns:p14="http://schemas.microsoft.com/office/powerpoint/2010/main" val="381284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PUMPENMENÜOPTIONEN</a:t>
            </a:r>
          </a:p>
        </p:txBody>
      </p:sp>
      <p:sp>
        <p:nvSpPr>
          <p:cNvPr id="7" name="TextBox 6">
            <a:extLst>
              <a:ext uri="{FF2B5EF4-FFF2-40B4-BE49-F238E27FC236}">
                <a16:creationId xmlns:a16="http://schemas.microsoft.com/office/drawing/2014/main" id="{5883F66D-F784-C24D-B7F6-DA71E7051670}"/>
              </a:ext>
            </a:extLst>
          </p:cNvPr>
          <p:cNvSpPr txBox="1"/>
          <p:nvPr/>
        </p:nvSpPr>
        <p:spPr>
          <a:xfrm>
            <a:off x="501947" y="992090"/>
            <a:ext cx="8140103" cy="286232"/>
          </a:xfrm>
          <a:prstGeom prst="rect">
            <a:avLst/>
          </a:prstGeom>
          <a:noFill/>
        </p:spPr>
        <p:txBody>
          <a:bodyPr wrap="square" rtlCol="0">
            <a:spAutoFit/>
          </a:bodyPr>
          <a:lstStyle/>
          <a:p>
            <a:pPr>
              <a:lnSpc>
                <a:spcPct val="90000"/>
              </a:lnSpc>
              <a:spcAft>
                <a:spcPts val="1200"/>
              </a:spcAft>
            </a:pPr>
            <a:r>
              <a:rPr lang="de-DE" sz="1400">
                <a:latin typeface="Arial" panose="020B0604020202020204" pitchFamily="34" charset="0"/>
                <a:cs typeface="Arial" panose="020B0604020202020204" pitchFamily="34" charset="0"/>
              </a:rPr>
              <a:t>Ist ein G7-Multi-Pumpen-Steckmodul angebracht, so erscheinen ein neues Sekundärmenü und eine Hauptmenü-Option.</a:t>
            </a:r>
          </a:p>
        </p:txBody>
      </p:sp>
      <p:sp>
        <p:nvSpPr>
          <p:cNvPr id="3" name="Rectangle 2">
            <a:extLst>
              <a:ext uri="{FF2B5EF4-FFF2-40B4-BE49-F238E27FC236}">
                <a16:creationId xmlns:a16="http://schemas.microsoft.com/office/drawing/2014/main" id="{B1693DC9-ADEC-CF43-BBD2-8AB658BDEF8A}"/>
              </a:ext>
            </a:extLst>
          </p:cNvPr>
          <p:cNvSpPr/>
          <p:nvPr/>
        </p:nvSpPr>
        <p:spPr>
          <a:xfrm>
            <a:off x="4649599" y="4690868"/>
            <a:ext cx="3992490" cy="1661993"/>
          </a:xfrm>
          <a:prstGeom prst="rect">
            <a:avLst/>
          </a:prstGeom>
        </p:spPr>
        <p:txBody>
          <a:bodyPr wrap="square">
            <a:spAutoFit/>
          </a:bodyPr>
          <a:lstStyle/>
          <a:p>
            <a:pPr>
              <a:spcAft>
                <a:spcPts val="600"/>
              </a:spcAft>
            </a:pPr>
            <a:r>
              <a:rPr lang="de-DE" sz="1100"/>
              <a:t>Das Sekundärmenü der Pumpe wird durch Drücken der Ab-Pfeiltaste auf dem G7-Hauptbildschirm aufgerufen.</a:t>
            </a:r>
          </a:p>
          <a:p>
            <a:pPr>
              <a:spcAft>
                <a:spcPts val="600"/>
              </a:spcAft>
            </a:pPr>
            <a:r>
              <a:rPr lang="de-DE" sz="1100"/>
              <a:t>Hier sehen Sie unter anderem das Folgende:</a:t>
            </a:r>
          </a:p>
          <a:p>
            <a:pPr marL="171450" indent="-171450">
              <a:spcAft>
                <a:spcPts val="600"/>
              </a:spcAft>
              <a:buFont typeface="Arial" panose="020B0604020202020204" pitchFamily="34" charset="0"/>
              <a:buChar char="•"/>
            </a:pPr>
            <a:r>
              <a:rPr lang="de-DE" sz="1100"/>
              <a:t>Ob die Pumpe ein-/ausgeschalten ist</a:t>
            </a:r>
          </a:p>
          <a:p>
            <a:pPr marL="171450" indent="-171450">
              <a:spcAft>
                <a:spcPts val="600"/>
              </a:spcAft>
              <a:buFont typeface="Arial" panose="020B0604020202020204" pitchFamily="34" charset="0"/>
              <a:buChar char="•"/>
            </a:pPr>
            <a:r>
              <a:rPr lang="de-DE" sz="1100"/>
              <a:t>Schlauchlänge (im Pumpenoptionen-Menü eingerichtet)</a:t>
            </a:r>
          </a:p>
          <a:p>
            <a:pPr marL="171450" indent="-171450">
              <a:spcAft>
                <a:spcPts val="600"/>
              </a:spcAft>
              <a:buFont typeface="Arial" panose="020B0604020202020204" pitchFamily="34" charset="0"/>
              <a:buChar char="•"/>
            </a:pPr>
            <a:r>
              <a:rPr lang="de-DE" sz="1100"/>
              <a:t>Flussrate (in Echtzeit, durch G7 aufrechterhalten)</a:t>
            </a:r>
          </a:p>
          <a:p>
            <a:pPr marL="171450" indent="-171450">
              <a:spcAft>
                <a:spcPts val="600"/>
              </a:spcAft>
              <a:buFont typeface="Arial" panose="020B0604020202020204" pitchFamily="34" charset="0"/>
              <a:buChar char="•"/>
            </a:pPr>
            <a:r>
              <a:rPr lang="de-DE" sz="1100"/>
              <a:t>Test-Timer (falls in den Pumpenoptionen aktiviert)</a:t>
            </a:r>
          </a:p>
        </p:txBody>
      </p:sp>
      <p:sp>
        <p:nvSpPr>
          <p:cNvPr id="9" name="Rectangle 8">
            <a:extLst>
              <a:ext uri="{FF2B5EF4-FFF2-40B4-BE49-F238E27FC236}">
                <a16:creationId xmlns:a16="http://schemas.microsoft.com/office/drawing/2014/main" id="{6A1B1C65-3C9E-2F42-AF04-CFF809A2DE7F}"/>
              </a:ext>
            </a:extLst>
          </p:cNvPr>
          <p:cNvSpPr/>
          <p:nvPr/>
        </p:nvSpPr>
        <p:spPr>
          <a:xfrm>
            <a:off x="4649599" y="1648421"/>
            <a:ext cx="2895971" cy="2015936"/>
          </a:xfrm>
          <a:prstGeom prst="rect">
            <a:avLst/>
          </a:prstGeom>
        </p:spPr>
        <p:txBody>
          <a:bodyPr wrap="square">
            <a:spAutoFit/>
          </a:bodyPr>
          <a:lstStyle/>
          <a:p>
            <a:pPr>
              <a:spcAft>
                <a:spcPts val="600"/>
              </a:spcAft>
            </a:pPr>
            <a:r>
              <a:rPr lang="de-DE" b="1"/>
              <a:t>PUMPENOPTIONEN-MENÜ</a:t>
            </a:r>
          </a:p>
          <a:p>
            <a:pPr>
              <a:spcAft>
                <a:spcPts val="600"/>
              </a:spcAft>
            </a:pPr>
            <a:r>
              <a:rPr lang="de-DE" sz="1100"/>
              <a:t>Das Pumpenoptionen-Menü ist im Hauptmenü von G7 unter Einstellungen verfügbar.</a:t>
            </a:r>
          </a:p>
          <a:p>
            <a:pPr>
              <a:spcAft>
                <a:spcPts val="600"/>
              </a:spcAft>
            </a:pPr>
            <a:endParaRPr lang="en-US" sz="1100" dirty="0"/>
          </a:p>
          <a:p>
            <a:pPr>
              <a:spcAft>
                <a:spcPts val="600"/>
              </a:spcAft>
            </a:pPr>
            <a:r>
              <a:rPr lang="de-DE" sz="1100"/>
              <a:t>Hier richten Sie unter anderem das Folgende ein:</a:t>
            </a:r>
          </a:p>
          <a:p>
            <a:pPr marL="171450" indent="-171450">
              <a:spcAft>
                <a:spcPts val="600"/>
              </a:spcAft>
              <a:buFont typeface="Arial" panose="020B0604020202020204" pitchFamily="34" charset="0"/>
              <a:buChar char="•"/>
            </a:pPr>
            <a:r>
              <a:rPr lang="de-DE" sz="1100"/>
              <a:t>Aktivieren/Deaktivieren des Test-Timers</a:t>
            </a:r>
          </a:p>
          <a:p>
            <a:pPr marL="171450" indent="-171450">
              <a:spcAft>
                <a:spcPts val="600"/>
              </a:spcAft>
              <a:buFont typeface="Arial" panose="020B0604020202020204" pitchFamily="34" charset="0"/>
              <a:buChar char="•"/>
            </a:pPr>
            <a:r>
              <a:rPr lang="de-DE" sz="1100"/>
              <a:t>Schlauchlänge</a:t>
            </a:r>
          </a:p>
          <a:p>
            <a:pPr>
              <a:spcAft>
                <a:spcPts val="600"/>
              </a:spcAft>
            </a:pPr>
            <a:endParaRPr lang="en-US" sz="1100" b="1" dirty="0"/>
          </a:p>
        </p:txBody>
      </p:sp>
      <p:sp>
        <p:nvSpPr>
          <p:cNvPr id="6" name="Rectangle 5">
            <a:extLst>
              <a:ext uri="{FF2B5EF4-FFF2-40B4-BE49-F238E27FC236}">
                <a16:creationId xmlns:a16="http://schemas.microsoft.com/office/drawing/2014/main" id="{A6815E37-F550-9F4C-9634-BF68438120DB}"/>
              </a:ext>
            </a:extLst>
          </p:cNvPr>
          <p:cNvSpPr/>
          <p:nvPr/>
        </p:nvSpPr>
        <p:spPr>
          <a:xfrm>
            <a:off x="4649599" y="4269449"/>
            <a:ext cx="2390463" cy="369332"/>
          </a:xfrm>
          <a:prstGeom prst="rect">
            <a:avLst/>
          </a:prstGeom>
        </p:spPr>
        <p:txBody>
          <a:bodyPr wrap="none">
            <a:spAutoFit/>
          </a:bodyPr>
          <a:lstStyle/>
          <a:p>
            <a:pPr>
              <a:spcAft>
                <a:spcPts val="600"/>
              </a:spcAft>
            </a:pPr>
            <a:r>
              <a:rPr lang="de-DE" b="1"/>
              <a:t>SEKUNDÄRMENÜ</a:t>
            </a:r>
          </a:p>
        </p:txBody>
      </p:sp>
      <p:grpSp>
        <p:nvGrpSpPr>
          <p:cNvPr id="10" name="Group 9">
            <a:extLst>
              <a:ext uri="{FF2B5EF4-FFF2-40B4-BE49-F238E27FC236}">
                <a16:creationId xmlns:a16="http://schemas.microsoft.com/office/drawing/2014/main" id="{CA915A73-F0DC-3345-BBCF-1B3B17B5B796}"/>
              </a:ext>
            </a:extLst>
          </p:cNvPr>
          <p:cNvGrpSpPr/>
          <p:nvPr/>
        </p:nvGrpSpPr>
        <p:grpSpPr>
          <a:xfrm>
            <a:off x="1652924" y="4300539"/>
            <a:ext cx="2996675" cy="2004382"/>
            <a:chOff x="8559142" y="2673635"/>
            <a:chExt cx="2996675" cy="2004382"/>
          </a:xfrm>
        </p:grpSpPr>
        <p:sp>
          <p:nvSpPr>
            <p:cNvPr id="11" name="Rectangle 10">
              <a:extLst>
                <a:ext uri="{FF2B5EF4-FFF2-40B4-BE49-F238E27FC236}">
                  <a16:creationId xmlns:a16="http://schemas.microsoft.com/office/drawing/2014/main" id="{F081B579-D837-9641-BD5D-0359F99E1DB9}"/>
                </a:ext>
              </a:extLst>
            </p:cNvPr>
            <p:cNvSpPr/>
            <p:nvPr/>
          </p:nvSpPr>
          <p:spPr>
            <a:xfrm>
              <a:off x="8811777" y="2676939"/>
              <a:ext cx="2491409" cy="20010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7E6A3D7-DC64-C642-AA49-5314DC45F2BD}"/>
                </a:ext>
              </a:extLst>
            </p:cNvPr>
            <p:cNvCxnSpPr/>
            <p:nvPr/>
          </p:nvCxnSpPr>
          <p:spPr>
            <a:xfrm>
              <a:off x="8811777" y="3021497"/>
              <a:ext cx="24914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673C0FC-FA20-C743-A375-8EECE7ACA9A1}"/>
                </a:ext>
              </a:extLst>
            </p:cNvPr>
            <p:cNvSpPr/>
            <p:nvPr/>
          </p:nvSpPr>
          <p:spPr>
            <a:xfrm>
              <a:off x="8559142" y="3123916"/>
              <a:ext cx="2996675" cy="1308050"/>
            </a:xfrm>
            <a:prstGeom prst="rect">
              <a:avLst/>
            </a:prstGeom>
          </p:spPr>
          <p:txBody>
            <a:bodyPr wrap="square">
              <a:spAutoFit/>
            </a:bodyPr>
            <a:lstStyle/>
            <a:p>
              <a:pPr algn="ctr">
                <a:spcAft>
                  <a:spcPts val="600"/>
                </a:spcAft>
              </a:pPr>
              <a:r>
                <a:rPr lang="de-DE" sz="1600">
                  <a:latin typeface="Verdana" panose="020B0604030504040204" pitchFamily="34" charset="0"/>
                  <a:ea typeface="Verdana" panose="020B0604030504040204" pitchFamily="34" charset="0"/>
                  <a:cs typeface="Verdana" panose="020B0604030504040204" pitchFamily="34" charset="0"/>
                </a:rPr>
                <a:t>Pumpe ein</a:t>
              </a:r>
            </a:p>
            <a:p>
              <a:pPr algn="ctr">
                <a:spcAft>
                  <a:spcPts val="600"/>
                </a:spcAft>
              </a:pPr>
              <a:r>
                <a:rPr lang="de-DE" sz="1600">
                  <a:latin typeface="Verdana" panose="020B0604030504040204" pitchFamily="34" charset="0"/>
                  <a:ea typeface="Verdana" panose="020B0604030504040204" pitchFamily="34" charset="0"/>
                  <a:cs typeface="Verdana" panose="020B0604030504040204" pitchFamily="34" charset="0"/>
                </a:rPr>
                <a:t>L Schlauch: 10 m</a:t>
              </a:r>
            </a:p>
            <a:p>
              <a:pPr algn="ctr">
                <a:spcAft>
                  <a:spcPts val="600"/>
                </a:spcAft>
              </a:pPr>
              <a:r>
                <a:rPr lang="de-DE" sz="1600">
                  <a:latin typeface="Verdana" panose="020B0604030504040204" pitchFamily="34" charset="0"/>
                  <a:ea typeface="Verdana" panose="020B0604030504040204" pitchFamily="34" charset="0"/>
                  <a:cs typeface="Verdana" panose="020B0604030504040204" pitchFamily="34" charset="0"/>
                </a:rPr>
                <a:t>300 ml/min</a:t>
              </a:r>
            </a:p>
            <a:p>
              <a:pPr algn="ctr">
                <a:spcAft>
                  <a:spcPts val="600"/>
                </a:spcAft>
              </a:pPr>
              <a:r>
                <a:rPr lang="de-DE" sz="1600">
                  <a:latin typeface="Verdana" panose="020B0604030504040204" pitchFamily="34" charset="0"/>
                  <a:ea typeface="Verdana" panose="020B0604030504040204" pitchFamily="34" charset="0"/>
                  <a:cs typeface="Verdana" panose="020B0604030504040204" pitchFamily="34" charset="0"/>
                </a:rPr>
                <a:t>Test 70 Sek.</a:t>
              </a:r>
            </a:p>
          </p:txBody>
        </p:sp>
        <p:pic>
          <p:nvPicPr>
            <p:cNvPr id="14" name="Graphic 13" descr="Full Battery">
              <a:extLst>
                <a:ext uri="{FF2B5EF4-FFF2-40B4-BE49-F238E27FC236}">
                  <a16:creationId xmlns:a16="http://schemas.microsoft.com/office/drawing/2014/main" id="{CE65AF59-58C5-CF46-B533-3DAFBD50D8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91336" y="2673635"/>
              <a:ext cx="354492" cy="354492"/>
            </a:xfrm>
            <a:prstGeom prst="rect">
              <a:avLst/>
            </a:prstGeom>
          </p:spPr>
        </p:pic>
      </p:grpSp>
      <p:sp>
        <p:nvSpPr>
          <p:cNvPr id="25" name="Rectangle 24">
            <a:extLst>
              <a:ext uri="{FF2B5EF4-FFF2-40B4-BE49-F238E27FC236}">
                <a16:creationId xmlns:a16="http://schemas.microsoft.com/office/drawing/2014/main" id="{3EBE7B3F-D499-AC47-9458-5E01F9C75A7F}"/>
              </a:ext>
            </a:extLst>
          </p:cNvPr>
          <p:cNvSpPr/>
          <p:nvPr/>
        </p:nvSpPr>
        <p:spPr>
          <a:xfrm>
            <a:off x="1905560" y="1692191"/>
            <a:ext cx="2491409" cy="20010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A8AC9F7-14F8-BC43-9126-F83FD22CD054}"/>
              </a:ext>
            </a:extLst>
          </p:cNvPr>
          <p:cNvCxnSpPr/>
          <p:nvPr/>
        </p:nvCxnSpPr>
        <p:spPr>
          <a:xfrm>
            <a:off x="1905560" y="2036749"/>
            <a:ext cx="24914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2EE7373-71C6-3943-96D0-2E5CC38BA57C}"/>
              </a:ext>
            </a:extLst>
          </p:cNvPr>
          <p:cNvSpPr/>
          <p:nvPr/>
        </p:nvSpPr>
        <p:spPr>
          <a:xfrm>
            <a:off x="1905559" y="1731362"/>
            <a:ext cx="2491409" cy="1235210"/>
          </a:xfrm>
          <a:prstGeom prst="rect">
            <a:avLst/>
          </a:prstGeom>
        </p:spPr>
        <p:txBody>
          <a:bodyPr wrap="square">
            <a:spAutoFit/>
          </a:bodyPr>
          <a:lstStyle/>
          <a:p>
            <a:pPr algn="ctr">
              <a:lnSpc>
                <a:spcPct val="90000"/>
              </a:lnSpc>
              <a:spcAft>
                <a:spcPts val="800"/>
              </a:spcAft>
            </a:pPr>
            <a:r>
              <a:rPr lang="de-DE" sz="1600">
                <a:solidFill>
                  <a:schemeClr val="bg1"/>
                </a:solidFill>
                <a:latin typeface="Verdana" panose="020B0604030504040204" pitchFamily="34" charset="0"/>
                <a:ea typeface="Verdana" panose="020B0604030504040204" pitchFamily="34" charset="0"/>
                <a:cs typeface="Verdana" panose="020B0604030504040204" pitchFamily="34" charset="0"/>
              </a:rPr>
              <a:t>Pumpenoptionen</a:t>
            </a:r>
          </a:p>
          <a:p>
            <a:pPr>
              <a:lnSpc>
                <a:spcPct val="90000"/>
              </a:lnSpc>
              <a:spcAft>
                <a:spcPts val="600"/>
              </a:spcAft>
            </a:pPr>
            <a:r>
              <a:rPr lang="de-DE" sz="1600">
                <a:solidFill>
                  <a:schemeClr val="bg1"/>
                </a:solidFill>
                <a:latin typeface="Verdana" panose="020B0604030504040204" pitchFamily="34" charset="0"/>
                <a:ea typeface="Verdana" panose="020B0604030504040204" pitchFamily="34" charset="0"/>
                <a:cs typeface="Verdana" panose="020B0604030504040204" pitchFamily="34" charset="0"/>
              </a:rPr>
              <a:t>  Zurück</a:t>
            </a:r>
          </a:p>
          <a:p>
            <a:pPr>
              <a:lnSpc>
                <a:spcPct val="90000"/>
              </a:lnSpc>
              <a:spcAft>
                <a:spcPts val="600"/>
              </a:spcAft>
            </a:pPr>
            <a:r>
              <a:rPr lang="de-DE" sz="1600">
                <a:solidFill>
                  <a:schemeClr val="bg1"/>
                </a:solidFill>
                <a:latin typeface="Verdana" panose="020B0604030504040204" pitchFamily="34" charset="0"/>
                <a:ea typeface="Verdana" panose="020B0604030504040204" pitchFamily="34" charset="0"/>
                <a:cs typeface="Verdana" panose="020B0604030504040204" pitchFamily="34" charset="0"/>
              </a:rPr>
              <a:t>Testzeit EIN</a:t>
            </a:r>
          </a:p>
          <a:p>
            <a:pPr>
              <a:lnSpc>
                <a:spcPct val="90000"/>
              </a:lnSpc>
              <a:spcAft>
                <a:spcPts val="0"/>
              </a:spcAft>
            </a:pPr>
            <a:r>
              <a:rPr lang="de-DE" sz="1600">
                <a:solidFill>
                  <a:schemeClr val="bg1"/>
                </a:solidFill>
                <a:latin typeface="Verdana" panose="020B0604030504040204" pitchFamily="34" charset="0"/>
                <a:ea typeface="Verdana" panose="020B0604030504040204" pitchFamily="34" charset="0"/>
                <a:cs typeface="Verdana" panose="020B0604030504040204" pitchFamily="34" charset="0"/>
              </a:rPr>
              <a:t>Schlauchlänge</a:t>
            </a:r>
          </a:p>
        </p:txBody>
      </p:sp>
      <p:cxnSp>
        <p:nvCxnSpPr>
          <p:cNvPr id="28" name="Straight Connector 27">
            <a:extLst>
              <a:ext uri="{FF2B5EF4-FFF2-40B4-BE49-F238E27FC236}">
                <a16:creationId xmlns:a16="http://schemas.microsoft.com/office/drawing/2014/main" id="{E53FF91A-34BB-0E49-820C-144DA309CE31}"/>
              </a:ext>
            </a:extLst>
          </p:cNvPr>
          <p:cNvCxnSpPr>
            <a:cxnSpLocks/>
          </p:cNvCxnSpPr>
          <p:nvPr/>
        </p:nvCxnSpPr>
        <p:spPr>
          <a:xfrm>
            <a:off x="1982544" y="2200151"/>
            <a:ext cx="107751" cy="0"/>
          </a:xfrm>
          <a:prstGeom prst="line">
            <a:avLst/>
          </a:prstGeom>
          <a:ln w="12700">
            <a:solidFill>
              <a:schemeClr val="bg1"/>
            </a:solidFill>
            <a:headEnd type="arrow"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F9FEB7-4ADB-DB43-B01A-F4A3D6BE780B}"/>
              </a:ext>
            </a:extLst>
          </p:cNvPr>
          <p:cNvCxnSpPr>
            <a:cxnSpLocks/>
          </p:cNvCxnSpPr>
          <p:nvPr/>
        </p:nvCxnSpPr>
        <p:spPr>
          <a:xfrm flipH="1">
            <a:off x="1126871" y="3957404"/>
            <a:ext cx="70453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02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LADEN</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4521" y="2978143"/>
            <a:ext cx="4485736" cy="2806320"/>
          </a:xfrm>
          <a:prstGeom prst="rect">
            <a:avLst/>
          </a:prstGeom>
        </p:spPr>
      </p:pic>
      <p:sp>
        <p:nvSpPr>
          <p:cNvPr id="4" name="Content Placeholder 2"/>
          <p:cNvSpPr>
            <a:spLocks noGrp="1"/>
          </p:cNvSpPr>
          <p:nvPr>
            <p:ph idx="1"/>
          </p:nvPr>
        </p:nvSpPr>
        <p:spPr>
          <a:xfrm>
            <a:off x="1740176" y="1416321"/>
            <a:ext cx="6006344" cy="1082777"/>
          </a:xfrm>
        </p:spPr>
        <p:txBody>
          <a:bodyPr>
            <a:normAutofit/>
          </a:bodyPr>
          <a:lstStyle/>
          <a:p>
            <a:pPr marL="0" indent="0" algn="ctr">
              <a:buNone/>
            </a:pPr>
            <a:r>
              <a:rPr lang="de-DE"/>
              <a:t>Das G7c hat eine Akku-Laufzeit von 18 Stunden</a:t>
            </a:r>
          </a:p>
          <a:p>
            <a:pPr marL="0" indent="0" algn="ctr">
              <a:buNone/>
            </a:pPr>
            <a:r>
              <a:rPr lang="de-DE"/>
              <a:t>Vergessen Sie nicht, das Gerät nach jeder Schicht aufzuladen!</a:t>
            </a:r>
          </a:p>
        </p:txBody>
      </p:sp>
      <p:sp>
        <p:nvSpPr>
          <p:cNvPr id="5" name="TextBox 4"/>
          <p:cNvSpPr txBox="1"/>
          <p:nvPr/>
        </p:nvSpPr>
        <p:spPr>
          <a:xfrm>
            <a:off x="1889276" y="2978143"/>
            <a:ext cx="2158743" cy="1231106"/>
          </a:xfrm>
          <a:prstGeom prst="rect">
            <a:avLst/>
          </a:prstGeom>
          <a:noFill/>
        </p:spPr>
        <p:txBody>
          <a:bodyPr wrap="square" rtlCol="0">
            <a:spAutoFit/>
          </a:bodyPr>
          <a:lstStyle/>
          <a:p>
            <a:r>
              <a:rPr lang="de-DE" b="1"/>
              <a:t>Was muss ich tun?</a:t>
            </a:r>
          </a:p>
          <a:p>
            <a:endParaRPr lang="en-US" sz="1400" dirty="0"/>
          </a:p>
          <a:p>
            <a:r>
              <a:rPr lang="de-DE" sz="1400"/>
              <a:t>Stecken Sie die Ladeklemme in die Basisstation des G7 und anschließend in den Mikro-USB-Stecker.</a:t>
            </a:r>
          </a:p>
        </p:txBody>
      </p:sp>
      <p:sp>
        <p:nvSpPr>
          <p:cNvPr id="6" name="Rectangle 5"/>
          <p:cNvSpPr/>
          <p:nvPr/>
        </p:nvSpPr>
        <p:spPr>
          <a:xfrm>
            <a:off x="1740176" y="2868753"/>
            <a:ext cx="6006344" cy="29023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06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408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5"/>
            <a:ext cx="9154920" cy="3820885"/>
          </a:xfrm>
          <a:prstGeom prst="rect">
            <a:avLst/>
          </a:prstGeom>
        </p:spPr>
      </p:pic>
      <p:sp>
        <p:nvSpPr>
          <p:cNvPr id="2" name="Title 1"/>
          <p:cNvSpPr>
            <a:spLocks noGrp="1"/>
          </p:cNvSpPr>
          <p:nvPr>
            <p:ph type="title"/>
          </p:nvPr>
        </p:nvSpPr>
        <p:spPr/>
        <p:txBody>
          <a:bodyPr/>
          <a:lstStyle/>
          <a:p>
            <a:r>
              <a:rPr lang="de-DE"/>
              <a:t>SUPPORT</a:t>
            </a:r>
          </a:p>
        </p:txBody>
      </p:sp>
      <p:sp>
        <p:nvSpPr>
          <p:cNvPr id="12" name="Content Placeholder 2"/>
          <p:cNvSpPr>
            <a:spLocks noGrp="1"/>
          </p:cNvSpPr>
          <p:nvPr>
            <p:ph idx="1"/>
          </p:nvPr>
        </p:nvSpPr>
        <p:spPr>
          <a:xfrm>
            <a:off x="115166" y="4536041"/>
            <a:ext cx="8021781" cy="1036072"/>
          </a:xfrm>
        </p:spPr>
        <p:txBody>
          <a:bodyPr>
            <a:noAutofit/>
          </a:bodyPr>
          <a:lstStyle/>
          <a:p>
            <a:pPr marL="0" indent="0">
              <a:buNone/>
            </a:pPr>
            <a:r>
              <a:rPr lang="de-DE">
                <a:solidFill>
                  <a:schemeClr val="accent1"/>
                </a:solidFill>
              </a:rPr>
              <a:t>KUNDENDIENST</a:t>
            </a:r>
          </a:p>
          <a:p>
            <a:pPr marL="0" indent="0">
              <a:buNone/>
            </a:pPr>
            <a:r>
              <a:rPr lang="de-DE"/>
              <a:t>Für den technischen Support kontaktieren Sie bitte unser Kundendienstteam.</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2400">
                <a:solidFill>
                  <a:schemeClr val="accent6"/>
                </a:solidFill>
              </a:rPr>
              <a:t>support.BlacklineSafety.com</a:t>
            </a:r>
          </a:p>
        </p:txBody>
      </p:sp>
      <p:sp>
        <p:nvSpPr>
          <p:cNvPr id="8" name="Content Placeholder 2"/>
          <p:cNvSpPr txBox="1">
            <a:spLocks/>
          </p:cNvSpPr>
          <p:nvPr/>
        </p:nvSpPr>
        <p:spPr>
          <a:xfrm>
            <a:off x="115166" y="5435660"/>
            <a:ext cx="2570883" cy="97743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400" b="1"/>
              <a:t>Nordamerika (rund um die Uhr)</a:t>
            </a:r>
            <a:br>
              <a:rPr lang="de-DE" sz="1400" b="1"/>
            </a:br>
            <a:r>
              <a:rPr lang="de-DE" sz="1400"/>
              <a:t>Gebührenfrei: +1-877-869-7212</a:t>
            </a:r>
            <a:br>
              <a:rPr lang="de-DE" sz="1400"/>
            </a:br>
            <a:r>
              <a:rPr lang="de-DE" sz="1400">
                <a:hlinkClick r:id="rId4"/>
              </a:rPr>
              <a:t>sales@blacklinesafety.com</a:t>
            </a:r>
          </a:p>
        </p:txBody>
      </p:sp>
      <p:sp>
        <p:nvSpPr>
          <p:cNvPr id="10" name="Content Placeholder 2"/>
          <p:cNvSpPr txBox="1">
            <a:spLocks/>
          </p:cNvSpPr>
          <p:nvPr/>
        </p:nvSpPr>
        <p:spPr>
          <a:xfrm>
            <a:off x="2911617" y="5397389"/>
            <a:ext cx="285100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400" b="1"/>
              <a:t>International (rund um die Uhr)</a:t>
            </a:r>
            <a:br>
              <a:rPr lang="de-DE" sz="1400" b="1"/>
            </a:br>
            <a:r>
              <a:rPr lang="de-DE" sz="1400"/>
              <a:t>+1-403-452-0327</a:t>
            </a:r>
            <a:br>
              <a:rPr lang="de-DE" sz="1400"/>
            </a:br>
            <a:r>
              <a:rPr lang="de-DE" sz="1400">
                <a:hlinkClick r:id="rId4"/>
              </a:rPr>
              <a:t>support@blacklinesafety.com</a:t>
            </a:r>
          </a:p>
          <a:p>
            <a:pPr marL="0" indent="0">
              <a:buFont typeface="Wingdings" charset="2"/>
              <a:buNone/>
            </a:pPr>
            <a:endParaRPr lang="en-US" sz="1400" dirty="0"/>
          </a:p>
        </p:txBody>
      </p:sp>
    </p:spTree>
    <p:extLst>
      <p:ext uri="{BB962C8B-B14F-4D97-AF65-F5344CB8AC3E}">
        <p14:creationId xmlns:p14="http://schemas.microsoft.com/office/powerpoint/2010/main" val="1362285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t="10179" b="42184"/>
          <a:stretch/>
        </p:blipFill>
        <p:spPr>
          <a:xfrm>
            <a:off x="0" y="578221"/>
            <a:ext cx="9144000" cy="3398884"/>
          </a:xfrm>
          <a:prstGeom prst="rect">
            <a:avLst/>
          </a:prstGeom>
        </p:spPr>
      </p:pic>
      <p:sp>
        <p:nvSpPr>
          <p:cNvPr id="2" name="Title 1"/>
          <p:cNvSpPr>
            <a:spLocks noGrp="1"/>
          </p:cNvSpPr>
          <p:nvPr>
            <p:ph type="title"/>
          </p:nvPr>
        </p:nvSpPr>
        <p:spPr/>
        <p:txBody>
          <a:bodyPr/>
          <a:lstStyle/>
          <a:p>
            <a:r>
              <a:rPr lang="de-DE"/>
              <a:t>EINFÜHRUNG</a:t>
            </a:r>
          </a:p>
        </p:txBody>
      </p:sp>
      <p:sp>
        <p:nvSpPr>
          <p:cNvPr id="3" name="Content Placeholder 2"/>
          <p:cNvSpPr>
            <a:spLocks noGrp="1"/>
          </p:cNvSpPr>
          <p:nvPr>
            <p:ph idx="1"/>
          </p:nvPr>
        </p:nvSpPr>
        <p:spPr>
          <a:xfrm>
            <a:off x="177071" y="4127208"/>
            <a:ext cx="8355143" cy="2588385"/>
          </a:xfrm>
        </p:spPr>
        <p:txBody>
          <a:bodyPr>
            <a:normAutofit/>
          </a:bodyPr>
          <a:lstStyle/>
          <a:p>
            <a:pPr marL="0" indent="0">
              <a:buNone/>
            </a:pPr>
            <a:r>
              <a:rPr lang="de-DE">
                <a:solidFill>
                  <a:schemeClr val="accent1"/>
                </a:solidFill>
              </a:rPr>
              <a:t>WAS IST G7?</a:t>
            </a:r>
          </a:p>
          <a:p>
            <a:r>
              <a:rPr lang="de-DE" sz="1400"/>
              <a:t>Ein überall einsetzbarer, tragbarer persönlicher Sicherheitsmonitor mit Gaserkennung</a:t>
            </a:r>
          </a:p>
          <a:p>
            <a:r>
              <a:rPr lang="de-DE" sz="1400"/>
              <a:t>Akku-Laufzeit von 18 Stunden</a:t>
            </a:r>
          </a:p>
          <a:p>
            <a:r>
              <a:rPr lang="de-DE" sz="1400"/>
              <a:t>Wechselseitige Textnachrichten </a:t>
            </a:r>
          </a:p>
          <a:p>
            <a:r>
              <a:rPr lang="de-DE" sz="1400"/>
              <a:t>Wechselseitige Sprachkommunikation (käuflich erwerbbar)</a:t>
            </a:r>
          </a:p>
          <a:p>
            <a:r>
              <a:rPr lang="de-DE" sz="1400"/>
              <a:t>Sofortige Klarheit der Lage schaffen</a:t>
            </a:r>
          </a:p>
          <a:p>
            <a:r>
              <a:rPr lang="de-DE" sz="1400"/>
              <a:t>Eigensicher</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04347" y="872608"/>
            <a:ext cx="4114800" cy="3443248"/>
          </a:xfrm>
          <a:prstGeom prst="rect">
            <a:avLst/>
          </a:prstGeom>
        </p:spPr>
      </p:pic>
      <p:sp>
        <p:nvSpPr>
          <p:cNvPr id="5" name="TextBox 4"/>
          <p:cNvSpPr txBox="1"/>
          <p:nvPr/>
        </p:nvSpPr>
        <p:spPr>
          <a:xfrm>
            <a:off x="5456904" y="4069635"/>
            <a:ext cx="858833" cy="246221"/>
          </a:xfrm>
          <a:prstGeom prst="rect">
            <a:avLst/>
          </a:prstGeom>
          <a:noFill/>
        </p:spPr>
        <p:txBody>
          <a:bodyPr wrap="square" rtlCol="0">
            <a:spAutoFit/>
          </a:bodyPr>
          <a:lstStyle/>
          <a:p>
            <a:r>
              <a:rPr lang="de-DE" sz="1000"/>
              <a:t>Standard</a:t>
            </a:r>
          </a:p>
        </p:txBody>
      </p:sp>
      <p:sp>
        <p:nvSpPr>
          <p:cNvPr id="8" name="TextBox 7"/>
          <p:cNvSpPr txBox="1"/>
          <p:nvPr/>
        </p:nvSpPr>
        <p:spPr>
          <a:xfrm>
            <a:off x="6545756" y="4219738"/>
            <a:ext cx="660430" cy="246221"/>
          </a:xfrm>
          <a:prstGeom prst="rect">
            <a:avLst/>
          </a:prstGeom>
          <a:noFill/>
        </p:spPr>
        <p:txBody>
          <a:bodyPr wrap="square" rtlCol="0">
            <a:spAutoFit/>
          </a:bodyPr>
          <a:lstStyle/>
          <a:p>
            <a:r>
              <a:rPr lang="de-DE" sz="1000"/>
              <a:t>Eingas</a:t>
            </a:r>
          </a:p>
        </p:txBody>
      </p:sp>
      <p:sp>
        <p:nvSpPr>
          <p:cNvPr id="9" name="TextBox 8"/>
          <p:cNvSpPr txBox="1"/>
          <p:nvPr/>
        </p:nvSpPr>
        <p:spPr>
          <a:xfrm>
            <a:off x="7574863" y="4069634"/>
            <a:ext cx="858833" cy="246221"/>
          </a:xfrm>
          <a:prstGeom prst="rect">
            <a:avLst/>
          </a:prstGeom>
          <a:noFill/>
        </p:spPr>
        <p:txBody>
          <a:bodyPr wrap="square" rtlCol="0">
            <a:spAutoFit/>
          </a:bodyPr>
          <a:lstStyle/>
          <a:p>
            <a:r>
              <a:rPr lang="de-DE" sz="1000"/>
              <a:t>Viergas</a:t>
            </a:r>
          </a:p>
        </p:txBody>
      </p:sp>
    </p:spTree>
    <p:extLst>
      <p:ext uri="{BB962C8B-B14F-4D97-AF65-F5344CB8AC3E}">
        <p14:creationId xmlns:p14="http://schemas.microsoft.com/office/powerpoint/2010/main" val="11758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EINFÜHRUNG</a:t>
            </a:r>
          </a:p>
        </p:txBody>
      </p:sp>
      <p:sp>
        <p:nvSpPr>
          <p:cNvPr id="3" name="Content Placeholder 2"/>
          <p:cNvSpPr>
            <a:spLocks noGrp="1"/>
          </p:cNvSpPr>
          <p:nvPr>
            <p:ph idx="1"/>
          </p:nvPr>
        </p:nvSpPr>
        <p:spPr>
          <a:xfrm>
            <a:off x="268939" y="3894861"/>
            <a:ext cx="8355143" cy="399822"/>
          </a:xfrm>
        </p:spPr>
        <p:txBody>
          <a:bodyPr>
            <a:normAutofit/>
          </a:bodyPr>
          <a:lstStyle/>
          <a:p>
            <a:pPr marL="0" indent="0">
              <a:buNone/>
            </a:pPr>
            <a:r>
              <a:rPr lang="de-DE">
                <a:solidFill>
                  <a:schemeClr val="accent1"/>
                </a:solidFill>
              </a:rPr>
              <a:t>SERVICEPLÄNE</a:t>
            </a:r>
          </a:p>
        </p:txBody>
      </p:sp>
      <p:sp>
        <p:nvSpPr>
          <p:cNvPr id="11" name="Content Placeholder 2"/>
          <p:cNvSpPr txBox="1">
            <a:spLocks/>
          </p:cNvSpPr>
          <p:nvPr/>
        </p:nvSpPr>
        <p:spPr>
          <a:xfrm>
            <a:off x="268940"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de-DE" sz="1800"/>
              <a:t>Selbstüberwachung</a:t>
            </a:r>
          </a:p>
          <a:p>
            <a:r>
              <a:rPr lang="de-DE" sz="1400"/>
              <a:t>Ihr Team überwacht Ihr Blackline Live-Konto</a:t>
            </a:r>
          </a:p>
        </p:txBody>
      </p:sp>
      <p:sp>
        <p:nvSpPr>
          <p:cNvPr id="12" name="Content Placeholder 2"/>
          <p:cNvSpPr txBox="1">
            <a:spLocks/>
          </p:cNvSpPr>
          <p:nvPr/>
        </p:nvSpPr>
        <p:spPr>
          <a:xfrm>
            <a:off x="4384623" y="4431675"/>
            <a:ext cx="3298720" cy="22464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de-DE" sz="1800"/>
              <a:t>Blackline-Überwachung</a:t>
            </a:r>
          </a:p>
          <a:p>
            <a:r>
              <a:rPr lang="de-DE" sz="1400"/>
              <a:t>Das Inhouse-Überwachungspersonal von Blackline Safety überwacht Ihr Team rund um die Uhr, 365 Tage im Jahr</a:t>
            </a:r>
          </a:p>
          <a:p>
            <a:r>
              <a:rPr lang="de-DE" sz="1400"/>
              <a:t>Die Reaktionszeit beträgt bei 99,5 % der Alarme weniger als eine Minute</a:t>
            </a:r>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495300"/>
            <a:ext cx="9144000" cy="3147310"/>
          </a:xfrm>
          <a:prstGeom prst="rect">
            <a:avLst/>
          </a:prstGeom>
        </p:spPr>
      </p:pic>
    </p:spTree>
    <p:extLst>
      <p:ext uri="{BB962C8B-B14F-4D97-AF65-F5344CB8AC3E}">
        <p14:creationId xmlns:p14="http://schemas.microsoft.com/office/powerpoint/2010/main" val="51864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HARDWAREDETAILS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200"/>
            <a:ext cx="9144000" cy="6096000"/>
          </a:xfrm>
          <a:prstGeom prst="rect">
            <a:avLst/>
          </a:prstGeom>
        </p:spPr>
      </p:pic>
      <p:sp>
        <p:nvSpPr>
          <p:cNvPr id="3" name="TextBox 2">
            <a:extLst>
              <a:ext uri="{FF2B5EF4-FFF2-40B4-BE49-F238E27FC236}">
                <a16:creationId xmlns:a16="http://schemas.microsoft.com/office/drawing/2014/main" id="{522CE810-0A49-41B0-8EB9-133C83DDC257}"/>
              </a:ext>
            </a:extLst>
          </p:cNvPr>
          <p:cNvSpPr txBox="1"/>
          <p:nvPr/>
        </p:nvSpPr>
        <p:spPr>
          <a:xfrm>
            <a:off x="0" y="2733152"/>
            <a:ext cx="1698171" cy="415498"/>
          </a:xfrm>
          <a:prstGeom prst="rect">
            <a:avLst/>
          </a:prstGeom>
          <a:solidFill>
            <a:schemeClr val="bg1"/>
          </a:solidFill>
        </p:spPr>
        <p:txBody>
          <a:bodyPr wrap="square" rtlCol="0">
            <a:spAutoFit/>
          </a:bodyPr>
          <a:lstStyle/>
          <a:p>
            <a:r>
              <a:rPr lang="de-DE" sz="1050">
                <a:solidFill>
                  <a:schemeClr val="bg2">
                    <a:lumMod val="75000"/>
                  </a:schemeClr>
                </a:solidFill>
              </a:rPr>
              <a:t>Steckmodul (Standard, Eingas oder Viergas)</a:t>
            </a:r>
          </a:p>
        </p:txBody>
      </p:sp>
      <p:sp>
        <p:nvSpPr>
          <p:cNvPr id="6" name="TextBox 5">
            <a:extLst>
              <a:ext uri="{FF2B5EF4-FFF2-40B4-BE49-F238E27FC236}">
                <a16:creationId xmlns:a16="http://schemas.microsoft.com/office/drawing/2014/main" id="{8E653732-B68C-4664-96E1-CB82ADA4A64D}"/>
              </a:ext>
            </a:extLst>
          </p:cNvPr>
          <p:cNvSpPr txBox="1"/>
          <p:nvPr/>
        </p:nvSpPr>
        <p:spPr>
          <a:xfrm>
            <a:off x="383511" y="3384144"/>
            <a:ext cx="922775" cy="253916"/>
          </a:xfrm>
          <a:prstGeom prst="rect">
            <a:avLst/>
          </a:prstGeom>
          <a:solidFill>
            <a:schemeClr val="bg1"/>
          </a:solidFill>
        </p:spPr>
        <p:txBody>
          <a:bodyPr wrap="square" rtlCol="0">
            <a:spAutoFit/>
          </a:bodyPr>
          <a:lstStyle/>
          <a:p>
            <a:r>
              <a:rPr lang="de-DE" sz="1050">
                <a:solidFill>
                  <a:schemeClr val="bg2">
                    <a:lumMod val="75000"/>
                  </a:schemeClr>
                </a:solidFill>
              </a:rPr>
              <a:t>LCD-Display</a:t>
            </a:r>
          </a:p>
        </p:txBody>
      </p:sp>
      <p:sp>
        <p:nvSpPr>
          <p:cNvPr id="7" name="TextBox 6">
            <a:extLst>
              <a:ext uri="{FF2B5EF4-FFF2-40B4-BE49-F238E27FC236}">
                <a16:creationId xmlns:a16="http://schemas.microsoft.com/office/drawing/2014/main" id="{C0D52F81-8B72-46AB-ABBD-CE3993FE8E42}"/>
              </a:ext>
            </a:extLst>
          </p:cNvPr>
          <p:cNvSpPr txBox="1"/>
          <p:nvPr/>
        </p:nvSpPr>
        <p:spPr>
          <a:xfrm>
            <a:off x="383511" y="4242079"/>
            <a:ext cx="973016" cy="253916"/>
          </a:xfrm>
          <a:prstGeom prst="rect">
            <a:avLst/>
          </a:prstGeom>
          <a:solidFill>
            <a:schemeClr val="bg1"/>
          </a:solidFill>
        </p:spPr>
        <p:txBody>
          <a:bodyPr wrap="square" rtlCol="0">
            <a:spAutoFit/>
          </a:bodyPr>
          <a:lstStyle/>
          <a:p>
            <a:r>
              <a:rPr lang="de-DE" sz="1050">
                <a:solidFill>
                  <a:schemeClr val="bg2">
                    <a:lumMod val="75000"/>
                  </a:schemeClr>
                </a:solidFill>
              </a:rPr>
              <a:t>OK-Taste</a:t>
            </a:r>
          </a:p>
        </p:txBody>
      </p:sp>
      <p:sp>
        <p:nvSpPr>
          <p:cNvPr id="8" name="TextBox 7">
            <a:extLst>
              <a:ext uri="{FF2B5EF4-FFF2-40B4-BE49-F238E27FC236}">
                <a16:creationId xmlns:a16="http://schemas.microsoft.com/office/drawing/2014/main" id="{ED6F9454-9BE1-42D8-AD2D-6BF37F10921B}"/>
              </a:ext>
            </a:extLst>
          </p:cNvPr>
          <p:cNvSpPr txBox="1"/>
          <p:nvPr/>
        </p:nvSpPr>
        <p:spPr>
          <a:xfrm>
            <a:off x="383511" y="3846453"/>
            <a:ext cx="973016" cy="253916"/>
          </a:xfrm>
          <a:prstGeom prst="rect">
            <a:avLst/>
          </a:prstGeom>
          <a:solidFill>
            <a:schemeClr val="bg1"/>
          </a:solidFill>
        </p:spPr>
        <p:txBody>
          <a:bodyPr wrap="square" rtlCol="0">
            <a:spAutoFit/>
          </a:bodyPr>
          <a:lstStyle/>
          <a:p>
            <a:r>
              <a:rPr lang="de-DE" sz="1050">
                <a:solidFill>
                  <a:schemeClr val="bg2">
                    <a:lumMod val="75000"/>
                  </a:schemeClr>
                </a:solidFill>
              </a:rPr>
              <a:t>Auf-Taste</a:t>
            </a:r>
          </a:p>
        </p:txBody>
      </p:sp>
      <p:sp>
        <p:nvSpPr>
          <p:cNvPr id="9" name="TextBox 8">
            <a:extLst>
              <a:ext uri="{FF2B5EF4-FFF2-40B4-BE49-F238E27FC236}">
                <a16:creationId xmlns:a16="http://schemas.microsoft.com/office/drawing/2014/main" id="{1E6F98B2-DCA0-40D7-A60E-FC02BDAD4601}"/>
              </a:ext>
            </a:extLst>
          </p:cNvPr>
          <p:cNvSpPr txBox="1"/>
          <p:nvPr/>
        </p:nvSpPr>
        <p:spPr>
          <a:xfrm>
            <a:off x="383511" y="4671214"/>
            <a:ext cx="973016" cy="253916"/>
          </a:xfrm>
          <a:prstGeom prst="rect">
            <a:avLst/>
          </a:prstGeom>
          <a:solidFill>
            <a:schemeClr val="bg1"/>
          </a:solidFill>
        </p:spPr>
        <p:txBody>
          <a:bodyPr wrap="square" rtlCol="0">
            <a:spAutoFit/>
          </a:bodyPr>
          <a:lstStyle/>
          <a:p>
            <a:r>
              <a:rPr lang="de-DE" sz="1050" dirty="0">
                <a:solidFill>
                  <a:schemeClr val="bg2">
                    <a:lumMod val="75000"/>
                  </a:schemeClr>
                </a:solidFill>
              </a:rPr>
              <a:t>Ein-/Ausschalter</a:t>
            </a:r>
          </a:p>
        </p:txBody>
      </p:sp>
      <p:sp>
        <p:nvSpPr>
          <p:cNvPr id="10" name="TextBox 9">
            <a:extLst>
              <a:ext uri="{FF2B5EF4-FFF2-40B4-BE49-F238E27FC236}">
                <a16:creationId xmlns:a16="http://schemas.microsoft.com/office/drawing/2014/main" id="{A4771DE2-61A9-4049-9EB6-65EB309DD103}"/>
              </a:ext>
            </a:extLst>
          </p:cNvPr>
          <p:cNvSpPr txBox="1"/>
          <p:nvPr/>
        </p:nvSpPr>
        <p:spPr>
          <a:xfrm>
            <a:off x="3463407" y="1855637"/>
            <a:ext cx="1794819" cy="253916"/>
          </a:xfrm>
          <a:prstGeom prst="rect">
            <a:avLst/>
          </a:prstGeom>
          <a:solidFill>
            <a:schemeClr val="bg1"/>
          </a:solidFill>
        </p:spPr>
        <p:txBody>
          <a:bodyPr wrap="square" rtlCol="0">
            <a:spAutoFit/>
          </a:bodyPr>
          <a:lstStyle/>
          <a:p>
            <a:r>
              <a:rPr lang="de-DE" sz="1050" dirty="0">
                <a:solidFill>
                  <a:schemeClr val="bg2">
                    <a:lumMod val="75000"/>
                  </a:schemeClr>
                </a:solidFill>
              </a:rPr>
              <a:t>Lichter oben</a:t>
            </a:r>
          </a:p>
        </p:txBody>
      </p:sp>
      <p:sp>
        <p:nvSpPr>
          <p:cNvPr id="11" name="TextBox 10">
            <a:extLst>
              <a:ext uri="{FF2B5EF4-FFF2-40B4-BE49-F238E27FC236}">
                <a16:creationId xmlns:a16="http://schemas.microsoft.com/office/drawing/2014/main" id="{A5362E9B-89D3-4F06-98D1-FFC846BD12AA}"/>
              </a:ext>
            </a:extLst>
          </p:cNvPr>
          <p:cNvSpPr txBox="1"/>
          <p:nvPr/>
        </p:nvSpPr>
        <p:spPr>
          <a:xfrm>
            <a:off x="3771221" y="2087649"/>
            <a:ext cx="2270090" cy="577081"/>
          </a:xfrm>
          <a:prstGeom prst="rect">
            <a:avLst/>
          </a:prstGeom>
          <a:solidFill>
            <a:schemeClr val="bg1"/>
          </a:solidFill>
        </p:spPr>
        <p:txBody>
          <a:bodyPr wrap="square" rtlCol="0">
            <a:spAutoFit/>
          </a:bodyPr>
          <a:lstStyle/>
          <a:p>
            <a:r>
              <a:rPr lang="de-DE" sz="1050" dirty="0">
                <a:solidFill>
                  <a:schemeClr val="bg2">
                    <a:lumMod val="75000"/>
                  </a:schemeClr>
                </a:solidFill>
              </a:rPr>
              <a:t>Rückmeldung und Warnsignal</a:t>
            </a:r>
          </a:p>
          <a:p>
            <a:r>
              <a:rPr lang="de-DE" sz="1050" dirty="0">
                <a:solidFill>
                  <a:schemeClr val="bg2">
                    <a:lumMod val="75000"/>
                  </a:schemeClr>
                </a:solidFill>
              </a:rPr>
              <a:t>Alarme</a:t>
            </a:r>
          </a:p>
          <a:p>
            <a:r>
              <a:rPr lang="de-DE" sz="1050" dirty="0" err="1">
                <a:solidFill>
                  <a:schemeClr val="bg2">
                    <a:lumMod val="75000"/>
                  </a:schemeClr>
                </a:solidFill>
              </a:rPr>
              <a:t>LiveResponse</a:t>
            </a:r>
            <a:endParaRPr lang="de-DE" sz="1050" dirty="0">
              <a:solidFill>
                <a:schemeClr val="bg2">
                  <a:lumMod val="75000"/>
                </a:schemeClr>
              </a:solidFill>
            </a:endParaRPr>
          </a:p>
        </p:txBody>
      </p:sp>
      <p:sp>
        <p:nvSpPr>
          <p:cNvPr id="12" name="TextBox 11">
            <a:extLst>
              <a:ext uri="{FF2B5EF4-FFF2-40B4-BE49-F238E27FC236}">
                <a16:creationId xmlns:a16="http://schemas.microsoft.com/office/drawing/2014/main" id="{CAEF7A5C-65B1-42CC-833A-73A9F1811460}"/>
              </a:ext>
            </a:extLst>
          </p:cNvPr>
          <p:cNvSpPr txBox="1"/>
          <p:nvPr/>
        </p:nvSpPr>
        <p:spPr>
          <a:xfrm>
            <a:off x="4085492" y="2733299"/>
            <a:ext cx="973016" cy="253916"/>
          </a:xfrm>
          <a:prstGeom prst="rect">
            <a:avLst/>
          </a:prstGeom>
          <a:solidFill>
            <a:schemeClr val="bg1"/>
          </a:solidFill>
        </p:spPr>
        <p:txBody>
          <a:bodyPr wrap="square" rtlCol="0">
            <a:spAutoFit/>
          </a:bodyPr>
          <a:lstStyle/>
          <a:p>
            <a:r>
              <a:rPr lang="de-DE" sz="1050">
                <a:solidFill>
                  <a:schemeClr val="bg2">
                    <a:lumMod val="75000"/>
                  </a:schemeClr>
                </a:solidFill>
              </a:rPr>
              <a:t>SureSafe</a:t>
            </a:r>
          </a:p>
        </p:txBody>
      </p:sp>
      <p:sp>
        <p:nvSpPr>
          <p:cNvPr id="13" name="TextBox 12">
            <a:extLst>
              <a:ext uri="{FF2B5EF4-FFF2-40B4-BE49-F238E27FC236}">
                <a16:creationId xmlns:a16="http://schemas.microsoft.com/office/drawing/2014/main" id="{32863FAC-4469-4046-8587-1583F74360FE}"/>
              </a:ext>
            </a:extLst>
          </p:cNvPr>
          <p:cNvSpPr txBox="1"/>
          <p:nvPr/>
        </p:nvSpPr>
        <p:spPr>
          <a:xfrm>
            <a:off x="4146618" y="3384144"/>
            <a:ext cx="1090246" cy="253916"/>
          </a:xfrm>
          <a:prstGeom prst="rect">
            <a:avLst/>
          </a:prstGeom>
          <a:solidFill>
            <a:schemeClr val="bg1"/>
          </a:solidFill>
        </p:spPr>
        <p:txBody>
          <a:bodyPr wrap="square" rtlCol="0">
            <a:spAutoFit/>
          </a:bodyPr>
          <a:lstStyle/>
          <a:p>
            <a:r>
              <a:rPr lang="de-DE" sz="1050" dirty="0">
                <a:solidFill>
                  <a:schemeClr val="bg2">
                    <a:lumMod val="75000"/>
                  </a:schemeClr>
                </a:solidFill>
              </a:rPr>
              <a:t>Lautsprecher</a:t>
            </a:r>
          </a:p>
        </p:txBody>
      </p:sp>
      <p:sp>
        <p:nvSpPr>
          <p:cNvPr id="14" name="TextBox 13">
            <a:extLst>
              <a:ext uri="{FF2B5EF4-FFF2-40B4-BE49-F238E27FC236}">
                <a16:creationId xmlns:a16="http://schemas.microsoft.com/office/drawing/2014/main" id="{AC09AE7B-74B1-4CAE-AF8B-83CB990B1F4F}"/>
              </a:ext>
            </a:extLst>
          </p:cNvPr>
          <p:cNvSpPr txBox="1"/>
          <p:nvPr/>
        </p:nvSpPr>
        <p:spPr>
          <a:xfrm>
            <a:off x="3896248" y="3870072"/>
            <a:ext cx="973016" cy="253916"/>
          </a:xfrm>
          <a:prstGeom prst="rect">
            <a:avLst/>
          </a:prstGeom>
          <a:solidFill>
            <a:schemeClr val="bg1"/>
          </a:solidFill>
        </p:spPr>
        <p:txBody>
          <a:bodyPr wrap="square" rtlCol="0">
            <a:spAutoFit/>
          </a:bodyPr>
          <a:lstStyle/>
          <a:p>
            <a:r>
              <a:rPr lang="de-DE" sz="1050">
                <a:solidFill>
                  <a:schemeClr val="bg2">
                    <a:lumMod val="75000"/>
                  </a:schemeClr>
                </a:solidFill>
              </a:rPr>
              <a:t>Ab-Taste</a:t>
            </a:r>
          </a:p>
        </p:txBody>
      </p:sp>
      <p:sp>
        <p:nvSpPr>
          <p:cNvPr id="15" name="TextBox 14">
            <a:extLst>
              <a:ext uri="{FF2B5EF4-FFF2-40B4-BE49-F238E27FC236}">
                <a16:creationId xmlns:a16="http://schemas.microsoft.com/office/drawing/2014/main" id="{6917AE56-BF2C-4183-B420-1FB47576B3F1}"/>
              </a:ext>
            </a:extLst>
          </p:cNvPr>
          <p:cNvSpPr txBox="1"/>
          <p:nvPr/>
        </p:nvSpPr>
        <p:spPr>
          <a:xfrm>
            <a:off x="4072929" y="4354004"/>
            <a:ext cx="973016" cy="253916"/>
          </a:xfrm>
          <a:prstGeom prst="rect">
            <a:avLst/>
          </a:prstGeom>
          <a:solidFill>
            <a:schemeClr val="bg1"/>
          </a:solidFill>
        </p:spPr>
        <p:txBody>
          <a:bodyPr wrap="square" rtlCol="0">
            <a:spAutoFit/>
          </a:bodyPr>
          <a:lstStyle/>
          <a:p>
            <a:r>
              <a:rPr lang="de-DE" sz="1050">
                <a:solidFill>
                  <a:schemeClr val="bg2">
                    <a:lumMod val="75000"/>
                  </a:schemeClr>
                </a:solidFill>
              </a:rPr>
              <a:t>Anziehhebel</a:t>
            </a:r>
          </a:p>
        </p:txBody>
      </p:sp>
      <p:sp>
        <p:nvSpPr>
          <p:cNvPr id="16" name="TextBox 15">
            <a:extLst>
              <a:ext uri="{FF2B5EF4-FFF2-40B4-BE49-F238E27FC236}">
                <a16:creationId xmlns:a16="http://schemas.microsoft.com/office/drawing/2014/main" id="{393CF7F4-5DB7-4B50-89A0-098EA37F21B6}"/>
              </a:ext>
            </a:extLst>
          </p:cNvPr>
          <p:cNvSpPr txBox="1"/>
          <p:nvPr/>
        </p:nvSpPr>
        <p:spPr>
          <a:xfrm>
            <a:off x="3632218" y="4867899"/>
            <a:ext cx="1318846" cy="253916"/>
          </a:xfrm>
          <a:prstGeom prst="rect">
            <a:avLst/>
          </a:prstGeom>
          <a:solidFill>
            <a:schemeClr val="bg1"/>
          </a:solidFill>
        </p:spPr>
        <p:txBody>
          <a:bodyPr wrap="square" rtlCol="0">
            <a:spAutoFit/>
          </a:bodyPr>
          <a:lstStyle/>
          <a:p>
            <a:r>
              <a:rPr lang="de-DE" sz="1050">
                <a:solidFill>
                  <a:schemeClr val="bg2">
                    <a:lumMod val="75000"/>
                  </a:schemeClr>
                </a:solidFill>
              </a:rPr>
              <a:t>Hebel-Drucktaste</a:t>
            </a:r>
          </a:p>
        </p:txBody>
      </p:sp>
      <p:sp>
        <p:nvSpPr>
          <p:cNvPr id="17" name="TextBox 16">
            <a:extLst>
              <a:ext uri="{FF2B5EF4-FFF2-40B4-BE49-F238E27FC236}">
                <a16:creationId xmlns:a16="http://schemas.microsoft.com/office/drawing/2014/main" id="{A0810CDD-5FF6-469F-B145-C07CA4F1E86C}"/>
              </a:ext>
            </a:extLst>
          </p:cNvPr>
          <p:cNvSpPr txBox="1"/>
          <p:nvPr/>
        </p:nvSpPr>
        <p:spPr>
          <a:xfrm>
            <a:off x="3786553" y="5381794"/>
            <a:ext cx="1308798" cy="253916"/>
          </a:xfrm>
          <a:prstGeom prst="rect">
            <a:avLst/>
          </a:prstGeom>
          <a:solidFill>
            <a:schemeClr val="bg1"/>
          </a:solidFill>
        </p:spPr>
        <p:txBody>
          <a:bodyPr wrap="square" rtlCol="0">
            <a:spAutoFit/>
          </a:bodyPr>
          <a:lstStyle/>
          <a:p>
            <a:r>
              <a:rPr lang="de-DE" sz="1050">
                <a:solidFill>
                  <a:schemeClr val="bg2">
                    <a:lumMod val="75000"/>
                  </a:schemeClr>
                </a:solidFill>
              </a:rPr>
              <a:t>Ladeanzeige</a:t>
            </a:r>
          </a:p>
        </p:txBody>
      </p:sp>
      <p:sp>
        <p:nvSpPr>
          <p:cNvPr id="18" name="TextBox 17">
            <a:extLst>
              <a:ext uri="{FF2B5EF4-FFF2-40B4-BE49-F238E27FC236}">
                <a16:creationId xmlns:a16="http://schemas.microsoft.com/office/drawing/2014/main" id="{86631EBC-72B0-4DA0-9736-75FBFBA14213}"/>
              </a:ext>
            </a:extLst>
          </p:cNvPr>
          <p:cNvSpPr txBox="1"/>
          <p:nvPr/>
        </p:nvSpPr>
        <p:spPr>
          <a:xfrm>
            <a:off x="4951064" y="3569409"/>
            <a:ext cx="1090247" cy="253916"/>
          </a:xfrm>
          <a:prstGeom prst="rect">
            <a:avLst/>
          </a:prstGeom>
          <a:solidFill>
            <a:schemeClr val="bg1"/>
          </a:solidFill>
        </p:spPr>
        <p:txBody>
          <a:bodyPr wrap="square" rtlCol="0">
            <a:spAutoFit/>
          </a:bodyPr>
          <a:lstStyle/>
          <a:p>
            <a:r>
              <a:rPr lang="de-DE" sz="1050" dirty="0">
                <a:solidFill>
                  <a:schemeClr val="bg2">
                    <a:lumMod val="75000"/>
                  </a:schemeClr>
                </a:solidFill>
              </a:rPr>
              <a:t>Metallener Gürtelhalter</a:t>
            </a:r>
          </a:p>
        </p:txBody>
      </p:sp>
      <p:sp>
        <p:nvSpPr>
          <p:cNvPr id="19" name="TextBox 18">
            <a:extLst>
              <a:ext uri="{FF2B5EF4-FFF2-40B4-BE49-F238E27FC236}">
                <a16:creationId xmlns:a16="http://schemas.microsoft.com/office/drawing/2014/main" id="{5F3FCAA4-F516-4AED-B9E4-A88E9CBAF494}"/>
              </a:ext>
            </a:extLst>
          </p:cNvPr>
          <p:cNvSpPr txBox="1"/>
          <p:nvPr/>
        </p:nvSpPr>
        <p:spPr>
          <a:xfrm>
            <a:off x="7955781" y="2813943"/>
            <a:ext cx="1090247" cy="253916"/>
          </a:xfrm>
          <a:prstGeom prst="rect">
            <a:avLst/>
          </a:prstGeom>
          <a:solidFill>
            <a:schemeClr val="bg1"/>
          </a:solidFill>
        </p:spPr>
        <p:txBody>
          <a:bodyPr wrap="square" rtlCol="0">
            <a:spAutoFit/>
          </a:bodyPr>
          <a:lstStyle/>
          <a:p>
            <a:r>
              <a:rPr lang="de-DE" sz="1050" dirty="0">
                <a:solidFill>
                  <a:schemeClr val="bg2">
                    <a:lumMod val="75000"/>
                  </a:schemeClr>
                </a:solidFill>
              </a:rPr>
              <a:t>Steckmodul-Schild</a:t>
            </a:r>
          </a:p>
        </p:txBody>
      </p:sp>
      <p:sp>
        <p:nvSpPr>
          <p:cNvPr id="20" name="TextBox 19">
            <a:extLst>
              <a:ext uri="{FF2B5EF4-FFF2-40B4-BE49-F238E27FC236}">
                <a16:creationId xmlns:a16="http://schemas.microsoft.com/office/drawing/2014/main" id="{D39E0C8D-DBD6-403E-A015-17F86DA637CE}"/>
              </a:ext>
            </a:extLst>
          </p:cNvPr>
          <p:cNvSpPr txBox="1"/>
          <p:nvPr/>
        </p:nvSpPr>
        <p:spPr>
          <a:xfrm>
            <a:off x="8073848" y="4227046"/>
            <a:ext cx="973016" cy="253916"/>
          </a:xfrm>
          <a:prstGeom prst="rect">
            <a:avLst/>
          </a:prstGeom>
          <a:solidFill>
            <a:schemeClr val="bg1"/>
          </a:solidFill>
        </p:spPr>
        <p:txBody>
          <a:bodyPr wrap="square" rtlCol="0">
            <a:spAutoFit/>
          </a:bodyPr>
          <a:lstStyle/>
          <a:p>
            <a:r>
              <a:rPr lang="de-DE" sz="1050">
                <a:solidFill>
                  <a:schemeClr val="bg2">
                    <a:lumMod val="75000"/>
                  </a:schemeClr>
                </a:solidFill>
              </a:rPr>
              <a:t>Geräteschild</a:t>
            </a:r>
          </a:p>
        </p:txBody>
      </p:sp>
    </p:spTree>
    <p:extLst>
      <p:ext uri="{BB962C8B-B14F-4D97-AF65-F5344CB8AC3E}">
        <p14:creationId xmlns:p14="http://schemas.microsoft.com/office/powerpoint/2010/main" val="382815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636816"/>
            <a:ext cx="9144000" cy="2353128"/>
          </a:xfrm>
          <a:prstGeom prst="rect">
            <a:avLst/>
          </a:prstGeom>
        </p:spPr>
      </p:pic>
      <p:sp>
        <p:nvSpPr>
          <p:cNvPr id="2" name="Title 1"/>
          <p:cNvSpPr>
            <a:spLocks noGrp="1"/>
          </p:cNvSpPr>
          <p:nvPr>
            <p:ph type="title"/>
          </p:nvPr>
        </p:nvSpPr>
        <p:spPr/>
        <p:txBody>
          <a:bodyPr/>
          <a:lstStyle/>
          <a:p>
            <a:r>
              <a:rPr lang="de-DE"/>
              <a:t>EINSCHALTEN</a:t>
            </a:r>
          </a:p>
        </p:txBody>
      </p:sp>
      <p:sp>
        <p:nvSpPr>
          <p:cNvPr id="3" name="Content Placeholder 2"/>
          <p:cNvSpPr>
            <a:spLocks noGrp="1"/>
          </p:cNvSpPr>
          <p:nvPr>
            <p:ph idx="1"/>
          </p:nvPr>
        </p:nvSpPr>
        <p:spPr>
          <a:xfrm>
            <a:off x="299082" y="3403193"/>
            <a:ext cx="8574864" cy="1082777"/>
          </a:xfrm>
        </p:spPr>
        <p:txBody>
          <a:bodyPr/>
          <a:lstStyle/>
          <a:p>
            <a:pPr marL="0" indent="0" algn="ctr">
              <a:buNone/>
            </a:pPr>
            <a:r>
              <a:rPr lang="de-DE"/>
              <a:t>Drücken Sie den Ein-/Ausschalter einmal, um das Gerät einzuschalten. </a:t>
            </a:r>
          </a:p>
        </p:txBody>
      </p:sp>
      <p:cxnSp>
        <p:nvCxnSpPr>
          <p:cNvPr id="9" name="Straight Connector 8"/>
          <p:cNvCxnSpPr/>
          <p:nvPr/>
        </p:nvCxnSpPr>
        <p:spPr>
          <a:xfrm>
            <a:off x="408733" y="4944616"/>
            <a:ext cx="4112892" cy="0"/>
          </a:xfrm>
          <a:prstGeom prst="line">
            <a:avLst/>
          </a:prstGeom>
          <a:ln w="63500" cap="rnd">
            <a:solidFill>
              <a:srgbClr val="509E2F"/>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950" y="4944616"/>
            <a:ext cx="4004961" cy="0"/>
          </a:xfrm>
          <a:prstGeom prst="line">
            <a:avLst/>
          </a:prstGeom>
          <a:ln w="63500" cap="rnd">
            <a:solidFill>
              <a:srgbClr val="509E2F"/>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4662950" y="5110099"/>
            <a:ext cx="4004961"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400"/>
              <a:t>Leuchtet die SureSafe-Leuchte durchgängig, sind Sie mit dem Blackline-Sicherheitsnetzwerk verbunden.</a:t>
            </a:r>
          </a:p>
        </p:txBody>
      </p:sp>
      <p:sp>
        <p:nvSpPr>
          <p:cNvPr id="13" name="Content Placeholder 2"/>
          <p:cNvSpPr txBox="1">
            <a:spLocks/>
          </p:cNvSpPr>
          <p:nvPr/>
        </p:nvSpPr>
        <p:spPr>
          <a:xfrm>
            <a:off x="408733" y="5110099"/>
            <a:ext cx="3798926"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de-DE" sz="1400"/>
              <a:t>Eine blinkende SureSafe-Leuchte signalisiert, dass Ihr Gerät versucht, eine Verbindung herzustellen. </a:t>
            </a:r>
            <a:r>
              <a:rPr lang="de-DE" sz="1400" b="1"/>
              <a:t>Keine Panik! Es ist OK, wenn die Leuchte für kurze Zeit blinkt.</a:t>
            </a:r>
          </a:p>
        </p:txBody>
      </p:sp>
      <p:sp>
        <p:nvSpPr>
          <p:cNvPr id="14" name="Content Placeholder 2"/>
          <p:cNvSpPr txBox="1">
            <a:spLocks/>
          </p:cNvSpPr>
          <p:nvPr/>
        </p:nvSpPr>
        <p:spPr>
          <a:xfrm>
            <a:off x="268939" y="4420804"/>
            <a:ext cx="8613803" cy="108277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b="1">
                <a:solidFill>
                  <a:srgbClr val="509E2F"/>
                </a:solidFill>
              </a:rPr>
              <a:t>SURESAFE-LEUCHTE</a:t>
            </a:r>
          </a:p>
        </p:txBody>
      </p:sp>
    </p:spTree>
    <p:extLst>
      <p:ext uri="{BB962C8B-B14F-4D97-AF65-F5344CB8AC3E}">
        <p14:creationId xmlns:p14="http://schemas.microsoft.com/office/powerpoint/2010/main" val="167521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FUNKTIONSTEST/KALIBRIERUNG</a:t>
            </a:r>
          </a:p>
        </p:txBody>
      </p:sp>
      <p:sp>
        <p:nvSpPr>
          <p:cNvPr id="6" name="Content Placeholder 2"/>
          <p:cNvSpPr>
            <a:spLocks noGrp="1"/>
          </p:cNvSpPr>
          <p:nvPr>
            <p:ph idx="1"/>
          </p:nvPr>
        </p:nvSpPr>
        <p:spPr>
          <a:xfrm>
            <a:off x="268939" y="3272969"/>
            <a:ext cx="8639965" cy="448224"/>
          </a:xfrm>
        </p:spPr>
        <p:txBody>
          <a:bodyPr>
            <a:normAutofit fontScale="77500" lnSpcReduction="20000"/>
          </a:bodyPr>
          <a:lstStyle/>
          <a:p>
            <a:pPr marL="0" indent="0" algn="ctr">
              <a:buNone/>
            </a:pPr>
            <a:r>
              <a:rPr lang="de-DE"/>
              <a:t>Das G7 teilt Ihnen beim Einschalten mit, ob ein Funktionstest oder eine Kalibrierung ansteht. </a:t>
            </a:r>
          </a:p>
        </p:txBody>
      </p:sp>
      <p:sp>
        <p:nvSpPr>
          <p:cNvPr id="9" name="TextBox 8"/>
          <p:cNvSpPr txBox="1"/>
          <p:nvPr/>
        </p:nvSpPr>
        <p:spPr>
          <a:xfrm>
            <a:off x="2181816" y="4149784"/>
            <a:ext cx="2284439" cy="2154436"/>
          </a:xfrm>
          <a:prstGeom prst="rect">
            <a:avLst/>
          </a:prstGeom>
          <a:noFill/>
        </p:spPr>
        <p:txBody>
          <a:bodyPr wrap="square" rtlCol="0">
            <a:normAutofit fontScale="85000" lnSpcReduction="10000"/>
          </a:bodyPr>
          <a:lstStyle/>
          <a:p>
            <a:r>
              <a:rPr lang="de-DE" b="1" dirty="0"/>
              <a:t>Was muss ich tun?</a:t>
            </a:r>
          </a:p>
          <a:p>
            <a:endParaRPr lang="en-US" b="1" dirty="0"/>
          </a:p>
          <a:p>
            <a:r>
              <a:rPr lang="de-DE" sz="1400" dirty="0"/>
              <a:t>Halten Sie die Auf- und Ab-Pfeiltasten gedrückt, um diese Erinnerung stummzuschalten.</a:t>
            </a:r>
          </a:p>
          <a:p>
            <a:endParaRPr lang="en-US" sz="1400" dirty="0"/>
          </a:p>
          <a:p>
            <a:r>
              <a:rPr lang="de-DE" sz="1400" dirty="0"/>
              <a:t>Führen Sie anschließend einen Funktionstest oder eine Kalibrierung mithilfe einer der auf der nächsten Seite beschriebenen Methoden durch.</a:t>
            </a:r>
          </a:p>
        </p:txBody>
      </p:sp>
      <p:sp>
        <p:nvSpPr>
          <p:cNvPr id="10" name="Rectangle 9"/>
          <p:cNvSpPr/>
          <p:nvPr/>
        </p:nvSpPr>
        <p:spPr>
          <a:xfrm>
            <a:off x="2079476" y="4080290"/>
            <a:ext cx="5018890" cy="2293424"/>
          </a:xfrm>
          <a:prstGeom prst="rect">
            <a:avLst/>
          </a:prstGeom>
          <a:noFill/>
          <a:ln w="28575">
            <a:solidFill>
              <a:srgbClr val="FFC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01912" y="4315172"/>
            <a:ext cx="2484705" cy="18236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80469" y="1074474"/>
            <a:ext cx="1634633" cy="163463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346711" y="1074474"/>
            <a:ext cx="1631848" cy="1631848"/>
          </a:xfrm>
          <a:prstGeom prst="rect">
            <a:avLst/>
          </a:prstGeom>
        </p:spPr>
      </p:pic>
      <p:sp>
        <p:nvSpPr>
          <p:cNvPr id="14" name="TextBox 13"/>
          <p:cNvSpPr txBox="1"/>
          <p:nvPr/>
        </p:nvSpPr>
        <p:spPr>
          <a:xfrm>
            <a:off x="2443397" y="2748967"/>
            <a:ext cx="908775" cy="276999"/>
          </a:xfrm>
          <a:prstGeom prst="rect">
            <a:avLst/>
          </a:prstGeom>
          <a:noFill/>
        </p:spPr>
        <p:txBody>
          <a:bodyPr wrap="none" rtlCol="0">
            <a:spAutoFit/>
          </a:bodyPr>
          <a:lstStyle/>
          <a:p>
            <a:r>
              <a:rPr lang="de-DE" sz="1200"/>
              <a:t>Funktionstest</a:t>
            </a:r>
          </a:p>
        </p:txBody>
      </p:sp>
      <p:sp>
        <p:nvSpPr>
          <p:cNvPr id="15" name="TextBox 14"/>
          <p:cNvSpPr txBox="1"/>
          <p:nvPr/>
        </p:nvSpPr>
        <p:spPr>
          <a:xfrm>
            <a:off x="5704817" y="2747371"/>
            <a:ext cx="915635" cy="276999"/>
          </a:xfrm>
          <a:prstGeom prst="rect">
            <a:avLst/>
          </a:prstGeom>
          <a:noFill/>
        </p:spPr>
        <p:txBody>
          <a:bodyPr wrap="none" rtlCol="0">
            <a:spAutoFit/>
          </a:bodyPr>
          <a:lstStyle/>
          <a:p>
            <a:r>
              <a:rPr lang="de-DE" sz="1200"/>
              <a:t>Kalibrierung</a:t>
            </a:r>
          </a:p>
        </p:txBody>
      </p:sp>
      <p:pic>
        <p:nvPicPr>
          <p:cNvPr id="3" name="ADO_G7_YellowWarni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79476" y="6415941"/>
            <a:ext cx="297375" cy="297375"/>
          </a:xfrm>
          <a:prstGeom prst="rect">
            <a:avLst/>
          </a:prstGeom>
        </p:spPr>
      </p:pic>
    </p:spTree>
    <p:extLst>
      <p:ext uri="{BB962C8B-B14F-4D97-AF65-F5344CB8AC3E}">
        <p14:creationId xmlns:p14="http://schemas.microsoft.com/office/powerpoint/2010/main" val="12217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65033" y="3291039"/>
            <a:ext cx="4478967" cy="2985978"/>
          </a:xfrm>
          <a:prstGeom prst="rect">
            <a:avLst/>
          </a:prstGeom>
        </p:spPr>
      </p:pic>
      <p:sp>
        <p:nvSpPr>
          <p:cNvPr id="2" name="Title 1"/>
          <p:cNvSpPr>
            <a:spLocks noGrp="1"/>
          </p:cNvSpPr>
          <p:nvPr>
            <p:ph type="title"/>
          </p:nvPr>
        </p:nvSpPr>
        <p:spPr/>
        <p:txBody>
          <a:bodyPr/>
          <a:lstStyle/>
          <a:p>
            <a:r>
              <a:rPr lang="de-DE"/>
              <a:t>FUNKTIONSTEST/KALIBRIERUNG</a:t>
            </a: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9410" y="3357099"/>
            <a:ext cx="5442645" cy="3060944"/>
          </a:xfrm>
          <a:prstGeom prst="rect">
            <a:avLst/>
          </a:prstGeom>
        </p:spPr>
      </p:pic>
      <p:sp>
        <p:nvSpPr>
          <p:cNvPr id="4" name="TextBox 3"/>
          <p:cNvSpPr txBox="1"/>
          <p:nvPr/>
        </p:nvSpPr>
        <p:spPr>
          <a:xfrm>
            <a:off x="597106" y="2178941"/>
            <a:ext cx="2746516" cy="1384995"/>
          </a:xfrm>
          <a:prstGeom prst="rect">
            <a:avLst/>
          </a:prstGeom>
          <a:noFill/>
        </p:spPr>
        <p:txBody>
          <a:bodyPr wrap="square" rtlCol="0">
            <a:spAutoFit/>
          </a:bodyPr>
          <a:lstStyle/>
          <a:p>
            <a:r>
              <a:rPr lang="de-DE" sz="1400" b="1"/>
              <a:t>Mit G7-Dock:</a:t>
            </a:r>
          </a:p>
          <a:p>
            <a:pPr marL="342900" indent="-342900">
              <a:buAutoNum type="arabicPeriod"/>
            </a:pPr>
            <a:r>
              <a:rPr lang="de-DE" sz="1400"/>
              <a:t>Legen Sie das G7 in das Dock</a:t>
            </a:r>
          </a:p>
          <a:p>
            <a:pPr marL="342900" indent="-342900">
              <a:buAutoNum type="arabicPeriod"/>
            </a:pPr>
            <a:r>
              <a:rPr lang="de-DE" sz="1400"/>
              <a:t>Schließen Sie den Deckel</a:t>
            </a:r>
          </a:p>
          <a:p>
            <a:pPr marL="342900" indent="-342900">
              <a:buAutoNum type="arabicPeriod"/>
            </a:pPr>
            <a:r>
              <a:rPr lang="de-DE" sz="1400"/>
              <a:t>Wählen Sie im Menü Funktionstest/Kalibrierung</a:t>
            </a:r>
          </a:p>
          <a:p>
            <a:pPr marL="342900" indent="-342900">
              <a:buAutoNum type="arabicPeriod"/>
            </a:pPr>
            <a:r>
              <a:rPr lang="de-DE" sz="1400"/>
              <a:t>Das G7-Dock übernimmt die weitere Arbeit!</a:t>
            </a:r>
          </a:p>
        </p:txBody>
      </p:sp>
      <p:sp>
        <p:nvSpPr>
          <p:cNvPr id="5" name="TextBox 4"/>
          <p:cNvSpPr txBox="1"/>
          <p:nvPr/>
        </p:nvSpPr>
        <p:spPr>
          <a:xfrm>
            <a:off x="1677843" y="1251824"/>
            <a:ext cx="5601918" cy="400110"/>
          </a:xfrm>
          <a:prstGeom prst="rect">
            <a:avLst/>
          </a:prstGeom>
          <a:noFill/>
        </p:spPr>
        <p:txBody>
          <a:bodyPr wrap="none" rtlCol="0">
            <a:spAutoFit/>
          </a:bodyPr>
          <a:lstStyle/>
          <a:p>
            <a:r>
              <a:rPr lang="de-DE" sz="2000"/>
              <a:t>Funktionstest und Kalibrierung können auf zwei Arten erfolgen:</a:t>
            </a:r>
          </a:p>
        </p:txBody>
      </p:sp>
      <p:sp>
        <p:nvSpPr>
          <p:cNvPr id="7" name="TextBox 6"/>
          <p:cNvSpPr txBox="1"/>
          <p:nvPr/>
        </p:nvSpPr>
        <p:spPr>
          <a:xfrm>
            <a:off x="4768727" y="2178941"/>
            <a:ext cx="3641898" cy="1384995"/>
          </a:xfrm>
          <a:prstGeom prst="rect">
            <a:avLst/>
          </a:prstGeom>
          <a:noFill/>
        </p:spPr>
        <p:txBody>
          <a:bodyPr wrap="square" rtlCol="0">
            <a:spAutoFit/>
          </a:bodyPr>
          <a:lstStyle/>
          <a:p>
            <a:r>
              <a:rPr lang="de-DE" sz="1400" b="1"/>
              <a:t>Manuell:</a:t>
            </a:r>
          </a:p>
          <a:p>
            <a:pPr marL="342900" indent="-342900">
              <a:buAutoNum type="arabicPeriod"/>
            </a:pPr>
            <a:r>
              <a:rPr lang="de-DE" sz="1400"/>
              <a:t>Drücken Sie die OK-Taste, um das Menü aufzurufen</a:t>
            </a:r>
          </a:p>
          <a:p>
            <a:pPr marL="342900" indent="-342900">
              <a:buAutoNum type="arabicPeriod"/>
            </a:pPr>
            <a:r>
              <a:rPr lang="de-DE" sz="1400"/>
              <a:t>Verwenden Sie die Auf- und Ab-Pfeiltasten, um zum Funktionstest zu navigieren</a:t>
            </a:r>
          </a:p>
          <a:p>
            <a:pPr marL="342900" indent="-342900">
              <a:buAutoNum type="arabicPeriod"/>
            </a:pPr>
            <a:r>
              <a:rPr lang="de-DE" sz="1400"/>
              <a:t>Wählen Sie Funktionstest</a:t>
            </a:r>
          </a:p>
          <a:p>
            <a:pPr marL="342900" indent="-342900">
              <a:buAutoNum type="arabicPeriod"/>
            </a:pPr>
            <a:r>
              <a:rPr lang="de-DE" sz="1400"/>
              <a:t>Folgen Sie den Anweisungen auf dem Display</a:t>
            </a:r>
          </a:p>
        </p:txBody>
      </p:sp>
    </p:spTree>
    <p:extLst>
      <p:ext uri="{BB962C8B-B14F-4D97-AF65-F5344CB8AC3E}">
        <p14:creationId xmlns:p14="http://schemas.microsoft.com/office/powerpoint/2010/main" val="13364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TRAGEN</a:t>
            </a:r>
          </a:p>
        </p:txBody>
      </p:sp>
      <p:sp>
        <p:nvSpPr>
          <p:cNvPr id="3" name="Content Placeholder 2"/>
          <p:cNvSpPr>
            <a:spLocks noGrp="1"/>
          </p:cNvSpPr>
          <p:nvPr>
            <p:ph idx="1"/>
          </p:nvPr>
        </p:nvSpPr>
        <p:spPr>
          <a:xfrm>
            <a:off x="0" y="2890155"/>
            <a:ext cx="4572000" cy="445966"/>
          </a:xfrm>
        </p:spPr>
        <p:txBody>
          <a:bodyPr/>
          <a:lstStyle/>
          <a:p>
            <a:pPr marL="0" indent="0" algn="ctr">
              <a:buNone/>
            </a:pPr>
            <a:r>
              <a:rPr lang="de-DE"/>
              <a:t>Gürtel</a:t>
            </a:r>
          </a:p>
        </p:txBody>
      </p:sp>
      <p:sp>
        <p:nvSpPr>
          <p:cNvPr id="5" name="Content Placeholder 2"/>
          <p:cNvSpPr txBox="1">
            <a:spLocks/>
          </p:cNvSpPr>
          <p:nvPr/>
        </p:nvSpPr>
        <p:spPr>
          <a:xfrm>
            <a:off x="4572000" y="2890155"/>
            <a:ext cx="4572000" cy="4459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a:t>Brust</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6815"/>
            <a:ext cx="4572000" cy="217017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636815"/>
            <a:ext cx="4572000" cy="2170176"/>
          </a:xfrm>
          <a:prstGeom prst="rect">
            <a:avLst/>
          </a:prstGeom>
        </p:spPr>
      </p:pic>
      <p:grpSp>
        <p:nvGrpSpPr>
          <p:cNvPr id="11" name="Group 10"/>
          <p:cNvGrpSpPr/>
          <p:nvPr/>
        </p:nvGrpSpPr>
        <p:grpSpPr>
          <a:xfrm>
            <a:off x="440869" y="3649436"/>
            <a:ext cx="8250611" cy="2963634"/>
            <a:chOff x="440869" y="3649436"/>
            <a:chExt cx="8250611" cy="2963634"/>
          </a:xfrm>
        </p:grpSpPr>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869" y="3649436"/>
              <a:ext cx="8250611" cy="2963634"/>
            </a:xfrm>
            <a:prstGeom prst="rect">
              <a:avLst/>
            </a:prstGeom>
          </p:spPr>
        </p:pic>
        <p:sp>
          <p:nvSpPr>
            <p:cNvPr id="10" name="Rectangle 9"/>
            <p:cNvSpPr/>
            <p:nvPr/>
          </p:nvSpPr>
          <p:spPr>
            <a:xfrm>
              <a:off x="440871" y="6281404"/>
              <a:ext cx="8245929" cy="3316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440872" y="6322224"/>
              <a:ext cx="8245928" cy="290846"/>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de-DE" sz="1200">
                  <a:solidFill>
                    <a:schemeClr val="bg1"/>
                  </a:solidFill>
                </a:rPr>
                <a:t>LASSEN SIE DAS EINGESCHALTETE G7 NICHT UNBEAUFSICHTIGT, DIES KÖNNTE ZU FALSCHEN ROTEN ALARMEN FÜHREN</a:t>
              </a:r>
            </a:p>
          </p:txBody>
        </p:sp>
        <p:sp>
          <p:nvSpPr>
            <p:cNvPr id="9" name="Rectangle 8"/>
            <p:cNvSpPr/>
            <p:nvPr/>
          </p:nvSpPr>
          <p:spPr>
            <a:xfrm>
              <a:off x="440871" y="3649436"/>
              <a:ext cx="8245929" cy="296363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125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66338E23-B68C-C14B-8C07-3FC24BED3C01}"/>
    </a:ext>
  </a:extLst>
</a:theme>
</file>

<file path=ppt/theme/theme2.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3.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lineSafety-Powerpoint-Template-20170-01-30" id="{5306F12B-AD2D-2747-B478-3A016B79C831}" vid="{F0541125-8875-A343-82CF-FC43E7A3F3E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BlacklineSafety-Powerpoint-Template-20170-01-30</Template>
  <TotalTime>0</TotalTime>
  <Words>3244</Words>
  <Application>Microsoft Macintosh PowerPoint</Application>
  <PresentationFormat>On-screen Show (4:3)</PresentationFormat>
  <Paragraphs>432</Paragraphs>
  <Slides>26</Slides>
  <Notes>24</Notes>
  <HiddenSlides>0</HiddenSlides>
  <MMClips>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Helvetica</vt:lpstr>
      <vt:lpstr>Verdana</vt:lpstr>
      <vt:lpstr>Wingdings</vt:lpstr>
      <vt:lpstr>BLACKLINE SAFETY - 4:3</vt:lpstr>
      <vt:lpstr>COVER PAGES</vt:lpstr>
      <vt:lpstr>DIVIDER PAGES</vt:lpstr>
      <vt:lpstr>PowerPoint Presentation</vt:lpstr>
      <vt:lpstr>EINFÜHRUNG</vt:lpstr>
      <vt:lpstr>EINFÜHRUNG</vt:lpstr>
      <vt:lpstr>EINFÜHRUNG</vt:lpstr>
      <vt:lpstr>HARDWAREDETAILS</vt:lpstr>
      <vt:lpstr>EINSCHALTEN</vt:lpstr>
      <vt:lpstr>FUNKTIONSTEST/KALIBRIERUNG</vt:lpstr>
      <vt:lpstr>FUNKTIONSTEST/KALIBRIERUNG</vt:lpstr>
      <vt:lpstr>TRAGEN</vt:lpstr>
      <vt:lpstr>GELBES RÜCKMELDESIGNAL</vt:lpstr>
      <vt:lpstr>GELBES RÜCKMELDESIGNAL</vt:lpstr>
      <vt:lpstr>SOS-ALARM</vt:lpstr>
      <vt:lpstr>ROTER GAS-ALARM</vt:lpstr>
      <vt:lpstr>LIVE RESPONSE</vt:lpstr>
      <vt:lpstr>GELBES WARNSIGNAL</vt:lpstr>
      <vt:lpstr>VERSAND VON NACHRICHTEN</vt:lpstr>
      <vt:lpstr>PUSH-TO-TALK – ÜBERTRAGEN/EMPFANGEN</vt:lpstr>
      <vt:lpstr>PUSH-TO-TALK – KANÄLE</vt:lpstr>
      <vt:lpstr>KONFIGURATIONSMODI</vt:lpstr>
      <vt:lpstr>KONFIGURATIONSMODI</vt:lpstr>
      <vt:lpstr>G7-MULTI-PUMPEN-STECKMODUL</vt:lpstr>
      <vt:lpstr>DURCHGANGSTESTS</vt:lpstr>
      <vt:lpstr>PUMPENMENÜOPTIONEN</vt:lpstr>
      <vt:lpstr>LADEN</vt:lpstr>
      <vt:lpstr>PowerPoint Presentation</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Rosentreter-Liang</dc:creator>
  <cp:lastModifiedBy>Carmen Bronsch</cp:lastModifiedBy>
  <cp:revision>232</cp:revision>
  <cp:lastPrinted>2018-11-28T17:14:30Z</cp:lastPrinted>
  <dcterms:created xsi:type="dcterms:W3CDTF">2017-02-03T21:03:46Z</dcterms:created>
  <dcterms:modified xsi:type="dcterms:W3CDTF">2019-03-19T15:59:08Z</dcterms:modified>
</cp:coreProperties>
</file>