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0"/>
  </p:notesMasterIdLst>
  <p:sldIdLst>
    <p:sldId id="257" r:id="rId4"/>
    <p:sldId id="319" r:id="rId5"/>
    <p:sldId id="261" r:id="rId6"/>
    <p:sldId id="320" r:id="rId7"/>
    <p:sldId id="316" r:id="rId8"/>
    <p:sldId id="325" r:id="rId9"/>
    <p:sldId id="323" r:id="rId10"/>
    <p:sldId id="324" r:id="rId11"/>
    <p:sldId id="317" r:id="rId12"/>
    <p:sldId id="327" r:id="rId13"/>
    <p:sldId id="328" r:id="rId14"/>
    <p:sldId id="329" r:id="rId15"/>
    <p:sldId id="330" r:id="rId16"/>
    <p:sldId id="326" r:id="rId17"/>
    <p:sldId id="331" r:id="rId18"/>
    <p:sldId id="334" r:id="rId19"/>
    <p:sldId id="335" r:id="rId20"/>
    <p:sldId id="336" r:id="rId21"/>
    <p:sldId id="332" r:id="rId22"/>
    <p:sldId id="337" r:id="rId23"/>
    <p:sldId id="338" r:id="rId24"/>
    <p:sldId id="339" r:id="rId25"/>
    <p:sldId id="340" r:id="rId26"/>
    <p:sldId id="322" r:id="rId27"/>
    <p:sldId id="333"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36356" autoAdjust="0"/>
  </p:normalViewPr>
  <p:slideViewPr>
    <p:cSldViewPr snapToGrid="0" snapToObjects="1">
      <p:cViewPr varScale="1">
        <p:scale>
          <a:sx n="29" d="100"/>
          <a:sy n="29" d="100"/>
        </p:scale>
        <p:origin x="3864" y="192"/>
      </p:cViewPr>
      <p:guideLst>
        <p:guide orient="horz" pos="2160"/>
        <p:guide pos="288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a:t>Se você não pressionar o botão de trava dentro do período de tempo configurado, o alarme amarelo pendente vai se transformar em um alerta vermelho.</a:t>
            </a:r>
          </a:p>
          <a:p>
            <a:r>
              <a:rPr lang="pt-BR" baseline="0" dirty="0"/>
              <a:t>Os alertas vermelhos são comunicados imediatamente à equipe de monitoramento. </a:t>
            </a:r>
          </a:p>
          <a:p>
            <a:r>
              <a:rPr lang="pt-BR" baseline="0" dirty="0"/>
              <a:t>Leia as informações na tela do G7. Pressione simultaneamente e mantenha pressionados os botões para cima e para baixo para silenciar o som e a vibração. Essa ação não cancela o alerta enviado para a equipe de monitoramento.</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Se</a:t>
            </a:r>
            <a:r>
              <a:rPr lang="pt-BR" baseline="0" dirty="0"/>
              <a:t> precisar de ajuda, você poderá enviar manualmente um alerta de SOS para a equipe de monitoramento, solicitando ajuda imediata para a sua localização ao puxar a trava vermelha.</a:t>
            </a:r>
          </a:p>
          <a:p>
            <a:endParaRPr lang="en-US" baseline="0" dirty="0"/>
          </a:p>
          <a:p>
            <a:r>
              <a:rPr lang="pt-BR" baseline="0" dirty="0"/>
              <a:t>Os alertas vermelhos são comunicados imediatamente à equipe de monitoramento. </a:t>
            </a:r>
          </a:p>
          <a:p>
            <a:r>
              <a:rPr lang="pt-BR" baseline="0" dirty="0"/>
              <a:t>Leia as informações na tela do G7. Pressione simultaneamente e mantenha pressionados os botões para cima e para baixo para silenciar o som e a vibração. Essa ação não cancela o alerta enviado para a equipe de monitoramento.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a:t>Evacue a área e, quando for seguro, leia as informações na tela do G7. Pressione simultaneamente e mantenha pressionados os botões para cima e para baixo para silenciar o som e a vibração. Certos alertas de gás acionam um alerta vermelho com a equipe de monitoramento para clientes em tempo real; manter pressionadas as setas para cima e para baixo não cancela o alerta vermelho enviado para a equipe de monitoramento.</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210906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a:t>A luz azul do LiveResponse vai piscar quando a equipe de monitoramento confirmar seu alerta vermelho.</a:t>
            </a:r>
          </a:p>
          <a:p>
            <a:r>
              <a:rPr lang="pt-BR" baseline="0" dirty="0"/>
              <a:t>O G7 vai conectar automaticamente seu telefone à equipe de monitoramento e você vai ouvir um bipe indicando que uma chamada de duas vias foi conectada. A equipe de monitoramento pode também perguntar se você está em segurança através de uma mensagem de texto.</a:t>
            </a:r>
          </a:p>
          <a:p>
            <a:r>
              <a:rPr lang="pt-BR" baseline="0" dirty="0"/>
              <a:t>Assim que a equipe de monitoramento tiver resolvido o alerta vermelho, a luz azul LiveResponse apagará.</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Os alarmes de aviso amarelos estão relacionados com comunicação</a:t>
            </a:r>
            <a:r>
              <a:rPr lang="pt-BR" baseline="0" dirty="0"/>
              <a:t> apenas entre você e o dispositivo, nunca se transformando em alertas vermelhos. O G7 tem algo para lhe informar; leia a tela e depois pressione as setas para cima e para baixo para silenciar.</a:t>
            </a:r>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Em uma situação de emergência, seu dispositivo pode receber e enviar mensagens para a equipe de monitoramento.</a:t>
            </a:r>
          </a:p>
          <a:p>
            <a:endParaRPr lang="en-US" dirty="0"/>
          </a:p>
          <a:p>
            <a:r>
              <a:rPr lang="pt-BR" b="1" dirty="0"/>
              <a:t>Receber uma mensagem</a:t>
            </a:r>
          </a:p>
          <a:p>
            <a:r>
              <a:rPr lang="pt-BR" dirty="0"/>
              <a:t>Quando</a:t>
            </a:r>
            <a:r>
              <a:rPr lang="pt-BR" baseline="0" dirty="0"/>
              <a:t> uma mensagem for recebida, seu G7 emitirá um alarme amarelo de aviso para você. </a:t>
            </a:r>
          </a:p>
          <a:p>
            <a:r>
              <a:rPr lang="pt-BR" baseline="0" dirty="0"/>
              <a:t>Sua tela vai informar quantas mensagens não lidas você possui e agrupá-las em sua caixa de entrada, onde podem ser acessadas pelo menu.</a:t>
            </a:r>
          </a:p>
          <a:p>
            <a:endParaRPr lang="en-US" baseline="0" dirty="0"/>
          </a:p>
          <a:p>
            <a:r>
              <a:rPr lang="pt-BR" b="1" baseline="0" dirty="0"/>
              <a:t>Enviar uma mensagem</a:t>
            </a:r>
          </a:p>
          <a:p>
            <a:r>
              <a:rPr lang="pt-BR" baseline="0" dirty="0"/>
              <a:t>É possível escolher a mensagem a ser enviada à equipe de monitoramento em uma lista de 10 mensagens pré-programadas. </a:t>
            </a:r>
          </a:p>
          <a:p>
            <a:r>
              <a:rPr lang="pt-BR" baseline="0" dirty="0"/>
              <a:t>Pressione o botão OK para entrar no menu principal, use as setas para cima ou para baixo para navegar no menu, marque a sua seleção e pressione OK para enviar.</a:t>
            </a:r>
          </a:p>
          <a:p>
            <a:endParaRPr lang="en-US" baseline="0" dirty="0"/>
          </a:p>
          <a:p>
            <a:r>
              <a:rPr lang="pt-BR" b="1" baseline="0" dirty="0"/>
              <a:t>Mensagens personalizadas</a:t>
            </a:r>
          </a:p>
          <a:p>
            <a:r>
              <a:rPr lang="pt-BR" baseline="0" dirty="0"/>
              <a:t>Na parte inferior da lista de mensagens pré-programadas, existe a opção de enviar uma mensagem personalizada.</a:t>
            </a:r>
          </a:p>
          <a:p>
            <a:r>
              <a:rPr lang="pt-BR" baseline="0" dirty="0"/>
              <a:t>É possível criar uma mensagem personalizada de 16 caracteres para enviar para a equipe de monitoramento usando os botões de seta para cima ou para baixo para navegar pelo alfabeto.</a:t>
            </a:r>
          </a:p>
          <a:p>
            <a:r>
              <a:rPr lang="pt-BR" baseline="0" dirty="0"/>
              <a:t>Pressione o botão OK para pular para o próximo caractere. </a:t>
            </a:r>
          </a:p>
          <a:p>
            <a:r>
              <a:rPr lang="pt-BR" baseline="0" dirty="0"/>
              <a:t>Pressione OK para enviar a mensagem.</a:t>
            </a:r>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23821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Observação: para usar o recurso push-to-talk, é necessário contratar um plano de serviço.</a:t>
            </a:r>
          </a:p>
          <a:p>
            <a:r>
              <a:rPr lang="pt-BR" dirty="0"/>
              <a:t>O push-to-talk</a:t>
            </a:r>
            <a:r>
              <a:rPr lang="pt-BR" baseline="0" dirty="0"/>
              <a:t> permite que o G7c funcione como um walkie talkie. Diferentemente de walkie talkies tradicionais, o recurso push-to-talk não possui um alcance limitado já que utiliza redes móveis.</a:t>
            </a:r>
          </a:p>
          <a:p>
            <a:endParaRPr lang="en-US" dirty="0"/>
          </a:p>
          <a:p>
            <a:r>
              <a:rPr lang="pt-BR" b="1" dirty="0"/>
              <a:t>Transmissão</a:t>
            </a:r>
          </a:p>
          <a:p>
            <a:pPr marL="228600" indent="-228600">
              <a:buFont typeface="+mj-lt"/>
              <a:buAutoNum type="arabicPeriod"/>
            </a:pPr>
            <a:r>
              <a:rPr lang="pt-BR" sz="1200" b="0" i="0" dirty="0">
                <a:solidFill>
                  <a:schemeClr val="tx1"/>
                </a:solidFill>
                <a:latin typeface="+mn-lt"/>
                <a:ea typeface="+mn-ea"/>
                <a:cs typeface="+mn-cs"/>
              </a:rPr>
              <a:t>Mantenha pressionada a trava vermelha</a:t>
            </a:r>
          </a:p>
          <a:p>
            <a:pPr marL="228600" indent="-228600">
              <a:buFont typeface="+mj-lt"/>
              <a:buAutoNum type="arabicPeriod"/>
            </a:pPr>
            <a:r>
              <a:rPr lang="pt-BR" sz="1200" b="0" i="0" dirty="0">
                <a:solidFill>
                  <a:schemeClr val="tx1"/>
                </a:solidFill>
                <a:latin typeface="+mn-lt"/>
                <a:ea typeface="+mn-ea"/>
                <a:cs typeface="+mn-cs"/>
              </a:rPr>
              <a:t>Quando o G7c parar de emitir um bipe, continue mantendo a trava pressionada e comece a falar com o dispositivo a cerca de 15 cm da sua boca.</a:t>
            </a:r>
            <a:br>
              <a:rPr lang="pt-BR" sz="1200" b="0" i="0" dirty="0">
                <a:solidFill>
                  <a:schemeClr val="tx1"/>
                </a:solidFill>
                <a:latin typeface="+mn-lt"/>
                <a:ea typeface="+mn-ea"/>
                <a:cs typeface="+mn-cs"/>
              </a:rPr>
            </a:br>
            <a:r>
              <a:rPr lang="pt-BR" sz="1200" b="1" i="0" dirty="0">
                <a:solidFill>
                  <a:schemeClr val="tx1"/>
                </a:solidFill>
                <a:latin typeface="+mn-lt"/>
                <a:ea typeface="+mn-ea"/>
                <a:cs typeface="+mn-cs"/>
              </a:rPr>
              <a:t>OBSERVAÇÃO:</a:t>
            </a:r>
            <a:r>
              <a:rPr lang="pt-BR" sz="1200" b="0" i="0" dirty="0">
                <a:solidFill>
                  <a:schemeClr val="tx1"/>
                </a:solidFill>
                <a:latin typeface="+mn-lt"/>
                <a:ea typeface="+mn-ea"/>
                <a:cs typeface="+mn-cs"/>
              </a:rPr>
              <a:t> se estiver usando um sensor de O2, lembre-se de falar no microfone do G7, e não no cartucho, já que isso pode disparar alarmes de gás.</a:t>
            </a:r>
          </a:p>
          <a:p>
            <a:pPr marL="228600" indent="-228600">
              <a:buFont typeface="+mj-lt"/>
              <a:buAutoNum type="arabicPeriod"/>
            </a:pPr>
            <a:r>
              <a:rPr lang="pt-BR" sz="1200" b="0" i="0" dirty="0">
                <a:solidFill>
                  <a:schemeClr val="tx1"/>
                </a:solidFill>
                <a:latin typeface="+mn-lt"/>
                <a:ea typeface="+mn-ea"/>
                <a:cs typeface="+mn-cs"/>
              </a:rPr>
              <a:t>Assim que terminar de falar, solte a trava. O G7 funciona com mensagens PTT de até 30 segundos de duração.</a:t>
            </a:r>
          </a:p>
          <a:p>
            <a:pPr marL="228600" indent="-228600">
              <a:buFont typeface="+mj-lt"/>
              <a:buAutoNum type="arabicPeriod"/>
            </a:pPr>
            <a:r>
              <a:rPr lang="pt-BR" sz="1200" b="0" i="0" dirty="0">
                <a:solidFill>
                  <a:schemeClr val="tx1"/>
                </a:solidFill>
                <a:latin typeface="+mn-lt"/>
                <a:ea typeface="+mn-ea"/>
                <a:cs typeface="+mn-cs"/>
              </a:rPr>
              <a:t>O G7c emitirá mais um bipe para informar que concluiu a escuta da sua mensagem</a:t>
            </a:r>
          </a:p>
          <a:p>
            <a:endParaRPr lang="en-US" baseline="0" dirty="0"/>
          </a:p>
          <a:p>
            <a:r>
              <a:rPr lang="pt-BR" b="1" baseline="0" dirty="0"/>
              <a:t>Recebimento</a:t>
            </a:r>
          </a:p>
          <a:p>
            <a:pPr marL="342900" indent="-342900">
              <a:buFont typeface="+mj-lt"/>
              <a:buAutoNum type="arabicPeriod"/>
            </a:pPr>
            <a:r>
              <a:rPr lang="pt-BR" sz="1200" dirty="0"/>
              <a:t>O G7c emitirá um bipe para indicar que uma mensagem PTT foi recebida</a:t>
            </a:r>
          </a:p>
          <a:p>
            <a:pPr marL="342900" indent="-342900">
              <a:buFont typeface="+mj-lt"/>
              <a:buAutoNum type="arabicPeriod"/>
            </a:pPr>
            <a:r>
              <a:rPr lang="pt-BR" sz="1200" dirty="0"/>
              <a:t>O G7c vai reproduzir a mensagem</a:t>
            </a:r>
          </a:p>
          <a:p>
            <a:pPr marL="342900" indent="-342900">
              <a:buFont typeface="+mj-lt"/>
              <a:buAutoNum type="arabicPeriod"/>
            </a:pPr>
            <a:r>
              <a:rPr lang="pt-BR" sz="1200" dirty="0"/>
              <a:t>O G7c vai emitir mais um bipe quando a mensagem tiver sido totalmente reproduzida</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baseline="0" dirty="0"/>
              <a:t>Mudar de canal</a:t>
            </a:r>
          </a:p>
          <a:p>
            <a:pPr marL="342900" indent="-342900">
              <a:buFont typeface="+mj-lt"/>
              <a:buAutoNum type="arabicPeriod"/>
            </a:pPr>
            <a:r>
              <a:rPr lang="pt-BR" sz="1200" dirty="0"/>
              <a:t>Pressione o botão OK para acessar o menu principal do G7c</a:t>
            </a:r>
          </a:p>
          <a:p>
            <a:pPr marL="342900" indent="-342900">
              <a:buFont typeface="+mj-lt"/>
              <a:buAutoNum type="arabicPeriod"/>
            </a:pPr>
            <a:r>
              <a:rPr lang="pt-BR" sz="1200" dirty="0"/>
              <a:t>Use as setas para baixo e para cima para navegar até </a:t>
            </a:r>
            <a:r>
              <a:rPr lang="pt-BR" sz="1200" i="1" dirty="0"/>
              <a:t>Canais PTT</a:t>
            </a:r>
            <a:r>
              <a:rPr lang="pt-BR" sz="1200" dirty="0"/>
              <a:t> e selecione OK.</a:t>
            </a:r>
          </a:p>
          <a:p>
            <a:pPr marL="342900" indent="-342900">
              <a:buFont typeface="+mj-lt"/>
              <a:buAutoNum type="arabicPeriod"/>
            </a:pPr>
            <a:r>
              <a:rPr lang="pt-BR" sz="1200" dirty="0"/>
              <a:t>Selecione</a:t>
            </a:r>
            <a:r>
              <a:rPr lang="pt-BR" sz="1200" i="1" dirty="0"/>
              <a:t> inserir número de canal</a:t>
            </a:r>
          </a:p>
          <a:p>
            <a:pPr marL="342900" indent="-342900">
              <a:buFont typeface="+mj-lt"/>
              <a:buAutoNum type="arabicPeriod"/>
            </a:pPr>
            <a:r>
              <a:rPr lang="pt-BR" sz="1200" dirty="0"/>
              <a:t>Use as setas para baixo e para cima para inserir o primeiro dígito do canal e pressione OK</a:t>
            </a:r>
          </a:p>
          <a:p>
            <a:pPr marL="342900" indent="-342900">
              <a:buFont typeface="+mj-lt"/>
              <a:buAutoNum type="arabicPeriod"/>
            </a:pPr>
            <a:r>
              <a:rPr lang="pt-BR" sz="1200" dirty="0"/>
              <a:t>Use as setas para baixo e para cima para inserir o segundo dígito do canal e pressione OK</a:t>
            </a:r>
          </a:p>
          <a:p>
            <a:pPr marL="342900" indent="-342900">
              <a:buFont typeface="+mj-lt"/>
              <a:buAutoNum type="arabicPeriod"/>
            </a:pPr>
            <a:r>
              <a:rPr lang="pt-BR" sz="1200" dirty="0"/>
              <a:t>Selecione </a:t>
            </a:r>
            <a:r>
              <a:rPr lang="pt-BR" sz="1200" i="1" dirty="0"/>
              <a:t>sim</a:t>
            </a:r>
            <a:r>
              <a:rPr lang="pt-BR" sz="1200" dirty="0"/>
              <a:t> para confirmar e alterar o canal do G7c ou </a:t>
            </a:r>
            <a:r>
              <a:rPr lang="pt-BR" sz="1200" i="1" dirty="0"/>
              <a:t>editar</a:t>
            </a:r>
            <a:r>
              <a:rPr lang="pt-BR" sz="1200" dirty="0"/>
              <a:t> para fazer alterações</a:t>
            </a:r>
          </a:p>
          <a:p>
            <a:pPr marL="342900" indent="-342900">
              <a:buFont typeface="+mj-lt"/>
              <a:buAutoNum type="arabicPeriod"/>
            </a:pPr>
            <a:endParaRPr lang="en-US" sz="1200" dirty="0"/>
          </a:p>
          <a:p>
            <a:r>
              <a:rPr lang="pt-BR" sz="1200" dirty="0"/>
              <a:t>Para alterar para o canal Todas chamadas ou Apenas receber, basta selecionar a opção de canal na lista.</a:t>
            </a:r>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8639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Em uma situação de emergência, seu dispositivo pode receber e enviar mensagens para a equipe de monitoramento.</a:t>
            </a:r>
          </a:p>
          <a:p>
            <a:endParaRPr lang="en-US" dirty="0"/>
          </a:p>
          <a:p>
            <a:r>
              <a:rPr lang="pt-BR" b="1" dirty="0"/>
              <a:t>Modos disponíveis</a:t>
            </a:r>
          </a:p>
          <a:p>
            <a:r>
              <a:rPr lang="pt-BR" sz="1200" i="1" dirty="0"/>
              <a:t>Operação normal</a:t>
            </a:r>
          </a:p>
          <a:p>
            <a:r>
              <a:rPr lang="pt-BR" sz="1200" dirty="0"/>
              <a:t>Configuração para operação no dia a dia. Modo padrão do G7.</a:t>
            </a:r>
          </a:p>
          <a:p>
            <a:endParaRPr lang="en-US" sz="1200" i="1" dirty="0"/>
          </a:p>
          <a:p>
            <a:r>
              <a:rPr lang="pt-BR" sz="1200" i="1" dirty="0"/>
              <a:t>Pré-entrada</a:t>
            </a:r>
          </a:p>
          <a:p>
            <a:r>
              <a:rPr lang="pt-BR" sz="1200" dirty="0"/>
              <a:t>Usado antes de entrar em um espaço que possa conter gases perigosos. Pode ser usado com ou sem bomba.</a:t>
            </a:r>
          </a:p>
          <a:p>
            <a:endParaRPr lang="en-US" sz="1200" i="1" dirty="0"/>
          </a:p>
          <a:p>
            <a:r>
              <a:rPr lang="pt-BR" sz="1200" i="1" dirty="0"/>
              <a:t>SCBA</a:t>
            </a:r>
          </a:p>
          <a:p>
            <a:r>
              <a:rPr lang="pt-BR" sz="1200" dirty="0"/>
              <a:t>Usado quando o usuário do dispositivo está usando um aparelho autônomo de respiração ou com fornecimento de ar e está entrando em uma área onde se tem a certeza sobre altos níveis de gás.</a:t>
            </a:r>
          </a:p>
          <a:p>
            <a:endParaRPr lang="en-US" sz="1200" i="1" dirty="0"/>
          </a:p>
          <a:p>
            <a:r>
              <a:rPr lang="pt-BR" sz="1200" i="1" dirty="0"/>
              <a:t>Verificação de vazamentos</a:t>
            </a:r>
          </a:p>
          <a:p>
            <a:r>
              <a:rPr lang="pt-BR" sz="1200" dirty="0"/>
              <a:t>Usado ao verificar a existência de vazamentos de gás em uma determinada área. Pode ser usado com ou sem bomba</a:t>
            </a:r>
          </a:p>
          <a:p>
            <a:endParaRPr lang="en-US" sz="1200" i="1" dirty="0"/>
          </a:p>
          <a:p>
            <a:r>
              <a:rPr lang="pt-BR" sz="1200" i="1" dirty="0"/>
              <a:t>Alto risco</a:t>
            </a:r>
          </a:p>
          <a:p>
            <a:r>
              <a:rPr lang="pt-BR" sz="1200" dirty="0"/>
              <a:t>Voltado para situações de alto risco, como evacuação ou deslocamento por uma área perigosa. Diferentemente de outros modos, nunca haverá um tempo-limite e é necessário sair do modo manualmente.</a:t>
            </a:r>
          </a:p>
          <a:p>
            <a:endParaRPr lang="en-US" baseline="0" dirty="0"/>
          </a:p>
          <a:p>
            <a:r>
              <a:rPr lang="pt-BR" b="1" baseline="0" dirty="0"/>
              <a:t>Acessar um modo</a:t>
            </a:r>
          </a:p>
          <a:p>
            <a:pPr rtl="0"/>
            <a:r>
              <a:rPr lang="pt-BR" sz="1200" b="0" i="0" u="none" strike="noStrike" baseline="0" dirty="0">
                <a:solidFill>
                  <a:schemeClr val="tx1"/>
                </a:solidFill>
                <a:latin typeface="+mn-lt"/>
                <a:ea typeface="+mn-ea"/>
                <a:cs typeface="+mn-cs"/>
              </a:rPr>
              <a:t>Para acessar um modo no menu de modos:</a:t>
            </a:r>
          </a:p>
          <a:p>
            <a:pPr marL="228600" indent="-228600" rtl="0">
              <a:buFont typeface="+mj-lt"/>
              <a:buAutoNum type="arabicPeriod"/>
            </a:pPr>
            <a:r>
              <a:rPr lang="pt-BR" sz="1200" b="0" i="0" u="none" strike="noStrike" baseline="0" dirty="0">
                <a:solidFill>
                  <a:schemeClr val="tx1"/>
                </a:solidFill>
                <a:latin typeface="+mn-lt"/>
                <a:ea typeface="+mn-ea"/>
                <a:cs typeface="+mn-cs"/>
              </a:rPr>
              <a:t>Pressione OK para acessar o menu principal do G7</a:t>
            </a:r>
          </a:p>
          <a:p>
            <a:pPr marL="228600" indent="-228600" rtl="0">
              <a:buFont typeface="+mj-lt"/>
              <a:buAutoNum type="arabicPeriod"/>
            </a:pPr>
            <a:r>
              <a:rPr lang="pt-BR" sz="1200" b="0" i="0" u="none" strike="noStrike" baseline="0" dirty="0">
                <a:solidFill>
                  <a:schemeClr val="tx1"/>
                </a:solidFill>
                <a:latin typeface="+mn-lt"/>
                <a:ea typeface="+mn-ea"/>
                <a:cs typeface="+mn-cs"/>
              </a:rPr>
              <a:t>Use as setas para baixo e para cima para navegar até os </a:t>
            </a:r>
            <a:r>
              <a:rPr lang="pt-BR" sz="1200" b="0" i="1" u="none" strike="noStrike" baseline="0" dirty="0">
                <a:solidFill>
                  <a:schemeClr val="tx1"/>
                </a:solidFill>
                <a:latin typeface="+mn-lt"/>
                <a:ea typeface="+mn-ea"/>
                <a:cs typeface="+mn-cs"/>
              </a:rPr>
              <a:t>modos</a:t>
            </a:r>
          </a:p>
          <a:p>
            <a:pPr marL="228600" indent="-228600" rtl="0">
              <a:buFont typeface="+mj-lt"/>
              <a:buAutoNum type="arabicPeriod"/>
            </a:pPr>
            <a:r>
              <a:rPr lang="pt-BR" sz="1200" b="0" i="0" u="none" strike="noStrike" baseline="0" dirty="0">
                <a:solidFill>
                  <a:schemeClr val="tx1"/>
                </a:solidFill>
                <a:latin typeface="+mn-lt"/>
                <a:ea typeface="+mn-ea"/>
                <a:cs typeface="+mn-cs"/>
              </a:rPr>
              <a:t>Pressione OK para acessar o menu de modos</a:t>
            </a:r>
          </a:p>
          <a:p>
            <a:pPr marL="228600" indent="-228600" rtl="0">
              <a:buFont typeface="+mj-lt"/>
              <a:buAutoNum type="arabicPeriod"/>
            </a:pPr>
            <a:r>
              <a:rPr lang="pt-BR" sz="1200" b="0" i="0" u="none" strike="noStrike" baseline="0" dirty="0">
                <a:solidFill>
                  <a:schemeClr val="tx1"/>
                </a:solidFill>
                <a:latin typeface="+mn-lt"/>
                <a:ea typeface="+mn-ea"/>
                <a:cs typeface="+mn-cs"/>
              </a:rPr>
              <a:t>Selecione o modo que você deseja acessar</a:t>
            </a:r>
          </a:p>
          <a:p>
            <a:pPr marL="228600" indent="-228600" rtl="0">
              <a:buFont typeface="+mj-lt"/>
              <a:buAutoNum type="arabicPeriod"/>
            </a:pPr>
            <a:r>
              <a:rPr lang="pt-BR" sz="1200" b="0" i="0" u="none" strike="noStrike" baseline="0" dirty="0">
                <a:solidFill>
                  <a:schemeClr val="tx1"/>
                </a:solidFill>
                <a:latin typeface="+mn-lt"/>
                <a:ea typeface="+mn-ea"/>
                <a:cs typeface="+mn-cs"/>
              </a:rPr>
              <a:t>Confirme que você deseja acessar o modo selecionando</a:t>
            </a:r>
            <a:r>
              <a:rPr lang="pt-BR" sz="1200" b="0" i="1" u="none" strike="noStrike" baseline="0" dirty="0">
                <a:solidFill>
                  <a:schemeClr val="tx1"/>
                </a:solidFill>
                <a:latin typeface="+mn-lt"/>
                <a:ea typeface="+mn-ea"/>
                <a:cs typeface="+mn-cs"/>
              </a:rPr>
              <a:t> sim</a:t>
            </a:r>
          </a:p>
          <a:p>
            <a:pPr marL="228600" indent="-228600" rtl="0">
              <a:buFont typeface="+mj-lt"/>
              <a:buAutoNum type="arabicPeriod"/>
            </a:pPr>
            <a:r>
              <a:rPr lang="pt-BR" sz="1200" b="0" i="0" u="none" strike="noStrike" baseline="0" dirty="0">
                <a:solidFill>
                  <a:schemeClr val="tx1"/>
                </a:solidFill>
                <a:latin typeface="+mn-lt"/>
                <a:ea typeface="+mn-ea"/>
                <a:cs typeface="+mn-cs"/>
              </a:rPr>
              <a:t>A tela do G7 vai inverter e a faixa de informações vai exibir o modo atual</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pt-BR" sz="1200" b="0" i="0" u="none" strike="noStrike" baseline="0" dirty="0">
                <a:solidFill>
                  <a:schemeClr val="tx1"/>
                </a:solidFill>
                <a:latin typeface="+mn-lt"/>
                <a:ea typeface="+mn-ea"/>
                <a:cs typeface="+mn-cs"/>
              </a:rPr>
              <a:t>Para acessar um modo na tela de status principal:</a:t>
            </a:r>
          </a:p>
          <a:p>
            <a:pPr marL="228600" indent="-228600" rtl="0">
              <a:buFont typeface="+mj-lt"/>
              <a:buAutoNum type="arabicPeriod"/>
            </a:pPr>
            <a:r>
              <a:rPr lang="pt-BR" sz="1200" b="0" i="0" u="none" strike="noStrike" baseline="0" dirty="0">
                <a:solidFill>
                  <a:schemeClr val="tx1"/>
                </a:solidFill>
                <a:latin typeface="+mn-lt"/>
                <a:ea typeface="+mn-ea"/>
                <a:cs typeface="+mn-cs"/>
              </a:rPr>
              <a:t>Pressione as setas para cima ou para baixo para abrir o menu secundário do G7</a:t>
            </a:r>
          </a:p>
          <a:p>
            <a:pPr marL="228600" indent="-228600" rtl="0">
              <a:buFont typeface="+mj-lt"/>
              <a:buAutoNum type="arabicPeriod"/>
            </a:pPr>
            <a:r>
              <a:rPr lang="pt-BR" sz="1200" b="0" i="0" u="none" strike="noStrike" baseline="0" dirty="0">
                <a:solidFill>
                  <a:schemeClr val="tx1"/>
                </a:solidFill>
                <a:latin typeface="+mn-lt"/>
                <a:ea typeface="+mn-ea"/>
                <a:cs typeface="+mn-cs"/>
              </a:rPr>
              <a:t>Continue a pressionar as setas para cima ou para baixo até chegar ao modo desejado</a:t>
            </a:r>
          </a:p>
          <a:p>
            <a:pPr marL="228600" indent="-228600" rtl="0">
              <a:buFont typeface="+mj-lt"/>
              <a:buAutoNum type="arabicPeriod"/>
            </a:pPr>
            <a:r>
              <a:rPr lang="pt-BR" sz="1200" b="0" i="0" u="none" strike="noStrike" baseline="0" dirty="0">
                <a:solidFill>
                  <a:schemeClr val="tx1"/>
                </a:solidFill>
                <a:latin typeface="+mn-lt"/>
                <a:ea typeface="+mn-ea"/>
                <a:cs typeface="+mn-cs"/>
              </a:rPr>
              <a:t>Pressione OK para acessar o modo</a:t>
            </a:r>
          </a:p>
          <a:p>
            <a:pPr marL="228600" indent="-228600" rtl="0">
              <a:buFont typeface="+mj-lt"/>
              <a:buAutoNum type="arabicPeriod"/>
            </a:pPr>
            <a:r>
              <a:rPr lang="pt-BR" sz="1200" b="0" i="0" u="none" strike="noStrike" baseline="0" dirty="0">
                <a:solidFill>
                  <a:schemeClr val="tx1"/>
                </a:solidFill>
                <a:latin typeface="+mn-lt"/>
                <a:ea typeface="+mn-ea"/>
                <a:cs typeface="+mn-cs"/>
              </a:rPr>
              <a:t>A tela do G7 vai inverter e a faixa de informações vai exibir o modo atual</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0" baseline="0" dirty="0"/>
              <a:t>Os modos de pré-entrada, verificação de vazamento e SCBA possuem períodos de tempo-limite configuráveis. Quando esse período expirar, o G7 vai perguntar se você gostaria de permanecer no modo. Leia a tela e pressione a seta para cima para estender o modo por outro período ou a seta para baixo para sair do modo e retornar à função normal do dispositivo. </a:t>
            </a:r>
          </a:p>
          <a:p>
            <a:endParaRPr lang="en-US" b="0" baseline="0" dirty="0"/>
          </a:p>
          <a:p>
            <a:r>
              <a:rPr lang="pt-BR" b="0" baseline="0" dirty="0"/>
              <a:t>Se não fizer uma escolha dentro de 30 segundos, o G7 vai retornar automaticamente para o modo normal. Se o temporizador de confirmação de presença estiver ativado, ele vai solicitar imediatamente a confirmação de presença para garantir que você está seguro.</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2802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solidFill>
                  <a:schemeClr val="accent1"/>
                </a:solidFill>
              </a:rPr>
              <a:t>O que é o</a:t>
            </a:r>
            <a:r>
              <a:rPr lang="pt-BR" b="1" baseline="0" dirty="0">
                <a:solidFill>
                  <a:schemeClr val="accent1"/>
                </a:solidFill>
              </a:rPr>
              <a:t> G7?</a:t>
            </a:r>
          </a:p>
          <a:p>
            <a:endParaRPr lang="en-US" baseline="0" dirty="0"/>
          </a:p>
          <a:p>
            <a:r>
              <a:rPr lang="pt-BR" baseline="0" dirty="0"/>
              <a:t>O G7 é o primeiro monitor de segurança pessoal vestível que pode ser usado em qualquer lugar. Ele mantém você conectado — não importando se é um vazamento de gás, um incidente de saúde ou um intruso.</a:t>
            </a:r>
          </a:p>
          <a:p>
            <a:endParaRPr lang="en-US" baseline="0" dirty="0"/>
          </a:p>
          <a:p>
            <a:r>
              <a:rPr lang="pt-BR" baseline="0" dirty="0"/>
              <a:t>O G7 pode acionar a evacuação das instalações, mostrando para você em um mapa em tempo real. Se você precisar de ajuda, o G7 proporcionará o conhecimento instantâneo da situação que é necessário para gerenciar a resposta mais rápida possível, para fazer a diferença.</a:t>
            </a:r>
          </a:p>
          <a:p>
            <a:endParaRPr lang="en-US" baseline="0" dirty="0"/>
          </a:p>
          <a:p>
            <a:r>
              <a:rPr lang="pt-BR" baseline="0" dirty="0"/>
              <a:t>O G7 protege você em qualquer situação</a:t>
            </a:r>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Um </a:t>
            </a:r>
            <a:r>
              <a:rPr lang="en-US" b="0" baseline="0" dirty="0" err="1"/>
              <a:t>cartucho</a:t>
            </a:r>
            <a:r>
              <a:rPr lang="en-US" b="0" baseline="0" dirty="0"/>
              <a:t> de </a:t>
            </a:r>
            <a:r>
              <a:rPr lang="en-US" b="0" baseline="0" dirty="0" err="1"/>
              <a:t>bomba</a:t>
            </a:r>
            <a:r>
              <a:rPr lang="en-US" b="0" baseline="0" dirty="0"/>
              <a:t> é </a:t>
            </a:r>
            <a:r>
              <a:rPr lang="en-US" b="0" baseline="0" dirty="0" err="1"/>
              <a:t>usado</a:t>
            </a:r>
            <a:r>
              <a:rPr lang="en-US" b="0" baseline="0" dirty="0"/>
              <a:t> para </a:t>
            </a:r>
            <a:r>
              <a:rPr lang="en-US" b="0" baseline="0" dirty="0" err="1"/>
              <a:t>amostragem</a:t>
            </a:r>
            <a:r>
              <a:rPr lang="en-US" b="0" baseline="0" dirty="0"/>
              <a:t> de </a:t>
            </a:r>
            <a:r>
              <a:rPr lang="en-US" b="0" baseline="0" dirty="0" err="1"/>
              <a:t>ar</a:t>
            </a:r>
            <a:r>
              <a:rPr lang="en-US" b="0" baseline="0" dirty="0"/>
              <a:t> de </a:t>
            </a:r>
            <a:r>
              <a:rPr lang="en-US" b="0" baseline="0" dirty="0" err="1"/>
              <a:t>áreas</a:t>
            </a:r>
            <a:r>
              <a:rPr lang="en-US" b="0" baseline="0" dirty="0"/>
              <a:t> para </a:t>
            </a:r>
            <a:r>
              <a:rPr lang="en-US" b="0" baseline="0" dirty="0" err="1"/>
              <a:t>testar</a:t>
            </a:r>
            <a:r>
              <a:rPr lang="en-US" b="0" baseline="0" dirty="0"/>
              <a:t> se </a:t>
            </a:r>
            <a:r>
              <a:rPr lang="en-US" b="0" baseline="0" dirty="0" err="1"/>
              <a:t>podem</a:t>
            </a:r>
            <a:r>
              <a:rPr lang="en-US" b="0" baseline="0" dirty="0"/>
              <a:t> </a:t>
            </a:r>
            <a:r>
              <a:rPr lang="en-US" b="0" baseline="0" dirty="0" err="1"/>
              <a:t>ser</a:t>
            </a:r>
            <a:r>
              <a:rPr lang="en-US" b="0" baseline="0" dirty="0"/>
              <a:t> </a:t>
            </a:r>
            <a:r>
              <a:rPr lang="en-US" b="0" baseline="0" dirty="0" err="1"/>
              <a:t>adentradas</a:t>
            </a:r>
            <a:r>
              <a:rPr lang="en-US" b="0" baseline="0" dirty="0"/>
              <a:t> com </a:t>
            </a:r>
            <a:r>
              <a:rPr lang="en-US" b="0" baseline="0" dirty="0" err="1"/>
              <a:t>segurança</a:t>
            </a:r>
            <a:r>
              <a:rPr lang="en-US" b="0" baseline="0" dirty="0"/>
              <a:t>.</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33412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noProof="0" dirty="0">
                <a:latin typeface="Arial" panose="020B0604020202020204" pitchFamily="34" charset="0"/>
                <a:cs typeface="Arial" panose="020B0604020202020204" pitchFamily="34" charset="0"/>
              </a:rPr>
              <a:t>Os testes de obstrução</a:t>
            </a:r>
            <a:r>
              <a:rPr lang="pt-BR" sz="1200" baseline="0" noProof="0" dirty="0">
                <a:latin typeface="Arial" panose="020B0604020202020204" pitchFamily="34" charset="0"/>
                <a:cs typeface="Arial" panose="020B0604020202020204" pitchFamily="34" charset="0"/>
              </a:rPr>
              <a:t> são realizados a fim de assegurar que o seu equipamento esteja funcionando corretamente antes de usar a bomba para verificar os níveis de gás em um ambiente. Isso garante que não haja orifícios ou dobras em sua tubulação</a:t>
            </a:r>
            <a:r>
              <a:rPr lang="pt-BR" sz="1200" b="0" baseline="0" noProof="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0" baseline="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noProof="0" dirty="0">
                <a:latin typeface="Arial" panose="020B0604020202020204" pitchFamily="34" charset="0"/>
                <a:cs typeface="Arial" panose="020B0604020202020204" pitchFamily="34" charset="0"/>
              </a:rPr>
              <a:t>A G7 conta com dois tipos de testes de obstrução: automático e manual. O teste de obstrução automático é executado sempre que você tenta acessar um modo bombeado com um cartucho de bomba instalado. O G7 informa você sobre as etapas na tela. Se o aparelho passar no teste, você acessará o modo de bomba e a bomba ligará automaticamente. Caso contrário, o G7 retornará para o modo normal</a:t>
            </a:r>
            <a:r>
              <a:rPr lang="en-US" sz="12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baseline="0" noProof="0" dirty="0">
                <a:latin typeface="Arial" panose="020B0604020202020204" pitchFamily="34" charset="0"/>
                <a:cs typeface="Arial" panose="020B0604020202020204" pitchFamily="34" charset="0"/>
              </a:rPr>
              <a:t>Um teste de obstrução manual pode ser realizado sempre que a bomba estiver em operação. Para isso, instale uma conexão rápida com tubulação, tampe a entrada e aguarde por um aviso amarelo. Depois que o aviso amarelo soar, é possível desobstruir a entrada e aguardar que o aviso desapareça. Se o aviso amarelo parar, seu equipamento pode ser usado com segurança.</a:t>
            </a:r>
            <a:endParaRPr lang="pt-BR" sz="1200"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392635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352391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Insira o plugue</a:t>
            </a:r>
            <a:r>
              <a:rPr lang="pt-BR" baseline="0" dirty="0"/>
              <a:t> micro-USB no clipe carregador removível e, em seguida, deslize o clipe para dentro da porta de carga na parte inferior do G7. </a:t>
            </a:r>
          </a:p>
          <a:p>
            <a:r>
              <a:rPr lang="pt-BR" baseline="0" dirty="0"/>
              <a:t>Uma luz vermelha contínua na parte inferior do dispositivo indica que o G7 está carregando.</a:t>
            </a:r>
          </a:p>
          <a:p>
            <a:r>
              <a:rPr lang="pt-BR" baseline="0" dirty="0"/>
              <a:t>A tela LCD avisará quando o dispositivo estiver totalmente carregado.</a:t>
            </a:r>
          </a:p>
          <a:p>
            <a:r>
              <a:rPr lang="pt-BR" baseline="0" dirty="0"/>
              <a:t>A Blackline recomenda que o dispositivo seja totalmente carregado depois de cada turno.</a:t>
            </a:r>
          </a:p>
          <a:p>
            <a:endParaRPr lang="en-US" baseline="0" dirty="0"/>
          </a:p>
          <a:p>
            <a:r>
              <a:rPr lang="pt-BR" baseline="0"/>
              <a:t>Ao carregar, o G7 é desligado automaticamente para garantir que ele não dispare alertas durante o processo de carga.</a:t>
            </a:r>
            <a:endParaRPr lang="pt-BR"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 interação com o seu G7 é fácil graças ao visor LCD de alta visibilidade e ao</a:t>
            </a:r>
            <a:r>
              <a:rPr lang="pt-BR" baseline="0" dirty="0"/>
              <a:t> sistema de menu de três botões.</a:t>
            </a:r>
          </a:p>
          <a:p>
            <a:endParaRPr lang="en-US" dirty="0"/>
          </a:p>
          <a:p>
            <a:r>
              <a:rPr lang="pt-BR" b="1" dirty="0"/>
              <a:t>BOTÃO O</a:t>
            </a:r>
            <a:r>
              <a:rPr lang="pt-BR" b="1" baseline="0" dirty="0"/>
              <a:t>K</a:t>
            </a:r>
          </a:p>
          <a:p>
            <a:r>
              <a:rPr lang="pt-BR" baseline="0" dirty="0"/>
              <a:t>Pressione o botão OK para entrar no menu principal na tela de LCD e para confirmar seleções de menu.</a:t>
            </a:r>
          </a:p>
          <a:p>
            <a:endParaRPr lang="en-US" baseline="0" dirty="0"/>
          </a:p>
          <a:p>
            <a:r>
              <a:rPr lang="pt-BR" b="1" baseline="0" dirty="0"/>
              <a:t>BOTÕES DE SETA PARA CIMA E PARA BAIXO</a:t>
            </a:r>
          </a:p>
          <a:p>
            <a:r>
              <a:rPr lang="pt-BR" baseline="0" dirty="0"/>
              <a:t>Pressione para cima ou para baixo para navegar no menu.</a:t>
            </a:r>
            <a:br>
              <a:rPr lang="pt-BR" baseline="0" dirty="0"/>
            </a:br>
            <a:r>
              <a:rPr lang="pt-BR" baseline="0" dirty="0"/>
              <a:t>Mantenha ambos pressionados simultaneamente para silenciar.</a:t>
            </a:r>
          </a:p>
          <a:p>
            <a:endParaRPr lang="en-US" baseline="0" dirty="0"/>
          </a:p>
          <a:p>
            <a:r>
              <a:rPr lang="pt-BR" b="1" baseline="0" dirty="0"/>
              <a:t>TRAVA DE PUXAR</a:t>
            </a:r>
          </a:p>
          <a:p>
            <a:r>
              <a:rPr lang="pt-BR" baseline="0" dirty="0"/>
              <a:t>Puxe a trava para baixo para pedir ajuda quando precisar.</a:t>
            </a:r>
          </a:p>
          <a:p>
            <a:endParaRPr lang="en-US" baseline="0" dirty="0"/>
          </a:p>
          <a:p>
            <a:r>
              <a:rPr lang="pt-BR" b="1" baseline="0" dirty="0">
                <a:solidFill>
                  <a:schemeClr val="accent1"/>
                </a:solidFill>
              </a:rPr>
              <a:t>TRAVA COM BOTÃO DE ACIONAMENTO</a:t>
            </a:r>
          </a:p>
          <a:p>
            <a:r>
              <a:rPr lang="pt-BR" baseline="0" dirty="0"/>
              <a:t>Empurre a trava para dentro para informar ao G7 que você está seguro.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Ligar</a:t>
            </a:r>
          </a:p>
          <a:p>
            <a:r>
              <a:rPr lang="pt-BR" dirty="0"/>
              <a:t>Verifique se você está em um</a:t>
            </a:r>
            <a:r>
              <a:rPr lang="pt-BR" baseline="0" dirty="0"/>
              <a:t> ambiente limpo</a:t>
            </a:r>
          </a:p>
          <a:p>
            <a:r>
              <a:rPr lang="pt-BR" dirty="0"/>
              <a:t>Pressione</a:t>
            </a:r>
            <a:r>
              <a:rPr lang="pt-BR" baseline="0" dirty="0"/>
              <a:t> o botão liga/desliga e aguarde até que a luz verde intermitente do SureSafe fique contínua</a:t>
            </a:r>
            <a:r>
              <a:rPr lang="pt-BR" dirty="0"/>
              <a:t>.</a:t>
            </a:r>
          </a:p>
          <a:p>
            <a:r>
              <a:rPr lang="pt-BR" baseline="0" dirty="0"/>
              <a:t>O dispositivo vai alternar entre todos os recursos ativados na sua configuração.</a:t>
            </a:r>
          </a:p>
          <a:p>
            <a:r>
              <a:rPr lang="pt-BR" baseline="0" dirty="0"/>
              <a:t>Após a conexão, a luz verde permanecerá acesa, indicando que a sua segurança está sendo monitorada.</a:t>
            </a:r>
          </a:p>
          <a:p>
            <a:endParaRPr lang="en-US" dirty="0"/>
          </a:p>
          <a:p>
            <a:r>
              <a:rPr lang="pt-BR" dirty="0"/>
              <a:t>Não</a:t>
            </a:r>
            <a:r>
              <a:rPr lang="pt-BR" baseline="0" dirty="0"/>
              <a:t> há problema em ficar sem cobertura por curtos períodos de tempo. Se você perceber que sua luz SureSafe está piscando por períodos superiores a 45 minutos, recomendamos levar em conta soluções alternativas da Blackline.</a:t>
            </a:r>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aseline="0" dirty="0"/>
              <a:t>Ao ligar o dispositivo, ele vai informá-lo com um alarme de aviso amarelo se um teste de resposta ou calibragem precisa ser realizado. Leia a tela do G7 para descobrir o que deve ser feito e mantenha pressionadas as setas para cima e para baixo para silenciar este alarme.</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Incluído com o G7 está uma tampa de calibragem e tubos</a:t>
            </a:r>
            <a:r>
              <a:rPr lang="pt-BR" baseline="0" dirty="0"/>
              <a:t> para realizar o teste de resposta e a calibragem do seu dispositivo.  Realize testes de resposta e calibragem em ambientes seguros. </a:t>
            </a:r>
          </a:p>
          <a:p>
            <a:r>
              <a:rPr lang="pt-BR" baseline="0" dirty="0"/>
              <a:t>É possível realizar um teste de resposta ou calibragem selecionando-o no menu principal.</a:t>
            </a:r>
          </a:p>
          <a:p>
            <a:endParaRPr lang="en-US" baseline="0" dirty="0"/>
          </a:p>
          <a:p>
            <a:r>
              <a:rPr lang="pt-BR" baseline="0" dirty="0"/>
              <a:t>Também é possível realizar testes de resposta ou calibragem com o G7 Dock.</a:t>
            </a:r>
          </a:p>
          <a:p>
            <a:endParaRPr lang="en-US" baseline="0" dirty="0"/>
          </a:p>
          <a:p>
            <a:r>
              <a:rPr lang="pt-BR" b="1" baseline="0" dirty="0"/>
              <a:t>Teste de resposta</a:t>
            </a:r>
          </a:p>
          <a:p>
            <a:r>
              <a:rPr lang="pt-BR" baseline="0" dirty="0"/>
              <a:t>Uma prática segura é testar regularmente os indicadores de alarme (luz, som e vibração) aplicando gás suficiente para confirmar que os sensores acionarão o alarme quando o gás for detectado.</a:t>
            </a:r>
          </a:p>
          <a:p>
            <a:r>
              <a:rPr lang="pt-BR" baseline="0" dirty="0"/>
              <a:t>É recomendado realizar um teste de resposta no início do turno e na frequência determinada pela política de segurança da sua empresa.</a:t>
            </a:r>
          </a:p>
          <a:p>
            <a:endParaRPr lang="en-US" baseline="0" dirty="0"/>
          </a:p>
          <a:p>
            <a:r>
              <a:rPr lang="pt-BR" b="1" baseline="0" dirty="0"/>
              <a:t>Calibragem</a:t>
            </a:r>
            <a:r>
              <a:rPr lang="pt-BR" baseline="0" dirty="0"/>
              <a:t> </a:t>
            </a:r>
          </a:p>
          <a:p>
            <a:r>
              <a:rPr lang="pt-BR" baseline="0" dirty="0"/>
              <a:t>Os sensores de gás devem ser calibrados periodicamente por meio da aplicação de uma concentração conhecida de gás por uma quantidade de tempo determinada. Esse procedimento garante que o sensor detecte os níveis de gás com precisão durante todo o seu ciclo de vida. </a:t>
            </a:r>
          </a:p>
          <a:p>
            <a:r>
              <a:rPr lang="pt-BR" baseline="0" dirty="0"/>
              <a:t>O intervalo de frequência de calibragem dos sensores depende do protocolo de segurança da sua empresa, e a Blackline recomenda que não seja superior a 180 dias.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G7</a:t>
            </a:r>
            <a:r>
              <a:rPr lang="pt-BR" baseline="0" dirty="0"/>
              <a:t> monitora melhor quando é fixado no cinto ou no bolso do peito.</a:t>
            </a:r>
          </a:p>
          <a:p>
            <a:r>
              <a:rPr lang="pt-BR" baseline="0" dirty="0"/>
              <a:t>Não deixe o G7 sem supervisão quando estiver ligado, uma vez que isso pode levar a falsos alertas vermelhos.</a:t>
            </a:r>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Seu dispositivo monitora constantemente a ocorrência de quedas, se você para de se movimentar e se está equipado com</a:t>
            </a:r>
            <a:r>
              <a:rPr lang="pt-BR" baseline="0" dirty="0"/>
              <a:t> um temporizador de confirmação de presença</a:t>
            </a:r>
            <a:r>
              <a:rPr lang="pt-BR" dirty="0"/>
              <a:t>. Se</a:t>
            </a:r>
            <a:r>
              <a:rPr lang="pt-BR" baseline="0" dirty="0"/>
              <a:t> um possível evento de queda, ausência de movimento ou falta de confirmação de presença for detectado, o G7 vai iniciar um alarme amarelo pendente.</a:t>
            </a:r>
          </a:p>
          <a:p>
            <a:r>
              <a:rPr lang="pt-BR" baseline="0" dirty="0"/>
              <a:t>Seu dispositivo quer saber se você está em segurança.</a:t>
            </a:r>
          </a:p>
          <a:p>
            <a:endParaRPr lang="en-US" baseline="0" dirty="0"/>
          </a:p>
          <a:p>
            <a:r>
              <a:rPr lang="pt-BR" baseline="0" dirty="0"/>
              <a:t>Se você estiver em segurança, aperte o botão da trava vermelha.</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190262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12"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78185" y="2473778"/>
            <a:ext cx="2644886" cy="1273628"/>
          </a:xfrm>
          <a:prstGeom prst="rect">
            <a:avLst/>
          </a:prstGeom>
        </p:spPr>
      </p:pic>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ALARME AMARELO PENDENTE</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pt-BR" b="1"/>
              <a:t>O que eu faço?</a:t>
            </a:r>
          </a:p>
          <a:p>
            <a:endParaRPr lang="en-US" sz="1400" dirty="0"/>
          </a:p>
          <a:p>
            <a:r>
              <a:rPr lang="pt-BR" sz="1400"/>
              <a:t>Você está bem? </a:t>
            </a:r>
          </a:p>
          <a:p>
            <a:r>
              <a:rPr lang="pt-BR" sz="1400"/>
              <a:t>Se estiver bem, pressione </a:t>
            </a:r>
            <a:br>
              <a:rPr lang="pt-BR" sz="1400"/>
            </a:br>
            <a:r>
              <a:rPr lang="pt-BR" sz="1400"/>
              <a:t>a trava para retornar o dispositivo para a operação normal.</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pt-BR" sz="1200"/>
              <a:t>Detecção de queda</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pt-BR" sz="1200"/>
              <a:t>Temporizador de confirmação de presença</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pt-BR" sz="1200"/>
              <a:t>Sem movimento</a:t>
            </a:r>
          </a:p>
        </p:txBody>
      </p:sp>
      <p:cxnSp>
        <p:nvCxnSpPr>
          <p:cNvPr id="24" name="Straight Connector 23"/>
          <p:cNvCxnSpPr>
            <a:endCxn id="30" idx="1"/>
          </p:cNvCxnSpPr>
          <p:nvPr/>
        </p:nvCxnSpPr>
        <p:spPr>
          <a:xfrm flipV="1">
            <a:off x="583621" y="1242253"/>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21422" y="1057587"/>
            <a:ext cx="3176960" cy="369332"/>
          </a:xfrm>
          <a:prstGeom prst="rect">
            <a:avLst/>
          </a:prstGeom>
          <a:noFill/>
        </p:spPr>
        <p:txBody>
          <a:bodyPr wrap="none" rtlCol="0">
            <a:spAutoFit/>
          </a:bodyPr>
          <a:lstStyle/>
          <a:p>
            <a:r>
              <a:rPr lang="pt-BR" b="1">
                <a:solidFill>
                  <a:srgbClr val="FFCD00"/>
                </a:solidFill>
              </a:rPr>
              <a:t>ALARME AMARELO PENDENTE</a:t>
            </a:r>
          </a:p>
        </p:txBody>
      </p:sp>
      <p:cxnSp>
        <p:nvCxnSpPr>
          <p:cNvPr id="33" name="Straight Connector 32"/>
          <p:cNvCxnSpPr>
            <a:stCxn id="30" idx="3"/>
          </p:cNvCxnSpPr>
          <p:nvPr/>
        </p:nvCxnSpPr>
        <p:spPr>
          <a:xfrm>
            <a:off x="6198382" y="1242253"/>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9605" y="3754060"/>
            <a:ext cx="314979" cy="298139"/>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ALARME AMARELO PENDENTE</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pt-BR" sz="2000"/>
              <a:t>O que acontece se você não conseguir informar o dispositivo que está bem?</a:t>
            </a:r>
          </a:p>
        </p:txBody>
      </p:sp>
      <p:sp>
        <p:nvSpPr>
          <p:cNvPr id="24" name="TextBox 23"/>
          <p:cNvSpPr txBox="1"/>
          <p:nvPr/>
        </p:nvSpPr>
        <p:spPr>
          <a:xfrm>
            <a:off x="2148069" y="4008654"/>
            <a:ext cx="2158743" cy="1877437"/>
          </a:xfrm>
          <a:prstGeom prst="rect">
            <a:avLst/>
          </a:prstGeom>
          <a:noFill/>
        </p:spPr>
        <p:txBody>
          <a:bodyPr wrap="square" rtlCol="0">
            <a:normAutofit fontScale="85000" lnSpcReduction="10000"/>
          </a:bodyPr>
          <a:lstStyle/>
          <a:p>
            <a:r>
              <a:rPr lang="pt-BR" b="1" dirty="0"/>
              <a:t>O que eu faço?</a:t>
            </a:r>
          </a:p>
          <a:p>
            <a:endParaRPr lang="en-US" sz="1400" dirty="0"/>
          </a:p>
          <a:p>
            <a:r>
              <a:rPr lang="pt-BR" sz="1400" dirty="0"/>
              <a:t>Pressione simultaneamente as setas para cima e para baixo e mantenha-as pressionadas para silenciar o dispositivo. </a:t>
            </a:r>
          </a:p>
          <a:p>
            <a:endParaRPr lang="en-US" sz="1400" dirty="0"/>
          </a:p>
          <a:p>
            <a:r>
              <a:rPr lang="pt-BR" sz="1400" dirty="0"/>
              <a:t>Lembre-se que isso não cancela o alerta.</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pt-BR" sz="1100" b="1">
                <a:solidFill>
                  <a:srgbClr val="A6192E"/>
                </a:solidFill>
              </a:rPr>
              <a:t>ALERTA VERMELHO</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pt-BR" sz="1100" b="1">
                <a:solidFill>
                  <a:srgbClr val="FFCD00"/>
                </a:solidFill>
              </a:rPr>
              <a:t>ALARME AMARELO PENDENTE</a:t>
            </a:r>
          </a:p>
        </p:txBody>
      </p:sp>
      <p:sp>
        <p:nvSpPr>
          <p:cNvPr id="3" name="Rectangle 2"/>
          <p:cNvSpPr/>
          <p:nvPr/>
        </p:nvSpPr>
        <p:spPr>
          <a:xfrm>
            <a:off x="491911" y="2613709"/>
            <a:ext cx="8203775" cy="646331"/>
          </a:xfrm>
          <a:prstGeom prst="rect">
            <a:avLst/>
          </a:prstGeom>
        </p:spPr>
        <p:txBody>
          <a:bodyPr wrap="square">
            <a:spAutoFit/>
          </a:bodyPr>
          <a:lstStyle/>
          <a:p>
            <a:r>
              <a:rPr lang="pt-BR"/>
              <a:t>Se você não confirmar que está em segurança, o alarme amarelo pendente vai se transformar em alerta vermelho e notificar a equipe de monitoramento.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2898" y="6007681"/>
            <a:ext cx="290342" cy="290342"/>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ALERTA DE SOS</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pt-BR"/>
              <a:t>Se precisar solicitar ajuda imediatamente, é possível acionar um alerta de SOS.</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pt-BR" b="1"/>
              <a:t>O que eu faço?</a:t>
            </a:r>
          </a:p>
          <a:p>
            <a:endParaRPr lang="en-CA" sz="1400" b="1" dirty="0"/>
          </a:p>
          <a:p>
            <a:r>
              <a:rPr lang="pt-BR" sz="1400"/>
              <a:t>Puxe a trava!</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spAutoFit/>
          </a:bodyPr>
          <a:lstStyle/>
          <a:p>
            <a:r>
              <a:rPr lang="pt-BR" b="1"/>
              <a:t>Como eu silencio o alarme?</a:t>
            </a:r>
          </a:p>
          <a:p>
            <a:endParaRPr lang="en-CA" sz="1400" b="1" dirty="0"/>
          </a:p>
          <a:p>
            <a:r>
              <a:rPr lang="pt-BR" sz="1400"/>
              <a:t>Mantenha pressionadas as setas para cima e para baixo. Lembre-se: isso não cancela o alerta.</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6063100"/>
            <a:ext cx="290342" cy="290342"/>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pt-BR"/>
              <a:t>ALERTA DE GÁS VERMELHO</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lnSpcReduction="20000"/>
          </a:bodyPr>
          <a:lstStyle/>
          <a:p>
            <a:pPr algn="ctr"/>
            <a:r>
              <a:rPr lang="pt-BR" dirty="0"/>
              <a:t>O G7 está informando você que há algo perigoso em seu ambiente.</a:t>
            </a:r>
          </a:p>
          <a:p>
            <a:pPr algn="ctr"/>
            <a:endParaRPr lang="en-US" dirty="0"/>
          </a:p>
          <a:p>
            <a:pPr algn="ctr"/>
            <a:r>
              <a:rPr lang="pt-BR" dirty="0"/>
              <a:t>Para clientes que usam o aparelho em tempo real, certos alertas de gás vão gerar automaticamente um alerta vermelho e notificar a equipe de monitoramento.</a:t>
            </a:r>
          </a:p>
        </p:txBody>
      </p:sp>
      <p:sp>
        <p:nvSpPr>
          <p:cNvPr id="21" name="TextBox 20"/>
          <p:cNvSpPr txBox="1"/>
          <p:nvPr/>
        </p:nvSpPr>
        <p:spPr>
          <a:xfrm>
            <a:off x="2428955" y="4766688"/>
            <a:ext cx="2237433" cy="1661993"/>
          </a:xfrm>
          <a:prstGeom prst="rect">
            <a:avLst/>
          </a:prstGeom>
          <a:noFill/>
        </p:spPr>
        <p:txBody>
          <a:bodyPr wrap="square" rtlCol="0">
            <a:normAutofit fontScale="92500" lnSpcReduction="10000"/>
          </a:bodyPr>
          <a:lstStyle/>
          <a:p>
            <a:r>
              <a:rPr lang="pt-BR" b="1" dirty="0"/>
              <a:t>O que eu faço?</a:t>
            </a:r>
          </a:p>
          <a:p>
            <a:endParaRPr lang="en-CA" sz="1400" b="1" dirty="0"/>
          </a:p>
          <a:p>
            <a:r>
              <a:rPr lang="pt-BR" sz="1400" dirty="0"/>
              <a:t>Evacue a área. Quando for seguro, mantenha pressionadas as setas para cima e para baixo para silenciar os sons e as luzes do G7.</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pt-BR" sz="1200" b="1">
                  <a:solidFill>
                    <a:schemeClr val="accent1"/>
                  </a:solidFill>
                </a:rPr>
                <a:t>ALERTA </a:t>
              </a:r>
            </a:p>
            <a:p>
              <a:pPr algn="ctr"/>
              <a:r>
                <a:rPr lang="pt-BR" sz="1200" b="1">
                  <a:solidFill>
                    <a:schemeClr val="accent1"/>
                  </a:solidFill>
                </a:rPr>
                <a:t>ALTO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704503" y="5676979"/>
              <a:ext cx="1298511" cy="461665"/>
            </a:xfrm>
            <a:prstGeom prst="rect">
              <a:avLst/>
            </a:prstGeom>
            <a:noFill/>
          </p:spPr>
          <p:txBody>
            <a:bodyPr wrap="square" rtlCol="0">
              <a:normAutofit fontScale="85000" lnSpcReduction="20000"/>
            </a:bodyPr>
            <a:lstStyle/>
            <a:p>
              <a:pPr algn="ctr"/>
              <a:r>
                <a:rPr lang="pt-BR" sz="1200" b="1" dirty="0">
                  <a:solidFill>
                    <a:schemeClr val="accent1"/>
                  </a:solidFill>
                </a:rPr>
                <a:t>OL </a:t>
              </a:r>
              <a:br>
                <a:rPr lang="pt-BR" sz="1200" b="1" dirty="0">
                  <a:solidFill>
                    <a:schemeClr val="accent1"/>
                  </a:solidFill>
                </a:rPr>
              </a:br>
              <a:r>
                <a:rPr lang="pt-BR" sz="1200" b="1" dirty="0">
                  <a:solidFill>
                    <a:schemeClr val="accent1"/>
                  </a:solidFill>
                </a:rPr>
                <a:t>(ACIMA DO LIMITE)</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normAutofit fontScale="92500" lnSpcReduction="20000"/>
            </a:bodyPr>
            <a:lstStyle/>
            <a:p>
              <a:pPr algn="ctr"/>
              <a:r>
                <a:rPr lang="pt-BR" sz="1200" b="1" dirty="0">
                  <a:solidFill>
                    <a:schemeClr val="accent1"/>
                  </a:solidFill>
                </a:rPr>
                <a:t>STEL </a:t>
              </a:r>
              <a:br>
                <a:rPr lang="pt-BR" sz="1200" b="1" dirty="0">
                  <a:solidFill>
                    <a:schemeClr val="accent1"/>
                  </a:solidFill>
                </a:rPr>
              </a:br>
              <a:r>
                <a:rPr lang="pt-BR" sz="1200" b="1" dirty="0">
                  <a:solidFill>
                    <a:schemeClr val="accent1"/>
                  </a:solidFill>
                </a:rPr>
                <a:t>(LIMITE DE EXPOSIÇÃO DE CURTA DURAÇÃO)</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704503" y="5489941"/>
              <a:ext cx="1298511" cy="830997"/>
            </a:xfrm>
            <a:prstGeom prst="rect">
              <a:avLst/>
            </a:prstGeom>
            <a:noFill/>
          </p:spPr>
          <p:txBody>
            <a:bodyPr wrap="square" rtlCol="0">
              <a:normAutofit/>
            </a:bodyPr>
            <a:lstStyle/>
            <a:p>
              <a:pPr algn="ctr"/>
              <a:r>
                <a:rPr lang="pt-BR" sz="1200" b="1" dirty="0">
                  <a:solidFill>
                    <a:schemeClr val="accent1"/>
                  </a:solidFill>
                </a:rPr>
                <a:t>TWA</a:t>
              </a:r>
              <a:br>
                <a:rPr lang="pt-BR" sz="1200" b="1" dirty="0">
                  <a:solidFill>
                    <a:schemeClr val="accent1"/>
                  </a:solidFill>
                </a:rPr>
              </a:br>
              <a:r>
                <a:rPr lang="pt-BR" sz="1200" b="1" dirty="0">
                  <a:solidFill>
                    <a:schemeClr val="accent1"/>
                  </a:solidFill>
                </a:rPr>
                <a:t>(MÉDIA PONDERADA PELO TEMPO)</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2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LIVERESPONSE</a:t>
            </a:r>
          </a:p>
        </p:txBody>
      </p:sp>
      <p:sp>
        <p:nvSpPr>
          <p:cNvPr id="12" name="TextBox 11"/>
          <p:cNvSpPr txBox="1"/>
          <p:nvPr/>
        </p:nvSpPr>
        <p:spPr>
          <a:xfrm>
            <a:off x="2699955" y="3148253"/>
            <a:ext cx="2158743" cy="1877437"/>
          </a:xfrm>
          <a:prstGeom prst="rect">
            <a:avLst/>
          </a:prstGeom>
          <a:noFill/>
        </p:spPr>
        <p:txBody>
          <a:bodyPr wrap="square" rtlCol="0">
            <a:normAutofit lnSpcReduction="10000"/>
          </a:bodyPr>
          <a:lstStyle/>
          <a:p>
            <a:r>
              <a:rPr lang="pt-BR" b="1" dirty="0"/>
              <a:t>O que eu faço?</a:t>
            </a:r>
          </a:p>
          <a:p>
            <a:endParaRPr lang="en-US" sz="1400" dirty="0"/>
          </a:p>
          <a:p>
            <a:r>
              <a:rPr lang="pt-BR" sz="1400" dirty="0"/>
              <a:t>Nada! Aguarde a equipe de monitoramento </a:t>
            </a:r>
            <a:br>
              <a:rPr lang="pt-BR" sz="1400" dirty="0"/>
            </a:br>
            <a:r>
              <a:rPr lang="pt-BR" sz="1400" dirty="0"/>
              <a:t>ligar ou lhe enviar uma </a:t>
            </a:r>
            <a:br>
              <a:rPr lang="pt-BR" sz="1400" dirty="0"/>
            </a:br>
            <a:r>
              <a:rPr lang="pt-BR" sz="1400" dirty="0"/>
              <a:t>mensagem e informe-a se </a:t>
            </a:r>
            <a:br>
              <a:rPr lang="pt-BR" sz="1400" dirty="0"/>
            </a:br>
            <a:r>
              <a:rPr lang="pt-BR" sz="1400" dirty="0"/>
              <a:t>você está em segurança ou se precisa de ajuda.</a:t>
            </a:r>
          </a:p>
        </p:txBody>
      </p:sp>
      <p:sp>
        <p:nvSpPr>
          <p:cNvPr id="13" name="Rectangle 12"/>
          <p:cNvSpPr/>
          <p:nvPr/>
        </p:nvSpPr>
        <p:spPr>
          <a:xfrm>
            <a:off x="2550855" y="3073369"/>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12162" y="3148252"/>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pt-BR"/>
              <a:t>A luz LiveResponse vai se acender na cor azul quando a equipe de monitoramento responder ao seu alerta usando o protocolo de resposta de alerta da empresa. Quando ela se acender no seu dispositivo, isso quer dizer que alguém está entrando em contato com você para confirmar se você está em segurança.</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pt-BR"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pt-BR" sz="1200" b="1"/>
              <a:t>Quem é a equipe de monitoramento? </a:t>
            </a:r>
          </a:p>
          <a:p>
            <a:r>
              <a:rPr lang="pt-BR" sz="1200"/>
              <a:t>A equipe é composta por agentes da Blackline Live Safety ou sua própria equipe de monitoramento.</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pt-BR"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825" y="5175461"/>
            <a:ext cx="322259" cy="322259"/>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a:t>ALERTA AMARELO DE AVISO</a:t>
            </a:r>
          </a:p>
        </p:txBody>
      </p:sp>
      <p:sp>
        <p:nvSpPr>
          <p:cNvPr id="15" name="TextBox 14"/>
          <p:cNvSpPr txBox="1"/>
          <p:nvPr/>
        </p:nvSpPr>
        <p:spPr>
          <a:xfrm>
            <a:off x="2229444" y="4030725"/>
            <a:ext cx="2284439" cy="2031325"/>
          </a:xfrm>
          <a:prstGeom prst="rect">
            <a:avLst/>
          </a:prstGeom>
          <a:noFill/>
        </p:spPr>
        <p:txBody>
          <a:bodyPr wrap="square" rtlCol="0">
            <a:normAutofit fontScale="92500" lnSpcReduction="10000"/>
          </a:bodyPr>
          <a:lstStyle/>
          <a:p>
            <a:r>
              <a:rPr lang="pt-BR" b="1" dirty="0"/>
              <a:t>O que eu faço?</a:t>
            </a:r>
          </a:p>
          <a:p>
            <a:endParaRPr lang="en-US" b="1" dirty="0"/>
          </a:p>
          <a:p>
            <a:r>
              <a:rPr lang="pt-BR" dirty="0"/>
              <a:t>Depois de ler a tela, mantenha pressionadas as telas para cima e para baixo para silenciar o dispositivo.</a:t>
            </a:r>
          </a:p>
        </p:txBody>
      </p:sp>
      <p:sp>
        <p:nvSpPr>
          <p:cNvPr id="29" name="TextBox 28"/>
          <p:cNvSpPr txBox="1"/>
          <p:nvPr/>
        </p:nvSpPr>
        <p:spPr>
          <a:xfrm>
            <a:off x="843771" y="2614671"/>
            <a:ext cx="1156086" cy="276999"/>
          </a:xfrm>
          <a:prstGeom prst="rect">
            <a:avLst/>
          </a:prstGeom>
          <a:noFill/>
        </p:spPr>
        <p:txBody>
          <a:bodyPr wrap="none" rtlCol="0">
            <a:spAutoFit/>
          </a:bodyPr>
          <a:lstStyle/>
          <a:p>
            <a:r>
              <a:rPr lang="pt-BR" sz="1200"/>
              <a:t>Nova mensagem</a:t>
            </a:r>
          </a:p>
        </p:txBody>
      </p:sp>
      <p:cxnSp>
        <p:nvCxnSpPr>
          <p:cNvPr id="24" name="Straight Connector 23"/>
          <p:cNvCxnSpPr>
            <a:endCxn id="30" idx="1"/>
          </p:cNvCxnSpPr>
          <p:nvPr/>
        </p:nvCxnSpPr>
        <p:spPr>
          <a:xfrm>
            <a:off x="873208" y="1202013"/>
            <a:ext cx="210179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75003" y="1017347"/>
            <a:ext cx="3241208" cy="369332"/>
          </a:xfrm>
          <a:prstGeom prst="rect">
            <a:avLst/>
          </a:prstGeom>
          <a:noFill/>
        </p:spPr>
        <p:txBody>
          <a:bodyPr wrap="none" rtlCol="0">
            <a:spAutoFit/>
          </a:bodyPr>
          <a:lstStyle/>
          <a:p>
            <a:r>
              <a:rPr lang="pt-BR" b="1">
                <a:solidFill>
                  <a:srgbClr val="FFCD00"/>
                </a:solidFill>
              </a:rPr>
              <a:t>ALERTA AMARELO DE AVISO</a:t>
            </a:r>
          </a:p>
        </p:txBody>
      </p:sp>
      <p:cxnSp>
        <p:nvCxnSpPr>
          <p:cNvPr id="33" name="Straight Connector 32"/>
          <p:cNvCxnSpPr>
            <a:stCxn id="30" idx="3"/>
          </p:cNvCxnSpPr>
          <p:nvPr/>
        </p:nvCxnSpPr>
        <p:spPr>
          <a:xfrm>
            <a:off x="6216211" y="1202013"/>
            <a:ext cx="2100822"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928951"/>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3883" y="4163833"/>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3208" y="1519787"/>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7268" y="1519787"/>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8999" y="1519787"/>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66962" y="1519787"/>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23769" y="1525539"/>
            <a:ext cx="1103239" cy="1103239"/>
          </a:xfrm>
          <a:prstGeom prst="rect">
            <a:avLst/>
          </a:prstGeom>
        </p:spPr>
      </p:pic>
      <p:sp>
        <p:nvSpPr>
          <p:cNvPr id="20" name="TextBox 19"/>
          <p:cNvSpPr txBox="1"/>
          <p:nvPr/>
        </p:nvSpPr>
        <p:spPr>
          <a:xfrm>
            <a:off x="3481542" y="2607418"/>
            <a:ext cx="978153" cy="276999"/>
          </a:xfrm>
          <a:prstGeom prst="rect">
            <a:avLst/>
          </a:prstGeom>
          <a:noFill/>
        </p:spPr>
        <p:txBody>
          <a:bodyPr wrap="none" rtlCol="0">
            <a:spAutoFit/>
          </a:bodyPr>
          <a:lstStyle/>
          <a:p>
            <a:r>
              <a:rPr lang="pt-BR" sz="1200"/>
              <a:t>Bateria fraca</a:t>
            </a:r>
          </a:p>
        </p:txBody>
      </p:sp>
      <p:sp>
        <p:nvSpPr>
          <p:cNvPr id="21" name="TextBox 20"/>
          <p:cNvSpPr txBox="1"/>
          <p:nvPr/>
        </p:nvSpPr>
        <p:spPr>
          <a:xfrm>
            <a:off x="4761708" y="2623600"/>
            <a:ext cx="908775" cy="276999"/>
          </a:xfrm>
          <a:prstGeom prst="rect">
            <a:avLst/>
          </a:prstGeom>
          <a:noFill/>
        </p:spPr>
        <p:txBody>
          <a:bodyPr wrap="none" rtlCol="0">
            <a:spAutoFit/>
          </a:bodyPr>
          <a:lstStyle/>
          <a:p>
            <a:r>
              <a:rPr lang="pt-BR" sz="1200"/>
              <a:t>Teste de resposta</a:t>
            </a:r>
          </a:p>
        </p:txBody>
      </p:sp>
      <p:sp>
        <p:nvSpPr>
          <p:cNvPr id="22" name="TextBox 21"/>
          <p:cNvSpPr txBox="1"/>
          <p:nvPr/>
        </p:nvSpPr>
        <p:spPr>
          <a:xfrm>
            <a:off x="2182335" y="2623904"/>
            <a:ext cx="1002197" cy="646331"/>
          </a:xfrm>
          <a:prstGeom prst="rect">
            <a:avLst/>
          </a:prstGeom>
          <a:noFill/>
        </p:spPr>
        <p:txBody>
          <a:bodyPr wrap="none" rtlCol="0">
            <a:spAutoFit/>
          </a:bodyPr>
          <a:lstStyle/>
          <a:p>
            <a:r>
              <a:rPr lang="pt-BR" sz="1200"/>
              <a:t>Rede </a:t>
            </a:r>
          </a:p>
          <a:p>
            <a:r>
              <a:rPr lang="pt-BR" sz="1200"/>
              <a:t>Conexão </a:t>
            </a:r>
          </a:p>
          <a:p>
            <a:r>
              <a:rPr lang="pt-BR" sz="1200"/>
              <a:t>Interrupção</a:t>
            </a:r>
          </a:p>
        </p:txBody>
      </p:sp>
      <p:sp>
        <p:nvSpPr>
          <p:cNvPr id="26" name="TextBox 25"/>
          <p:cNvSpPr txBox="1"/>
          <p:nvPr/>
        </p:nvSpPr>
        <p:spPr>
          <a:xfrm>
            <a:off x="6017570" y="2639987"/>
            <a:ext cx="915635" cy="276999"/>
          </a:xfrm>
          <a:prstGeom prst="rect">
            <a:avLst/>
          </a:prstGeom>
          <a:noFill/>
        </p:spPr>
        <p:txBody>
          <a:bodyPr wrap="none" rtlCol="0">
            <a:spAutoFit/>
          </a:bodyPr>
          <a:lstStyle/>
          <a:p>
            <a:r>
              <a:rPr lang="pt-BR" sz="1200"/>
              <a:t>Intervalo</a:t>
            </a:r>
          </a:p>
        </p:txBody>
      </p:sp>
      <p:sp>
        <p:nvSpPr>
          <p:cNvPr id="27" name="TextBox 26"/>
          <p:cNvSpPr txBox="1"/>
          <p:nvPr/>
        </p:nvSpPr>
        <p:spPr>
          <a:xfrm>
            <a:off x="7110337" y="2638715"/>
            <a:ext cx="1481685" cy="1015663"/>
          </a:xfrm>
          <a:prstGeom prst="rect">
            <a:avLst/>
          </a:prstGeom>
          <a:noFill/>
        </p:spPr>
        <p:txBody>
          <a:bodyPr wrap="square" rtlCol="0">
            <a:spAutoFit/>
          </a:bodyPr>
          <a:lstStyle/>
          <a:p>
            <a:pPr marL="171450" indent="-171450">
              <a:buFont typeface="Arial" charset="0"/>
              <a:buChar char="•"/>
            </a:pPr>
            <a:r>
              <a:rPr lang="pt-BR" sz="1200"/>
              <a:t>Alarme de nível baixo de gás</a:t>
            </a:r>
          </a:p>
          <a:p>
            <a:pPr marL="171450" indent="-171450">
              <a:buFont typeface="Arial" charset="0"/>
              <a:buChar char="•"/>
            </a:pPr>
            <a:r>
              <a:rPr lang="pt-BR" sz="1200"/>
              <a:t>Erro do sensor</a:t>
            </a:r>
          </a:p>
          <a:p>
            <a:pPr marL="171450" indent="-171450">
              <a:buFont typeface="Arial" charset="0"/>
              <a:buChar char="•"/>
            </a:pPr>
            <a:r>
              <a:rPr lang="pt-BR" sz="1200"/>
              <a:t>Abaixo do limite</a:t>
            </a:r>
          </a:p>
          <a:p>
            <a:pPr marL="171450" indent="-171450">
              <a:buFont typeface="Arial" charset="0"/>
              <a:buChar char="•"/>
            </a:pPr>
            <a:r>
              <a:rPr lang="pt-BR" sz="1200"/>
              <a:t>Bloqueio de bomba</a:t>
            </a:r>
          </a:p>
        </p:txBody>
      </p:sp>
      <p:pic>
        <p:nvPicPr>
          <p:cNvPr id="11" name="Picture 1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03857" y="1525539"/>
            <a:ext cx="1113176" cy="1113176"/>
          </a:xfrm>
          <a:prstGeom prst="rect">
            <a:avLst/>
          </a:prstGeom>
        </p:spPr>
      </p:pic>
      <p:sp>
        <p:nvSpPr>
          <p:cNvPr id="28" name="TextBox 27"/>
          <p:cNvSpPr txBox="1"/>
          <p:nvPr/>
        </p:nvSpPr>
        <p:spPr>
          <a:xfrm>
            <a:off x="2524821" y="6324149"/>
            <a:ext cx="4284281" cy="430887"/>
          </a:xfrm>
          <a:prstGeom prst="rect">
            <a:avLst/>
          </a:prstGeom>
          <a:noFill/>
        </p:spPr>
        <p:txBody>
          <a:bodyPr wrap="square" rtlCol="0">
            <a:spAutoFit/>
          </a:bodyPr>
          <a:lstStyle/>
          <a:p>
            <a:r>
              <a:rPr lang="pt-BR" sz="1100"/>
              <a:t>Lembre-se: alarmes de aviso amarelos nunca se transformam em alertas vermelhos. Eles sempre são entre você e seu dispositivo.</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87790" y="6275592"/>
            <a:ext cx="283308" cy="283308"/>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81"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5225" y="3296503"/>
            <a:ext cx="2518575" cy="180894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pt-BR"/>
              <a:t>MENSAGENS</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800" b="1">
                <a:solidFill>
                  <a:srgbClr val="FFC000"/>
                </a:solidFill>
              </a:rPr>
              <a:t>ENVIO</a:t>
            </a:r>
          </a:p>
        </p:txBody>
      </p:sp>
      <p:sp>
        <p:nvSpPr>
          <p:cNvPr id="6" name="TextBox 5"/>
          <p:cNvSpPr txBox="1"/>
          <p:nvPr/>
        </p:nvSpPr>
        <p:spPr>
          <a:xfrm>
            <a:off x="923251" y="5038177"/>
            <a:ext cx="3162418" cy="1231106"/>
          </a:xfrm>
          <a:prstGeom prst="rect">
            <a:avLst/>
          </a:prstGeom>
          <a:noFill/>
        </p:spPr>
        <p:txBody>
          <a:bodyPr wrap="square" rtlCol="0">
            <a:spAutoFit/>
          </a:bodyPr>
          <a:lstStyle/>
          <a:p>
            <a:r>
              <a:rPr lang="pt-BR"/>
              <a:t>Enviar uma mensagem:</a:t>
            </a:r>
          </a:p>
          <a:p>
            <a:pPr marL="342900" indent="-342900">
              <a:buAutoNum type="arabicPeriod"/>
            </a:pPr>
            <a:r>
              <a:rPr lang="pt-BR" sz="1400"/>
              <a:t>Pressione OK</a:t>
            </a:r>
          </a:p>
          <a:p>
            <a:pPr marL="342900" indent="-342900">
              <a:buAutoNum type="arabicPeriod"/>
            </a:pPr>
            <a:r>
              <a:rPr lang="pt-BR" sz="1400"/>
              <a:t>Selecione Enviar mensagem</a:t>
            </a:r>
          </a:p>
          <a:p>
            <a:pPr marL="342900" indent="-342900">
              <a:buAutoNum type="arabicPeriod"/>
            </a:pPr>
            <a:r>
              <a:rPr lang="pt-BR" sz="1400"/>
              <a:t>Role até a mensagem que você deseja enviar e pressione OK.</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pt-BR"/>
              <a:t>Receber uma mensagem:</a:t>
            </a:r>
          </a:p>
          <a:p>
            <a:pPr marL="342900" indent="-342900">
              <a:buAutoNum type="arabicPeriod"/>
            </a:pPr>
            <a:r>
              <a:rPr lang="pt-BR" sz="1400"/>
              <a:t>Leia sua mensagem</a:t>
            </a:r>
          </a:p>
          <a:p>
            <a:pPr marL="342900" indent="-342900">
              <a:buAutoNum type="arabicPeriod"/>
            </a:pPr>
            <a:r>
              <a:rPr lang="pt-BR" sz="1400"/>
              <a:t>Mantenha pressionadas as setas para cima e para baixo por 3 segundos</a:t>
            </a:r>
          </a:p>
        </p:txBody>
      </p:sp>
      <p:sp>
        <p:nvSpPr>
          <p:cNvPr id="13" name="Content Placeholder 2"/>
          <p:cNvSpPr txBox="1">
            <a:spLocks/>
          </p:cNvSpPr>
          <p:nvPr/>
        </p:nvSpPr>
        <p:spPr>
          <a:xfrm>
            <a:off x="5448415" y="3912285"/>
            <a:ext cx="1756819"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600" b="1" dirty="0">
                <a:solidFill>
                  <a:srgbClr val="FFC000"/>
                </a:solidFill>
              </a:rPr>
              <a:t>RECEBIMENTO</a:t>
            </a:r>
          </a:p>
        </p:txBody>
      </p:sp>
    </p:spTree>
    <p:extLst>
      <p:ext uri="{BB962C8B-B14F-4D97-AF65-F5344CB8AC3E}">
        <p14:creationId xmlns:p14="http://schemas.microsoft.com/office/powerpoint/2010/main" val="309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PUSH-TO-TALK – TRANSMISSÃO/RECEBIMENTO</a:t>
            </a:r>
          </a:p>
        </p:txBody>
      </p:sp>
      <p:sp>
        <p:nvSpPr>
          <p:cNvPr id="6" name="TextBox 5"/>
          <p:cNvSpPr txBox="1"/>
          <p:nvPr/>
        </p:nvSpPr>
        <p:spPr>
          <a:xfrm>
            <a:off x="955665" y="4586738"/>
            <a:ext cx="3362335" cy="1600438"/>
          </a:xfrm>
          <a:prstGeom prst="rect">
            <a:avLst/>
          </a:prstGeom>
          <a:noFill/>
        </p:spPr>
        <p:txBody>
          <a:bodyPr wrap="square" rtlCol="0">
            <a:normAutofit fontScale="85000" lnSpcReduction="10000"/>
          </a:bodyPr>
          <a:lstStyle/>
          <a:p>
            <a:pPr marL="342900" indent="-342900">
              <a:buFont typeface="+mj-lt"/>
              <a:buAutoNum type="arabicPeriod"/>
            </a:pPr>
            <a:r>
              <a:rPr lang="pt-BR" sz="1400" dirty="0"/>
              <a:t>Mantenha pressionada a trava vermelha</a:t>
            </a:r>
          </a:p>
          <a:p>
            <a:pPr marL="342900" indent="-342900">
              <a:buFont typeface="+mj-lt"/>
              <a:buAutoNum type="arabicPeriod"/>
            </a:pPr>
            <a:r>
              <a:rPr lang="pt-BR" sz="1400" dirty="0"/>
              <a:t>Quando o G7c parar de emitir bipes, continue com o botão pressionado e comece a falar </a:t>
            </a:r>
          </a:p>
          <a:p>
            <a:pPr marL="342900" indent="-342900">
              <a:buFont typeface="+mj-lt"/>
              <a:buAutoNum type="arabicPeriod"/>
            </a:pPr>
            <a:r>
              <a:rPr lang="pt-BR" sz="1400" dirty="0"/>
              <a:t>Assim que terminar de falar, solte a trava. </a:t>
            </a:r>
          </a:p>
          <a:p>
            <a:pPr marL="342900" indent="-342900">
              <a:buFont typeface="+mj-lt"/>
              <a:buAutoNum type="arabicPeriod"/>
            </a:pPr>
            <a:r>
              <a:rPr lang="pt-BR" sz="1400" dirty="0"/>
              <a:t>O G7c emitirá mais um bipe para informar que concluiu a escuta da sua mensagem</a:t>
            </a:r>
          </a:p>
        </p:txBody>
      </p:sp>
      <p:sp>
        <p:nvSpPr>
          <p:cNvPr id="11" name="Content Placeholder 2"/>
          <p:cNvSpPr txBox="1">
            <a:spLocks/>
          </p:cNvSpPr>
          <p:nvPr/>
        </p:nvSpPr>
        <p:spPr>
          <a:xfrm>
            <a:off x="5437275" y="4181826"/>
            <a:ext cx="2008404" cy="3216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800" b="1"/>
              <a:t>RECEBIMENTO</a:t>
            </a:r>
          </a:p>
        </p:txBody>
      </p:sp>
      <p:sp>
        <p:nvSpPr>
          <p:cNvPr id="15" name="TextBox 14"/>
          <p:cNvSpPr txBox="1"/>
          <p:nvPr/>
        </p:nvSpPr>
        <p:spPr>
          <a:xfrm>
            <a:off x="5062600" y="4546772"/>
            <a:ext cx="2757753" cy="1169551"/>
          </a:xfrm>
          <a:prstGeom prst="rect">
            <a:avLst/>
          </a:prstGeom>
          <a:noFill/>
        </p:spPr>
        <p:txBody>
          <a:bodyPr wrap="square" rtlCol="0">
            <a:spAutoFit/>
          </a:bodyPr>
          <a:lstStyle/>
          <a:p>
            <a:pPr marL="342900" indent="-342900">
              <a:buFont typeface="+mj-lt"/>
              <a:buAutoNum type="arabicPeriod"/>
            </a:pPr>
            <a:r>
              <a:rPr lang="pt-BR" sz="1400"/>
              <a:t>O G7c emitirá um bipe para indicar que uma mensagem PTT foi recebida</a:t>
            </a:r>
          </a:p>
          <a:p>
            <a:pPr marL="342900" indent="-342900">
              <a:buFont typeface="+mj-lt"/>
              <a:buAutoNum type="arabicPeriod"/>
            </a:pPr>
            <a:r>
              <a:rPr lang="pt-BR" sz="1400"/>
              <a:t>O G7c vai reproduzir a mensagem</a:t>
            </a:r>
          </a:p>
          <a:p>
            <a:pPr marL="342900" indent="-342900">
              <a:buFont typeface="+mj-lt"/>
              <a:buAutoNum type="arabicPeriod"/>
            </a:pPr>
            <a:r>
              <a:rPr lang="pt-BR" sz="1400"/>
              <a:t>O G7c vai emitir mais um bipe quando a mensagem tiver sido totalmente reproduzida</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665"/>
            <a:ext cx="9144000" cy="2177156"/>
          </a:xfrm>
          <a:prstGeom prst="rect">
            <a:avLst/>
          </a:prstGeom>
        </p:spPr>
      </p:pic>
      <p:sp>
        <p:nvSpPr>
          <p:cNvPr id="7" name="Rectangle 6"/>
          <p:cNvSpPr/>
          <p:nvPr/>
        </p:nvSpPr>
        <p:spPr>
          <a:xfrm>
            <a:off x="955665" y="4177440"/>
            <a:ext cx="2828543" cy="369332"/>
          </a:xfrm>
          <a:prstGeom prst="rect">
            <a:avLst/>
          </a:prstGeom>
        </p:spPr>
        <p:txBody>
          <a:bodyPr wrap="square">
            <a:spAutoFit/>
          </a:bodyPr>
          <a:lstStyle/>
          <a:p>
            <a:pPr algn="ctr"/>
            <a:r>
              <a:rPr lang="pt-BR" b="1"/>
              <a:t>TRANSMISSÃO</a:t>
            </a: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9327" y="3151043"/>
            <a:ext cx="895071" cy="895071"/>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83242" y="3151043"/>
            <a:ext cx="916471" cy="916471"/>
          </a:xfrm>
          <a:prstGeom prst="rect">
            <a:avLst/>
          </a:prstGeom>
        </p:spPr>
      </p:pic>
      <p:sp>
        <p:nvSpPr>
          <p:cNvPr id="19" name="Rectangle 18"/>
          <p:cNvSpPr/>
          <p:nvPr/>
        </p:nvSpPr>
        <p:spPr>
          <a:xfrm>
            <a:off x="643208" y="6227142"/>
            <a:ext cx="4007170" cy="461665"/>
          </a:xfrm>
          <a:prstGeom prst="rect">
            <a:avLst/>
          </a:prstGeom>
        </p:spPr>
        <p:txBody>
          <a:bodyPr wrap="square">
            <a:normAutofit fontScale="92500"/>
          </a:bodyPr>
          <a:lstStyle/>
          <a:p>
            <a:r>
              <a:rPr lang="pt-BR" sz="1200" b="1" dirty="0">
                <a:solidFill>
                  <a:srgbClr val="A6192E"/>
                </a:solidFill>
              </a:rPr>
              <a:t>OBSERVAÇÃO:</a:t>
            </a:r>
            <a:r>
              <a:rPr lang="pt-BR" sz="1200" dirty="0"/>
              <a:t> Lembre-se de falar no microfone do G7, e não no cartucho, para evitar falsos alarmes de gás. </a:t>
            </a:r>
          </a:p>
        </p:txBody>
      </p:sp>
    </p:spTree>
    <p:extLst>
      <p:ext uri="{BB962C8B-B14F-4D97-AF65-F5344CB8AC3E}">
        <p14:creationId xmlns:p14="http://schemas.microsoft.com/office/powerpoint/2010/main" val="1226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PUSH-TO-TALK - CANAIS</a:t>
            </a:r>
          </a:p>
        </p:txBody>
      </p:sp>
      <p:sp>
        <p:nvSpPr>
          <p:cNvPr id="14" name="Content Placeholder 2"/>
          <p:cNvSpPr txBox="1">
            <a:spLocks/>
          </p:cNvSpPr>
          <p:nvPr/>
        </p:nvSpPr>
        <p:spPr>
          <a:xfrm>
            <a:off x="3309492" y="3437470"/>
            <a:ext cx="351482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800" b="1"/>
              <a:t>MUDAR DE CANAL</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41396"/>
            <a:ext cx="9144000" cy="2177156"/>
          </a:xfrm>
          <a:prstGeom prst="rect">
            <a:avLst/>
          </a:prstGeom>
        </p:spPr>
      </p:pic>
      <p:sp>
        <p:nvSpPr>
          <p:cNvPr id="12" name="Content Placeholder 2"/>
          <p:cNvSpPr txBox="1">
            <a:spLocks/>
          </p:cNvSpPr>
          <p:nvPr/>
        </p:nvSpPr>
        <p:spPr>
          <a:xfrm>
            <a:off x="157840" y="3305317"/>
            <a:ext cx="4032564"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400" b="1"/>
              <a:t>Canais disponíveis</a:t>
            </a:r>
          </a:p>
        </p:txBody>
      </p:sp>
      <p:sp>
        <p:nvSpPr>
          <p:cNvPr id="13" name="TextBox 12"/>
          <p:cNvSpPr txBox="1"/>
          <p:nvPr/>
        </p:nvSpPr>
        <p:spPr>
          <a:xfrm>
            <a:off x="173664" y="3659539"/>
            <a:ext cx="2811975" cy="2862322"/>
          </a:xfrm>
          <a:prstGeom prst="rect">
            <a:avLst/>
          </a:prstGeom>
          <a:noFill/>
        </p:spPr>
        <p:txBody>
          <a:bodyPr wrap="square" rtlCol="0">
            <a:spAutoFit/>
          </a:bodyPr>
          <a:lstStyle/>
          <a:p>
            <a:pPr marL="171450" indent="-171450">
              <a:spcBef>
                <a:spcPts val="600"/>
              </a:spcBef>
              <a:buFont typeface="Arial" charset="0"/>
              <a:buChar char="•"/>
            </a:pPr>
            <a:r>
              <a:rPr lang="pt-BR" sz="1200" b="1"/>
              <a:t>Canais 0-99</a:t>
            </a:r>
          </a:p>
          <a:p>
            <a:pPr marL="179388"/>
            <a:r>
              <a:rPr lang="pt-BR" sz="1200"/>
              <a:t>Canais numerados para diferentes grupos de usuários de dispositivo</a:t>
            </a:r>
          </a:p>
          <a:p>
            <a:pPr marL="179388"/>
            <a:endParaRPr lang="en-US" sz="1200" dirty="0"/>
          </a:p>
          <a:p>
            <a:pPr marL="171450" indent="-171450">
              <a:buFont typeface="Arial" charset="0"/>
              <a:buChar char="•"/>
            </a:pPr>
            <a:r>
              <a:rPr lang="pt-BR" sz="1200" b="1"/>
              <a:t>Apenas receber</a:t>
            </a:r>
          </a:p>
          <a:p>
            <a:pPr marL="179388"/>
            <a:r>
              <a:rPr lang="pt-BR" sz="1200"/>
              <a:t>O G7 só recebe do canal Todas chamadas e não pode transmitir para outros dispositivos</a:t>
            </a:r>
          </a:p>
          <a:p>
            <a:pPr marL="179388"/>
            <a:endParaRPr lang="en-US" sz="1200" b="1" dirty="0"/>
          </a:p>
          <a:p>
            <a:pPr marL="171450" indent="-171450">
              <a:buFont typeface="Arial" charset="0"/>
              <a:buChar char="•"/>
            </a:pPr>
            <a:r>
              <a:rPr lang="pt-BR" sz="1200" b="1"/>
              <a:t>Todas as chamadas</a:t>
            </a:r>
          </a:p>
          <a:p>
            <a:pPr marL="179388"/>
            <a:r>
              <a:rPr lang="pt-BR" sz="1200"/>
              <a:t>O G7 transmite para todos os dispositivos PTT na organização e só recebe do canal Todas chamadas. </a:t>
            </a:r>
            <a:r>
              <a:rPr lang="pt-BR" sz="1200" b="1"/>
              <a:t>Esse canal só deve ser usado para supervisores de segurança.</a:t>
            </a:r>
          </a:p>
          <a:p>
            <a:endParaRPr lang="en-US" sz="1200" i="1" dirty="0"/>
          </a:p>
        </p:txBody>
      </p:sp>
      <p:cxnSp>
        <p:nvCxnSpPr>
          <p:cNvPr id="17" name="Straight Connector 16"/>
          <p:cNvCxnSpPr/>
          <p:nvPr/>
        </p:nvCxnSpPr>
        <p:spPr>
          <a:xfrm>
            <a:off x="3078480" y="2998229"/>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359" y="4005375"/>
            <a:ext cx="1680755" cy="1680755"/>
          </a:xfrm>
          <a:prstGeom prst="rect">
            <a:avLst/>
          </a:prstGeom>
          <a:ln w="19050">
            <a:solidFill>
              <a:schemeClr val="accent1"/>
            </a:solidFill>
          </a:ln>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3131" y="4012694"/>
            <a:ext cx="1673436" cy="1673436"/>
          </a:xfrm>
          <a:prstGeom prst="rect">
            <a:avLst/>
          </a:prstGeom>
          <a:ln w="19050">
            <a:solidFill>
              <a:schemeClr val="accent1"/>
            </a:solidFill>
          </a:ln>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49584" y="3998056"/>
            <a:ext cx="1680755" cy="1680755"/>
          </a:xfrm>
          <a:prstGeom prst="rect">
            <a:avLst/>
          </a:prstGeom>
          <a:ln w="19050">
            <a:solidFill>
              <a:schemeClr val="accent1"/>
            </a:solidFill>
          </a:ln>
        </p:spPr>
      </p:pic>
      <p:sp>
        <p:nvSpPr>
          <p:cNvPr id="25" name="Oval 24"/>
          <p:cNvSpPr/>
          <p:nvPr/>
        </p:nvSpPr>
        <p:spPr>
          <a:xfrm>
            <a:off x="3492871"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t>1</a:t>
            </a:r>
          </a:p>
        </p:txBody>
      </p:sp>
      <p:sp>
        <p:nvSpPr>
          <p:cNvPr id="26" name="Oval 25"/>
          <p:cNvSpPr/>
          <p:nvPr/>
        </p:nvSpPr>
        <p:spPr>
          <a:xfrm>
            <a:off x="5395677"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t>2</a:t>
            </a:r>
          </a:p>
        </p:txBody>
      </p:sp>
      <p:sp>
        <p:nvSpPr>
          <p:cNvPr id="27" name="Oval 26"/>
          <p:cNvSpPr/>
          <p:nvPr/>
        </p:nvSpPr>
        <p:spPr>
          <a:xfrm>
            <a:off x="7328980"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a:t>3</a:t>
            </a:r>
          </a:p>
        </p:txBody>
      </p:sp>
      <p:sp>
        <p:nvSpPr>
          <p:cNvPr id="28" name="Rectangle 27"/>
          <p:cNvSpPr/>
          <p:nvPr/>
        </p:nvSpPr>
        <p:spPr>
          <a:xfrm>
            <a:off x="3506651" y="5923747"/>
            <a:ext cx="5500980" cy="276999"/>
          </a:xfrm>
          <a:prstGeom prst="rect">
            <a:avLst/>
          </a:prstGeom>
        </p:spPr>
        <p:txBody>
          <a:bodyPr wrap="square">
            <a:spAutoFit/>
          </a:bodyPr>
          <a:lstStyle/>
          <a:p>
            <a:pPr marL="179388"/>
            <a:r>
              <a:rPr lang="pt-BR" sz="1200"/>
              <a:t>É possível alterar os canais no menu principal ou secundário do G7. </a:t>
            </a:r>
          </a:p>
        </p:txBody>
      </p:sp>
    </p:spTree>
    <p:extLst>
      <p:ext uri="{BB962C8B-B14F-4D97-AF65-F5344CB8AC3E}">
        <p14:creationId xmlns:p14="http://schemas.microsoft.com/office/powerpoint/2010/main" val="155696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MODOS DE CONFIGURAÇÃO</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pt-BR" sz="1400" b="1"/>
              <a:t>Modos disponíveis</a:t>
            </a:r>
          </a:p>
        </p:txBody>
      </p:sp>
      <p:sp>
        <p:nvSpPr>
          <p:cNvPr id="6" name="TextBox 5"/>
          <p:cNvSpPr txBox="1"/>
          <p:nvPr/>
        </p:nvSpPr>
        <p:spPr>
          <a:xfrm>
            <a:off x="162337" y="3286267"/>
            <a:ext cx="2889921" cy="3677930"/>
          </a:xfrm>
          <a:prstGeom prst="rect">
            <a:avLst/>
          </a:prstGeom>
          <a:noFill/>
        </p:spPr>
        <p:txBody>
          <a:bodyPr wrap="square" rtlCol="0">
            <a:normAutofit/>
          </a:bodyPr>
          <a:lstStyle/>
          <a:p>
            <a:r>
              <a:rPr lang="pt-BR" sz="1200" i="1" dirty="0"/>
              <a:t>O que você vê no seu dispositivo depende do perfil de configuração no Blackline Live</a:t>
            </a:r>
          </a:p>
          <a:p>
            <a:pPr marL="171450" indent="-171450">
              <a:spcBef>
                <a:spcPts val="600"/>
              </a:spcBef>
              <a:buFont typeface="Arial" charset="0"/>
              <a:buChar char="•"/>
            </a:pPr>
            <a:r>
              <a:rPr lang="pt-BR" sz="1000" b="1" dirty="0"/>
              <a:t>Modo normal</a:t>
            </a:r>
          </a:p>
          <a:p>
            <a:pPr marL="179388"/>
            <a:r>
              <a:rPr lang="pt-BR" sz="1000" dirty="0"/>
              <a:t>O padrão do G7 para operação no dia a dia</a:t>
            </a:r>
          </a:p>
          <a:p>
            <a:pPr marL="171450" indent="-171450">
              <a:buFont typeface="Arial" charset="0"/>
              <a:buChar char="•"/>
            </a:pPr>
            <a:r>
              <a:rPr lang="pt-BR" sz="1000" b="1" dirty="0"/>
              <a:t>Pré-entrada</a:t>
            </a:r>
          </a:p>
          <a:p>
            <a:pPr marL="179388"/>
            <a:r>
              <a:rPr lang="pt-BR" sz="1000" dirty="0"/>
              <a:t>Para verificar a atmosfera de um ambiente antes de entrar, com ou sem bomba.</a:t>
            </a:r>
          </a:p>
          <a:p>
            <a:pPr marL="171450" indent="-171450">
              <a:buFont typeface="Arial" charset="0"/>
              <a:buChar char="•"/>
            </a:pPr>
            <a:r>
              <a:rPr lang="pt-BR" sz="1000" b="1" dirty="0"/>
              <a:t>SCBA</a:t>
            </a:r>
          </a:p>
          <a:p>
            <a:pPr marL="179388"/>
            <a:r>
              <a:rPr lang="pt-BR" sz="1000" dirty="0"/>
              <a:t>Para uso com aparelhos de respiração autônomo ou com fornecimento de ar</a:t>
            </a:r>
          </a:p>
          <a:p>
            <a:pPr marL="171450" indent="-171450">
              <a:buFont typeface="Arial" charset="0"/>
              <a:buChar char="•"/>
            </a:pPr>
            <a:r>
              <a:rPr lang="pt-BR" sz="1000" b="1" dirty="0"/>
              <a:t>Verificação de vazamentos</a:t>
            </a:r>
          </a:p>
          <a:p>
            <a:pPr marL="179388"/>
            <a:r>
              <a:rPr lang="pt-BR" sz="1000" dirty="0"/>
              <a:t>Para verificar se há vazamentos </a:t>
            </a:r>
            <a:br>
              <a:rPr lang="pt-BR" sz="1000" dirty="0"/>
            </a:br>
            <a:r>
              <a:rPr lang="pt-BR" sz="1000" dirty="0"/>
              <a:t>em uma área, com ou sem bomba.</a:t>
            </a:r>
          </a:p>
          <a:p>
            <a:pPr marL="171450" indent="-171450">
              <a:buFont typeface="Arial" charset="0"/>
              <a:buChar char="•"/>
            </a:pPr>
            <a:r>
              <a:rPr lang="pt-BR" sz="1000" b="1" dirty="0"/>
              <a:t>Alto risco</a:t>
            </a:r>
          </a:p>
          <a:p>
            <a:pPr marL="179388"/>
            <a:r>
              <a:rPr lang="pt-BR" sz="1000" dirty="0"/>
              <a:t>Para situações gerais de alto </a:t>
            </a:r>
            <a:br>
              <a:rPr lang="pt-BR" sz="1000" dirty="0"/>
            </a:br>
            <a:r>
              <a:rPr lang="pt-BR" sz="1000" dirty="0"/>
              <a:t>risco, como evacuações.</a:t>
            </a:r>
          </a:p>
          <a:p>
            <a:pPr marL="171450" indent="-171450">
              <a:buFont typeface="Arial" charset="0"/>
              <a:buChar char="•"/>
            </a:pPr>
            <a:r>
              <a:rPr lang="pt-BR" sz="1000" b="1" dirty="0"/>
              <a:t>Execução de bomba</a:t>
            </a:r>
          </a:p>
          <a:p>
            <a:pPr marL="179388"/>
            <a:r>
              <a:rPr lang="pt-BR" sz="1000" dirty="0"/>
              <a:t>Executa a bomba continuamente, como, por exemplo, para uso em uma situação de monitoramento de buracos. Este modo exige uma bomba.</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800" b="1"/>
              <a:t>ACESSAR UM MODO</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pt-BR" sz="1200"/>
              <a:t>É possível acessar um modo no menu principal ou secundário do G7.</a:t>
            </a:r>
          </a:p>
          <a:p>
            <a:pPr marL="179388" algn="ctr"/>
            <a:endParaRPr lang="en-US" sz="1200" dirty="0"/>
          </a:p>
          <a:p>
            <a:pPr marL="179388" algn="ctr"/>
            <a:r>
              <a:rPr lang="pt-BR" sz="1200"/>
              <a:t>Ao acessar um modo, a tela do G7 vai inverter e o modo será exibido no banner de informações do topo.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6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pt-BR"/>
              <a:t>INTRODUÇÃO</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pt-BR">
                <a:solidFill>
                  <a:schemeClr val="accent1"/>
                </a:solidFill>
              </a:rPr>
              <a:t>QUEM É A BLACKLINE SAFETY?</a:t>
            </a:r>
          </a:p>
          <a:p>
            <a:r>
              <a:rPr lang="pt-BR" sz="1400"/>
              <a:t>Com sede em Calgary, Alberta, Canadá</a:t>
            </a:r>
          </a:p>
          <a:p>
            <a:r>
              <a:rPr lang="pt-BR" sz="1400"/>
              <a:t>Líder global em tecnologia de segurança conectada e criadora do G7</a:t>
            </a:r>
          </a:p>
          <a:p>
            <a:r>
              <a:rPr lang="pt-BR" sz="1400"/>
              <a:t>Nossa talentosa equipe de designers e engenheiros cria e fabrica tudo internamente </a:t>
            </a:r>
          </a:p>
          <a:p>
            <a:r>
              <a:rPr lang="pt-BR" sz="1400"/>
              <a:t>Centro de monitoramento de segurança interno e atendimento ao cliente</a:t>
            </a:r>
          </a:p>
          <a:p>
            <a:r>
              <a:rPr lang="pt-BR" sz="1400"/>
              <a:t>Oferecemos serviços em mais de 100 países </a:t>
            </a:r>
          </a:p>
          <a:p>
            <a:r>
              <a:rPr lang="pt-BR" sz="1400"/>
              <a:t>Monitoramos atualmente mais de 25.000 funcionários em todo o mundo</a:t>
            </a:r>
          </a:p>
          <a:p>
            <a:r>
              <a:rPr lang="pt-BR" sz="1400"/>
              <a:t>Temos 26,5 milhões de horas registradas de uso de equipamentos e gerenciamos mais de 850.000 alertas de clientes</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MODOS DE CONFIGURAÇÃO</a:t>
            </a:r>
          </a:p>
        </p:txBody>
      </p:sp>
      <p:sp>
        <p:nvSpPr>
          <p:cNvPr id="11" name="Content Placeholder 2"/>
          <p:cNvSpPr txBox="1">
            <a:spLocks/>
          </p:cNvSpPr>
          <p:nvPr/>
        </p:nvSpPr>
        <p:spPr>
          <a:xfrm>
            <a:off x="3221103" y="3041330"/>
            <a:ext cx="307682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800" b="1" dirty="0"/>
              <a:t>ESTENDER UM MODO</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42230"/>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pt-BR" sz="1200"/>
              <a:t>Ao chegar no tempo-limite de um modo, o G7 vai confirmar se você gostaria de continuar no modo.</a:t>
            </a:r>
          </a:p>
        </p:txBody>
      </p:sp>
      <p:sp>
        <p:nvSpPr>
          <p:cNvPr id="13" name="TextBox 12"/>
          <p:cNvSpPr txBox="1"/>
          <p:nvPr/>
        </p:nvSpPr>
        <p:spPr>
          <a:xfrm>
            <a:off x="2778392" y="4022834"/>
            <a:ext cx="2100699" cy="1446550"/>
          </a:xfrm>
          <a:prstGeom prst="rect">
            <a:avLst/>
          </a:prstGeom>
          <a:noFill/>
        </p:spPr>
        <p:txBody>
          <a:bodyPr wrap="square" rtlCol="0">
            <a:normAutofit fontScale="92500" lnSpcReduction="10000"/>
          </a:bodyPr>
          <a:lstStyle/>
          <a:p>
            <a:r>
              <a:rPr lang="pt-BR" b="1" dirty="0"/>
              <a:t>O que eu faço?</a:t>
            </a:r>
          </a:p>
          <a:p>
            <a:endParaRPr lang="en-US" sz="1400" dirty="0"/>
          </a:p>
          <a:p>
            <a:r>
              <a:rPr lang="pt-BR" sz="1400" dirty="0"/>
              <a:t>Pressione a seta para cima para estender o tempo do modo. Pressione a seta para baixo para sair do modo.</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Rectangle 14"/>
          <p:cNvSpPr/>
          <p:nvPr/>
        </p:nvSpPr>
        <p:spPr>
          <a:xfrm>
            <a:off x="1129356" y="5808986"/>
            <a:ext cx="7499469" cy="830997"/>
          </a:xfrm>
          <a:prstGeom prst="rect">
            <a:avLst/>
          </a:prstGeom>
        </p:spPr>
        <p:txBody>
          <a:bodyPr wrap="square">
            <a:spAutoFit/>
          </a:bodyPr>
          <a:lstStyle/>
          <a:p>
            <a:pPr marL="179388" algn="ctr"/>
            <a:r>
              <a:rPr lang="pt-BR" sz="1200" dirty="0"/>
              <a:t>Se não confirmar se gostaria de estender seu tempo no modo em 30 segundos, o G7 vai retornar para o modo normal e vai solicitar que você confirme sua presença se o recurso estiver ativado.</a:t>
            </a:r>
          </a:p>
          <a:p>
            <a:pPr marL="179388" algn="ctr"/>
            <a:endParaRPr lang="en-US" sz="1200" dirty="0"/>
          </a:p>
          <a:p>
            <a:pPr marL="179388" algn="ctr"/>
            <a:r>
              <a:rPr lang="pt-BR" sz="1200" b="1" dirty="0">
                <a:solidFill>
                  <a:srgbClr val="A6192E"/>
                </a:solidFill>
              </a:rPr>
              <a:t>OBSERVAÇÃO: </a:t>
            </a:r>
            <a:r>
              <a:rPr lang="pt-BR" sz="1200" dirty="0"/>
              <a:t>Os modos de alto risco e de bomba não possuem tempo-limite, sendo necessário retornar manualmente ao modo normal.</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1129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CARTUCHO MULTIBOMBA G7</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pt-BR" sz="1400" b="1"/>
              <a:t>LIGAR A BOMBA</a:t>
            </a:r>
          </a:p>
          <a:p>
            <a:pPr marL="457200" indent="-457200">
              <a:lnSpc>
                <a:spcPct val="90000"/>
              </a:lnSpc>
              <a:spcAft>
                <a:spcPts val="1200"/>
              </a:spcAft>
              <a:buFont typeface="+mj-lt"/>
              <a:buAutoNum type="arabicPeriod"/>
            </a:pPr>
            <a:r>
              <a:rPr lang="pt-BR" sz="1200">
                <a:latin typeface="Arial" panose="020B0604020202020204" pitchFamily="34" charset="0"/>
                <a:cs typeface="Arial" panose="020B0604020202020204" pitchFamily="34" charset="0"/>
              </a:rPr>
              <a:t>Instale um cartucho de bomba de vários gases a um G7</a:t>
            </a:r>
          </a:p>
          <a:p>
            <a:pPr marL="457200" indent="-457200">
              <a:lnSpc>
                <a:spcPct val="90000"/>
              </a:lnSpc>
              <a:spcAft>
                <a:spcPts val="1200"/>
              </a:spcAft>
              <a:buFont typeface="+mj-lt"/>
              <a:buAutoNum type="arabicPeriod"/>
            </a:pPr>
            <a:r>
              <a:rPr lang="pt-BR" sz="1200">
                <a:latin typeface="Arial" panose="020B0604020202020204" pitchFamily="34" charset="0"/>
                <a:cs typeface="Arial" panose="020B0604020202020204" pitchFamily="34" charset="0"/>
              </a:rPr>
              <a:t>Acesse o modo bombeado, como pré-entrada ou verificação de vazamento</a:t>
            </a:r>
          </a:p>
          <a:p>
            <a:pPr marL="457200" indent="-457200">
              <a:lnSpc>
                <a:spcPct val="90000"/>
              </a:lnSpc>
              <a:spcAft>
                <a:spcPts val="1200"/>
              </a:spcAft>
              <a:buFont typeface="+mj-lt"/>
              <a:buAutoNum type="arabicPeriod"/>
            </a:pPr>
            <a:r>
              <a:rPr lang="pt-BR" sz="1200">
                <a:latin typeface="Arial" panose="020B0604020202020204" pitchFamily="34" charset="0"/>
                <a:cs typeface="Arial" panose="020B0604020202020204" pitchFamily="34" charset="0"/>
              </a:rPr>
              <a:t>Realize um teste de obstrução seguindo as seguintes etapas na tela do G7.</a:t>
            </a:r>
          </a:p>
          <a:p>
            <a:pPr marL="457200" indent="-457200">
              <a:lnSpc>
                <a:spcPct val="90000"/>
              </a:lnSpc>
              <a:spcAft>
                <a:spcPts val="1200"/>
              </a:spcAft>
              <a:buFont typeface="+mj-lt"/>
              <a:buAutoNum type="arabicPeriod"/>
            </a:pPr>
            <a:r>
              <a:rPr lang="pt-BR" sz="1200">
                <a:latin typeface="Arial" panose="020B0604020202020204" pitchFamily="34" charset="0"/>
                <a:cs typeface="Arial" panose="020B0604020202020204" pitchFamily="34" charset="0"/>
              </a:rPr>
              <a:t>A bomba vai iniciar automaticamente</a:t>
            </a:r>
          </a:p>
          <a:p>
            <a:pPr>
              <a:lnSpc>
                <a:spcPct val="90000"/>
              </a:lnSpc>
              <a:spcAft>
                <a:spcPts val="1200"/>
              </a:spcAft>
            </a:pPr>
            <a:r>
              <a:rPr lang="pt-BR" sz="1200" b="1">
                <a:solidFill>
                  <a:srgbClr val="A6192E"/>
                </a:solidFill>
                <a:latin typeface="Arial" panose="020B0604020202020204" pitchFamily="34" charset="0"/>
                <a:cs typeface="Arial" panose="020B0604020202020204" pitchFamily="34" charset="0"/>
              </a:rPr>
              <a:t>NOTA: </a:t>
            </a:r>
            <a:r>
              <a:rPr lang="pt-BR" sz="1200">
                <a:latin typeface="Arial" panose="020B0604020202020204" pitchFamily="34" charset="0"/>
                <a:cs typeface="Arial" panose="020B0604020202020204" pitchFamily="34" charset="0"/>
              </a:rPr>
              <a:t>se o teste de obstrução falhar, o dispositivo não vai acessar o modo e a bomba não vai ligar.</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pt-BR" sz="1400" b="1"/>
              <a:t>DESLIGAR A BOMBA</a:t>
            </a:r>
          </a:p>
          <a:p>
            <a:pPr marL="457200" indent="-457200">
              <a:lnSpc>
                <a:spcPct val="90000"/>
              </a:lnSpc>
              <a:spcAft>
                <a:spcPts val="1200"/>
              </a:spcAft>
              <a:buFont typeface="+mj-lt"/>
              <a:buAutoNum type="arabicPeriod"/>
            </a:pPr>
            <a:r>
              <a:rPr lang="pt-BR" sz="1200">
                <a:latin typeface="Arial" panose="020B0604020202020204" pitchFamily="34" charset="0"/>
                <a:cs typeface="Arial" panose="020B0604020202020204" pitchFamily="34" charset="0"/>
              </a:rPr>
              <a:t>Acesse um modo sem bombeamento, como normal, SCBA ou de alto risco.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pt-BR" sz="1100">
                <a:latin typeface="Arial" panose="020B0604020202020204" pitchFamily="34" charset="0"/>
                <a:cs typeface="Arial" panose="020B0604020202020204" pitchFamily="34" charset="0"/>
              </a:rPr>
              <a:t>Bomba</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pt-BR" sz="1100">
                <a:latin typeface="Arial" panose="020B0604020202020204" pitchFamily="34" charset="0"/>
                <a:cs typeface="Arial" panose="020B0604020202020204" pitchFamily="34" charset="0"/>
              </a:rPr>
              <a:t>Conector de engate rápido</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pt-BR" sz="1100">
                <a:latin typeface="Arial" panose="020B0604020202020204" pitchFamily="34" charset="0"/>
                <a:cs typeface="Arial" panose="020B0604020202020204" pitchFamily="34" charset="0"/>
              </a:rPr>
              <a:t>Tubulação</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TESTES DE OBSTRUÇÃO</a:t>
            </a:r>
          </a:p>
        </p:txBody>
      </p:sp>
      <p:sp>
        <p:nvSpPr>
          <p:cNvPr id="7" name="TextBox 6">
            <a:extLst>
              <a:ext uri="{FF2B5EF4-FFF2-40B4-BE49-F238E27FC236}">
                <a16:creationId xmlns:a16="http://schemas.microsoft.com/office/drawing/2014/main" id="{5883F66D-F784-C24D-B7F6-DA71E7051670}"/>
              </a:ext>
            </a:extLst>
          </p:cNvPr>
          <p:cNvSpPr txBox="1"/>
          <p:nvPr/>
        </p:nvSpPr>
        <p:spPr>
          <a:xfrm>
            <a:off x="1366796" y="929011"/>
            <a:ext cx="6611344" cy="827919"/>
          </a:xfrm>
          <a:prstGeom prst="rect">
            <a:avLst/>
          </a:prstGeom>
          <a:noFill/>
        </p:spPr>
        <p:txBody>
          <a:bodyPr wrap="square" rtlCol="0">
            <a:spAutoFit/>
          </a:bodyPr>
          <a:lstStyle/>
          <a:p>
            <a:pPr algn="ctr">
              <a:lnSpc>
                <a:spcPct val="90000"/>
              </a:lnSpc>
              <a:spcAft>
                <a:spcPts val="1200"/>
              </a:spcAft>
            </a:pPr>
            <a:r>
              <a:rPr lang="pt-BR" sz="1400" dirty="0">
                <a:latin typeface="Arial" panose="020B0604020202020204" pitchFamily="34" charset="0"/>
                <a:cs typeface="Arial" panose="020B0604020202020204" pitchFamily="34" charset="0"/>
              </a:rPr>
              <a:t>Testes de obstrução visam garantir que o equipamento esteja funcionando corretamente antes de usar a bomba para testar os níveis de gás na atmosfera.</a:t>
            </a:r>
          </a:p>
          <a:p>
            <a:pPr algn="ctr">
              <a:lnSpc>
                <a:spcPct val="90000"/>
              </a:lnSpc>
              <a:spcAft>
                <a:spcPts val="1200"/>
              </a:spcAft>
            </a:pPr>
            <a:r>
              <a:rPr lang="pt-BR" sz="1400" dirty="0">
                <a:latin typeface="Arial" panose="020B0604020202020204" pitchFamily="34" charset="0"/>
                <a:cs typeface="Arial" panose="020B0604020202020204" pitchFamily="34" charset="0"/>
              </a:rPr>
              <a:t>O cartucho multibomba G7 da Blackline possui dois tipos de testes de obstrução: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pt-BR" sz="1100" dirty="0"/>
              <a:t>Esse é o teste de obstrução que o G7 realiza antes de acessar um modo bombeado.</a:t>
            </a:r>
          </a:p>
          <a:p>
            <a:pPr>
              <a:spcAft>
                <a:spcPts val="600"/>
              </a:spcAft>
            </a:pPr>
            <a:r>
              <a:rPr lang="pt-BR" sz="1100" dirty="0"/>
              <a:t>As instruções para esse teste de obstrução aparecem na tela do G7. Se passar no teste de obstrução, o G7 acessará o modo e a bomba vai ligar.</a:t>
            </a:r>
          </a:p>
          <a:p>
            <a:pPr>
              <a:spcAft>
                <a:spcPts val="600"/>
              </a:spcAft>
            </a:pPr>
            <a:r>
              <a:rPr lang="pt-BR" sz="1100" dirty="0"/>
              <a:t>Se não passar no teste de obstrução, o G7 voltará ao modo normal.</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683778"/>
            <a:ext cx="2895971" cy="2846933"/>
          </a:xfrm>
          <a:prstGeom prst="rect">
            <a:avLst/>
          </a:prstGeom>
        </p:spPr>
        <p:txBody>
          <a:bodyPr wrap="square">
            <a:spAutoFit/>
          </a:bodyPr>
          <a:lstStyle/>
          <a:p>
            <a:pPr>
              <a:spcAft>
                <a:spcPts val="600"/>
              </a:spcAft>
            </a:pPr>
            <a:r>
              <a:rPr lang="pt-BR" b="1" dirty="0"/>
              <a:t>TESTE DE OBSTRUÇÃO MANUAL</a:t>
            </a:r>
          </a:p>
          <a:p>
            <a:pPr>
              <a:spcAft>
                <a:spcPts val="600"/>
              </a:spcAft>
            </a:pPr>
            <a:r>
              <a:rPr lang="pt-BR" sz="1100" dirty="0"/>
              <a:t>Esse é o teste de obstrução que você pode realizar sempre que uma bomba estiver em execução.</a:t>
            </a:r>
          </a:p>
          <a:p>
            <a:pPr>
              <a:spcAft>
                <a:spcPts val="600"/>
              </a:spcAft>
            </a:pPr>
            <a:r>
              <a:rPr lang="pt-BR" sz="1100" dirty="0"/>
              <a:t>Para realizar um teste de bloqueio manual:</a:t>
            </a:r>
          </a:p>
          <a:p>
            <a:pPr marL="228600" indent="-228600">
              <a:spcAft>
                <a:spcPts val="600"/>
              </a:spcAft>
              <a:buFont typeface="+mj-lt"/>
              <a:buAutoNum type="arabicPeriod"/>
            </a:pPr>
            <a:r>
              <a:rPr lang="pt-BR" sz="1100" dirty="0"/>
              <a:t>Conecte a extremidade da entrada</a:t>
            </a:r>
          </a:p>
          <a:p>
            <a:pPr marL="228600" indent="-228600">
              <a:spcAft>
                <a:spcPts val="600"/>
              </a:spcAft>
              <a:buFont typeface="+mj-lt"/>
              <a:buAutoNum type="arabicPeriod"/>
            </a:pPr>
            <a:r>
              <a:rPr lang="pt-BR" sz="1100" dirty="0"/>
              <a:t>Espere o alarme amarelo de aviso</a:t>
            </a:r>
          </a:p>
          <a:p>
            <a:pPr marL="228600" indent="-228600">
              <a:spcAft>
                <a:spcPts val="600"/>
              </a:spcAft>
              <a:buFont typeface="+mj-lt"/>
              <a:buAutoNum type="arabicPeriod"/>
            </a:pPr>
            <a:r>
              <a:rPr lang="pt-BR" sz="1100" dirty="0"/>
              <a:t>Desconecte a extremidade da entrada</a:t>
            </a:r>
          </a:p>
          <a:p>
            <a:pPr marL="228600" indent="-228600">
              <a:spcAft>
                <a:spcPts val="600"/>
              </a:spcAft>
              <a:buFont typeface="+mj-lt"/>
              <a:buAutoNum type="arabicPeriod"/>
            </a:pPr>
            <a:r>
              <a:rPr lang="pt-BR" sz="1100" dirty="0"/>
              <a:t>Aguarde o alarme parar</a:t>
            </a:r>
          </a:p>
          <a:p>
            <a:pPr>
              <a:spcAft>
                <a:spcPts val="600"/>
              </a:spcAft>
            </a:pPr>
            <a:r>
              <a:rPr lang="pt-BR" sz="1100" dirty="0"/>
              <a:t>Se o alarme amarelo de aviso soar ao conectar e parar ao liberar, o equipamento pode ser usado com segurança.</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276699"/>
            <a:ext cx="3087255" cy="1152301"/>
          </a:xfrm>
          <a:prstGeom prst="rect">
            <a:avLst/>
          </a:prstGeom>
        </p:spPr>
        <p:txBody>
          <a:bodyPr wrap="none">
            <a:normAutofit/>
          </a:bodyPr>
          <a:lstStyle/>
          <a:p>
            <a:pPr>
              <a:spcAft>
                <a:spcPts val="600"/>
              </a:spcAft>
            </a:pPr>
            <a:r>
              <a:rPr lang="pt-BR" b="1" dirty="0"/>
              <a:t>TESTE DE OBSTRUÇÃO </a:t>
            </a:r>
          </a:p>
          <a:p>
            <a:pPr>
              <a:spcAft>
                <a:spcPts val="600"/>
              </a:spcAft>
            </a:pPr>
            <a:r>
              <a:rPr lang="pt-BR" b="1" dirty="0"/>
              <a:t>AUTOMÁTICO</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pt-BR" sz="1050" b="1">
                <a:solidFill>
                  <a:srgbClr val="A6192E"/>
                </a:solidFill>
                <a:latin typeface="Arial" panose="020B0604020202020204" pitchFamily="34" charset="0"/>
                <a:cs typeface="Arial" panose="020B0604020202020204" pitchFamily="34" charset="0"/>
              </a:rPr>
              <a:t>OBSERVAÇÃO: </a:t>
            </a:r>
            <a:r>
              <a:rPr lang="pt-BR" sz="1050">
                <a:latin typeface="Arial" panose="020B0604020202020204" pitchFamily="34" charset="0"/>
                <a:cs typeface="Arial" panose="020B0604020202020204" pitchFamily="34" charset="0"/>
              </a:rPr>
              <a:t>O G7 dispara o alarme de aviso amarelo quando a bomba está obstruída durante o uso.</a:t>
            </a:r>
          </a:p>
        </p:txBody>
      </p:sp>
    </p:spTree>
    <p:extLst>
      <p:ext uri="{BB962C8B-B14F-4D97-AF65-F5344CB8AC3E}">
        <p14:creationId xmlns:p14="http://schemas.microsoft.com/office/powerpoint/2010/main" val="381284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OPÇÃO DO MENU DA BOMBA</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pt-BR" sz="1400">
                <a:latin typeface="Arial" panose="020B0604020202020204" pitchFamily="34" charset="0"/>
                <a:cs typeface="Arial" panose="020B0604020202020204" pitchFamily="34" charset="0"/>
              </a:rPr>
              <a:t>Quando um cartucho multibomba G7 é conectado, um novo menu secundário e opção de menu principal aparecerão.</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normAutofit fontScale="92500" lnSpcReduction="10000"/>
          </a:bodyPr>
          <a:lstStyle/>
          <a:p>
            <a:pPr>
              <a:spcAft>
                <a:spcPts val="600"/>
              </a:spcAft>
            </a:pPr>
            <a:r>
              <a:rPr lang="pt-BR" sz="1100" dirty="0"/>
              <a:t>O menu secundário da bomba pode ser acessado pressionando o botão de seta para baixo na tela principal do G7.</a:t>
            </a:r>
          </a:p>
          <a:p>
            <a:pPr>
              <a:spcAft>
                <a:spcPts val="600"/>
              </a:spcAft>
            </a:pPr>
            <a:r>
              <a:rPr lang="pt-BR" sz="1100" dirty="0"/>
              <a:t>É aqui que você define itens como:</a:t>
            </a:r>
          </a:p>
          <a:p>
            <a:pPr marL="171450" indent="-171450">
              <a:spcAft>
                <a:spcPts val="600"/>
              </a:spcAft>
              <a:buFont typeface="Arial" panose="020B0604020202020204" pitchFamily="34" charset="0"/>
              <a:buChar char="•"/>
            </a:pPr>
            <a:r>
              <a:rPr lang="pt-BR" sz="1100" dirty="0"/>
              <a:t>Se a bomba está ligada/desligada</a:t>
            </a:r>
          </a:p>
          <a:p>
            <a:pPr marL="171450" indent="-171450">
              <a:spcAft>
                <a:spcPts val="600"/>
              </a:spcAft>
              <a:buFont typeface="Arial" panose="020B0604020202020204" pitchFamily="34" charset="0"/>
              <a:buChar char="•"/>
            </a:pPr>
            <a:r>
              <a:rPr lang="pt-BR" sz="1100" dirty="0"/>
              <a:t>Comprimento da mangueira (definida no menu de opções da bomba)</a:t>
            </a:r>
          </a:p>
          <a:p>
            <a:pPr marL="171450" indent="-171450">
              <a:spcAft>
                <a:spcPts val="600"/>
              </a:spcAft>
              <a:buFont typeface="Arial" panose="020B0604020202020204" pitchFamily="34" charset="0"/>
              <a:buChar char="•"/>
            </a:pPr>
            <a:r>
              <a:rPr lang="pt-BR" sz="1100" dirty="0"/>
              <a:t>Taxa de fluxo (em tempo real, mantida pelo G7)</a:t>
            </a:r>
          </a:p>
          <a:p>
            <a:pPr marL="171450" indent="-171450">
              <a:spcAft>
                <a:spcPts val="600"/>
              </a:spcAft>
              <a:buFont typeface="Arial" panose="020B0604020202020204" pitchFamily="34" charset="0"/>
              <a:buChar char="•"/>
            </a:pPr>
            <a:r>
              <a:rPr lang="pt-BR" sz="1100" dirty="0"/>
              <a:t>Timer da amostra (se ativado no menu de opções da bomba)</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normAutofit fontScale="92500"/>
          </a:bodyPr>
          <a:lstStyle/>
          <a:p>
            <a:pPr>
              <a:spcAft>
                <a:spcPts val="600"/>
              </a:spcAft>
            </a:pPr>
            <a:r>
              <a:rPr lang="pt-BR" b="1" dirty="0"/>
              <a:t>MENU DE OPÇÕES DA BOMBA</a:t>
            </a:r>
          </a:p>
          <a:p>
            <a:pPr>
              <a:spcAft>
                <a:spcPts val="600"/>
              </a:spcAft>
            </a:pPr>
            <a:r>
              <a:rPr lang="pt-BR" sz="1100" dirty="0"/>
              <a:t>O menu de opções da bomba está disponível no menu principal do G7, nas configurações.</a:t>
            </a:r>
          </a:p>
          <a:p>
            <a:pPr>
              <a:spcAft>
                <a:spcPts val="600"/>
              </a:spcAft>
            </a:pPr>
            <a:endParaRPr lang="en-US" sz="1100" dirty="0"/>
          </a:p>
          <a:p>
            <a:pPr>
              <a:spcAft>
                <a:spcPts val="600"/>
              </a:spcAft>
            </a:pPr>
            <a:r>
              <a:rPr lang="pt-BR" sz="1100" dirty="0"/>
              <a:t>É aí que você define itens como:</a:t>
            </a:r>
          </a:p>
          <a:p>
            <a:pPr marL="171450" indent="-171450">
              <a:spcAft>
                <a:spcPts val="600"/>
              </a:spcAft>
              <a:buFont typeface="Arial" panose="020B0604020202020204" pitchFamily="34" charset="0"/>
              <a:buChar char="•"/>
            </a:pPr>
            <a:r>
              <a:rPr lang="pt-BR" sz="1100" dirty="0"/>
              <a:t>Ativar/desativar o timer de amostra</a:t>
            </a:r>
          </a:p>
          <a:p>
            <a:pPr marL="171450" indent="-171450">
              <a:spcAft>
                <a:spcPts val="600"/>
              </a:spcAft>
              <a:buFont typeface="Arial" panose="020B0604020202020204" pitchFamily="34" charset="0"/>
              <a:buChar char="•"/>
            </a:pPr>
            <a:r>
              <a:rPr lang="pt-BR" sz="1100" dirty="0"/>
              <a:t>Comprimento da mangueira</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pt-BR" b="1"/>
              <a:t>MENU SECUNDÁRIO</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pt-BR" sz="1600">
                  <a:latin typeface="Verdana" panose="020B0604030504040204" pitchFamily="34" charset="0"/>
                  <a:ea typeface="Verdana" panose="020B0604030504040204" pitchFamily="34" charset="0"/>
                  <a:cs typeface="Verdana" panose="020B0604030504040204" pitchFamily="34" charset="0"/>
                </a:rPr>
                <a:t>Bomba ligada</a:t>
              </a:r>
            </a:p>
            <a:p>
              <a:pPr algn="ctr">
                <a:spcAft>
                  <a:spcPts val="600"/>
                </a:spcAft>
              </a:pPr>
              <a:r>
                <a:rPr lang="pt-BR" sz="1600">
                  <a:latin typeface="Verdana" panose="020B0604030504040204" pitchFamily="34" charset="0"/>
                  <a:ea typeface="Verdana" panose="020B0604030504040204" pitchFamily="34" charset="0"/>
                  <a:cs typeface="Verdana" panose="020B0604030504040204" pitchFamily="34" charset="0"/>
                </a:rPr>
                <a:t>Comp. mangueira: 10 m</a:t>
              </a:r>
            </a:p>
            <a:p>
              <a:pPr algn="ctr">
                <a:spcAft>
                  <a:spcPts val="600"/>
                </a:spcAft>
              </a:pPr>
              <a:r>
                <a:rPr lang="pt-BR" sz="160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pt-BR" sz="1600">
                  <a:latin typeface="Verdana" panose="020B0604030504040204" pitchFamily="34" charset="0"/>
                  <a:ea typeface="Verdana" panose="020B0604030504040204" pitchFamily="34" charset="0"/>
                  <a:cs typeface="Verdana" panose="020B0604030504040204" pitchFamily="34" charset="0"/>
                </a:rPr>
                <a:t>Amostra 70 s.</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pt-BR" sz="1600">
                <a:solidFill>
                  <a:schemeClr val="bg1"/>
                </a:solidFill>
                <a:latin typeface="Verdana" panose="020B0604030504040204" pitchFamily="34" charset="0"/>
                <a:ea typeface="Verdana" panose="020B0604030504040204" pitchFamily="34" charset="0"/>
                <a:cs typeface="Verdana" panose="020B0604030504040204" pitchFamily="34" charset="0"/>
              </a:rPr>
              <a:t>Opções da bomba</a:t>
            </a:r>
          </a:p>
          <a:p>
            <a:pPr>
              <a:lnSpc>
                <a:spcPct val="90000"/>
              </a:lnSpc>
              <a:spcAft>
                <a:spcPts val="600"/>
              </a:spcAft>
            </a:pPr>
            <a:r>
              <a:rPr lang="pt-BR" sz="1600">
                <a:solidFill>
                  <a:schemeClr val="bg1"/>
                </a:solidFill>
                <a:latin typeface="Verdana" panose="020B0604030504040204" pitchFamily="34" charset="0"/>
                <a:ea typeface="Verdana" panose="020B0604030504040204" pitchFamily="34" charset="0"/>
                <a:cs typeface="Verdana" panose="020B0604030504040204" pitchFamily="34" charset="0"/>
              </a:rPr>
              <a:t>  Voltar</a:t>
            </a:r>
          </a:p>
          <a:p>
            <a:pPr>
              <a:lnSpc>
                <a:spcPct val="90000"/>
              </a:lnSpc>
              <a:spcAft>
                <a:spcPts val="600"/>
              </a:spcAft>
            </a:pPr>
            <a:r>
              <a:rPr lang="pt-BR" sz="1600">
                <a:solidFill>
                  <a:schemeClr val="bg1"/>
                </a:solidFill>
                <a:latin typeface="Verdana" panose="020B0604030504040204" pitchFamily="34" charset="0"/>
                <a:ea typeface="Verdana" panose="020B0604030504040204" pitchFamily="34" charset="0"/>
                <a:cs typeface="Verdana" panose="020B0604030504040204" pitchFamily="34" charset="0"/>
              </a:rPr>
              <a:t>Tempo de amostra LIGADO</a:t>
            </a:r>
          </a:p>
          <a:p>
            <a:pPr>
              <a:lnSpc>
                <a:spcPct val="90000"/>
              </a:lnSpc>
              <a:spcAft>
                <a:spcPts val="0"/>
              </a:spcAft>
            </a:pPr>
            <a:r>
              <a:rPr lang="pt-BR" sz="1600">
                <a:solidFill>
                  <a:schemeClr val="bg1"/>
                </a:solidFill>
                <a:latin typeface="Verdana" panose="020B0604030504040204" pitchFamily="34" charset="0"/>
                <a:ea typeface="Verdana" panose="020B0604030504040204" pitchFamily="34" charset="0"/>
                <a:cs typeface="Verdana" panose="020B0604030504040204" pitchFamily="34" charset="0"/>
              </a:rPr>
              <a:t>Comprimento da mangueira</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02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CARREGAMENTO</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pt-BR"/>
              <a:t>O G7c possui bateria com 18 horas de duração</a:t>
            </a:r>
          </a:p>
          <a:p>
            <a:pPr marL="0" indent="0" algn="ctr">
              <a:buNone/>
            </a:pPr>
            <a:r>
              <a:rPr lang="pt-BR"/>
              <a:t>Lembre-se de recarregá-la após cada turno.</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pt-BR" b="1"/>
              <a:t>O que eu faço?</a:t>
            </a:r>
          </a:p>
          <a:p>
            <a:endParaRPr lang="en-US" sz="1400" dirty="0"/>
          </a:p>
          <a:p>
            <a:r>
              <a:rPr lang="pt-BR" sz="1400"/>
              <a:t>Coloque o clipe para dentro da base do G7 e depois conecte a entrada micro-USB.</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pt-BR"/>
              <a:t>SUPORTE</a:t>
            </a:r>
          </a:p>
        </p:txBody>
      </p:sp>
      <p:sp>
        <p:nvSpPr>
          <p:cNvPr id="12" name="Content Placeholder 2"/>
          <p:cNvSpPr>
            <a:spLocks noGrp="1"/>
          </p:cNvSpPr>
          <p:nvPr>
            <p:ph idx="1"/>
          </p:nvPr>
        </p:nvSpPr>
        <p:spPr>
          <a:xfrm>
            <a:off x="115166" y="4536041"/>
            <a:ext cx="8021781" cy="1036072"/>
          </a:xfrm>
        </p:spPr>
        <p:txBody>
          <a:bodyPr>
            <a:normAutofit lnSpcReduction="10000"/>
          </a:bodyPr>
          <a:lstStyle/>
          <a:p>
            <a:pPr marL="0" indent="0">
              <a:buNone/>
            </a:pPr>
            <a:r>
              <a:rPr lang="pt-BR" dirty="0">
                <a:solidFill>
                  <a:schemeClr val="accent1"/>
                </a:solidFill>
              </a:rPr>
              <a:t>ATENDIMENTO AO CLIENTE</a:t>
            </a:r>
          </a:p>
          <a:p>
            <a:pPr marL="0" indent="0">
              <a:buNone/>
            </a:pPr>
            <a:r>
              <a:rPr lang="pt-BR" dirty="0"/>
              <a:t>Para obter suporte técnico, entre em contato com a nossa equipe de Atendimento ao Cliente.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2400">
                <a:solidFill>
                  <a:schemeClr val="accent6"/>
                </a:solidFill>
              </a:rPr>
              <a:t>support.BlacklineSafety.com</a:t>
            </a:r>
          </a:p>
        </p:txBody>
      </p:sp>
      <p:sp>
        <p:nvSpPr>
          <p:cNvPr id="8" name="Content Placeholder 2"/>
          <p:cNvSpPr txBox="1">
            <a:spLocks/>
          </p:cNvSpPr>
          <p:nvPr/>
        </p:nvSpPr>
        <p:spPr>
          <a:xfrm>
            <a:off x="115166" y="5652883"/>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400" b="1" dirty="0"/>
              <a:t>América do Norte (24 horas)</a:t>
            </a:r>
            <a:br>
              <a:rPr lang="pt-BR" sz="1400" b="1" dirty="0"/>
            </a:br>
            <a:r>
              <a:rPr lang="pt-BR" sz="1400" dirty="0"/>
              <a:t>Ligação grátis: 1-877-869-7212</a:t>
            </a:r>
            <a:br>
              <a:rPr lang="pt-BR" sz="1400" dirty="0"/>
            </a:br>
            <a:r>
              <a:rPr lang="pt-BR" sz="1400" dirty="0">
                <a:hlinkClick r:id="rId4"/>
              </a:rPr>
              <a:t>support@blacklinesafety.com</a:t>
            </a:r>
          </a:p>
        </p:txBody>
      </p:sp>
      <p:sp>
        <p:nvSpPr>
          <p:cNvPr id="10" name="Content Placeholder 2"/>
          <p:cNvSpPr txBox="1">
            <a:spLocks/>
          </p:cNvSpPr>
          <p:nvPr/>
        </p:nvSpPr>
        <p:spPr>
          <a:xfrm>
            <a:off x="2911617" y="5652883"/>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400" b="1" dirty="0"/>
              <a:t>Internacional (24 horas)</a:t>
            </a:r>
            <a:br>
              <a:rPr lang="pt-BR" sz="1400" b="1" dirty="0"/>
            </a:br>
            <a:r>
              <a:rPr lang="pt-BR" sz="1400" dirty="0"/>
              <a:t>+1-403-452-0327</a:t>
            </a:r>
            <a:br>
              <a:rPr lang="pt-BR" sz="1400" dirty="0"/>
            </a:br>
            <a:r>
              <a:rPr lang="pt-BR" sz="1400" dirty="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pt-BR"/>
              <a:t>INTRODUÇÃO</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pt-BR">
                <a:solidFill>
                  <a:schemeClr val="accent1"/>
                </a:solidFill>
              </a:rPr>
              <a:t>O QUE É O G7?</a:t>
            </a:r>
          </a:p>
          <a:p>
            <a:r>
              <a:rPr lang="pt-BR" sz="1400"/>
              <a:t>Monitor de segurança pessoal com detecção de gás vestível e que funciona em qualquer lugar</a:t>
            </a:r>
          </a:p>
          <a:p>
            <a:r>
              <a:rPr lang="pt-BR" sz="1400"/>
              <a:t>Duração de bateria de 18 horas</a:t>
            </a:r>
          </a:p>
          <a:p>
            <a:r>
              <a:rPr lang="pt-BR" sz="1400"/>
              <a:t>Envio e recebimento de mensagens de texto </a:t>
            </a:r>
          </a:p>
          <a:p>
            <a:r>
              <a:rPr lang="pt-BR" sz="1400"/>
              <a:t>Envio e recebimento de comunicação por voz (disponível para compra)</a:t>
            </a:r>
          </a:p>
          <a:p>
            <a:r>
              <a:rPr lang="pt-BR" sz="1400"/>
              <a:t>Oferece percepção situacional instantânea</a:t>
            </a:r>
          </a:p>
          <a:p>
            <a:r>
              <a:rPr lang="pt-BR" sz="1400"/>
              <a:t>Intrinsecamente seguro</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04347" y="872608"/>
            <a:ext cx="4114800" cy="3443248"/>
          </a:xfrm>
          <a:prstGeom prst="rect">
            <a:avLst/>
          </a:prstGeom>
        </p:spPr>
      </p:pic>
      <p:sp>
        <p:nvSpPr>
          <p:cNvPr id="5" name="TextBox 4"/>
          <p:cNvSpPr txBox="1"/>
          <p:nvPr/>
        </p:nvSpPr>
        <p:spPr>
          <a:xfrm>
            <a:off x="5456904" y="4069635"/>
            <a:ext cx="858833" cy="246221"/>
          </a:xfrm>
          <a:prstGeom prst="rect">
            <a:avLst/>
          </a:prstGeom>
          <a:noFill/>
        </p:spPr>
        <p:txBody>
          <a:bodyPr wrap="square" rtlCol="0">
            <a:spAutoFit/>
          </a:bodyPr>
          <a:lstStyle/>
          <a:p>
            <a:r>
              <a:rPr lang="pt-BR" sz="1000"/>
              <a:t>Padrão</a:t>
            </a:r>
          </a:p>
        </p:txBody>
      </p:sp>
      <p:sp>
        <p:nvSpPr>
          <p:cNvPr id="8" name="TextBox 7"/>
          <p:cNvSpPr txBox="1"/>
          <p:nvPr/>
        </p:nvSpPr>
        <p:spPr>
          <a:xfrm>
            <a:off x="6545756" y="4219738"/>
            <a:ext cx="660430" cy="246221"/>
          </a:xfrm>
          <a:prstGeom prst="rect">
            <a:avLst/>
          </a:prstGeom>
          <a:noFill/>
        </p:spPr>
        <p:txBody>
          <a:bodyPr wrap="square" rtlCol="0">
            <a:spAutoFit/>
          </a:bodyPr>
          <a:lstStyle/>
          <a:p>
            <a:r>
              <a:rPr lang="pt-BR" sz="1000"/>
              <a:t>Um</a:t>
            </a:r>
          </a:p>
        </p:txBody>
      </p:sp>
      <p:sp>
        <p:nvSpPr>
          <p:cNvPr id="9" name="TextBox 8"/>
          <p:cNvSpPr txBox="1"/>
          <p:nvPr/>
        </p:nvSpPr>
        <p:spPr>
          <a:xfrm>
            <a:off x="7574863" y="4069634"/>
            <a:ext cx="607391" cy="246221"/>
          </a:xfrm>
          <a:prstGeom prst="rect">
            <a:avLst/>
          </a:prstGeom>
          <a:noFill/>
        </p:spPr>
        <p:txBody>
          <a:bodyPr wrap="square" rtlCol="0">
            <a:spAutoFit/>
          </a:bodyPr>
          <a:lstStyle/>
          <a:p>
            <a:r>
              <a:rPr lang="pt-BR" sz="1000"/>
              <a:t>Quatro</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INTRODUÇÃO</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pt-BR">
                <a:solidFill>
                  <a:schemeClr val="accent1"/>
                </a:solidFill>
              </a:rPr>
              <a:t>PLANOS DE SERVIÇO</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pt-BR" sz="1800"/>
              <a:t>Auto-monitorado</a:t>
            </a:r>
          </a:p>
          <a:p>
            <a:r>
              <a:rPr lang="pt-BR" sz="1400"/>
              <a:t>A equipe monitora a sua conta no Blackline Live</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pt-BR" sz="1800"/>
              <a:t>Monitoramento Blackline</a:t>
            </a:r>
          </a:p>
          <a:p>
            <a:r>
              <a:rPr lang="pt-BR" sz="1400"/>
              <a:t>Os profissionais de monitoramento interno da Blackline Safety vigiam sua equipe 24 horas por dia - todos os dias do ano</a:t>
            </a:r>
          </a:p>
          <a:p>
            <a:r>
              <a:rPr lang="pt-BR" sz="1400"/>
              <a:t>Eles respondem a 99,5% dos alertas em menos de 1 minuto</a:t>
            </a:r>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DETALHES DO HARDWARE</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pt-BR" sz="1050">
                <a:solidFill>
                  <a:schemeClr val="bg2">
                    <a:lumMod val="75000"/>
                  </a:schemeClr>
                </a:solidFill>
              </a:rPr>
              <a:t>Cartucho (padrão, um gás ou quatro gases)</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pt-BR" sz="1050">
                <a:solidFill>
                  <a:schemeClr val="bg2">
                    <a:lumMod val="75000"/>
                  </a:schemeClr>
                </a:solidFill>
              </a:rPr>
              <a:t>Tela LCD</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pt-BR" sz="1050">
                <a:solidFill>
                  <a:schemeClr val="bg2">
                    <a:lumMod val="75000"/>
                  </a:schemeClr>
                </a:solidFill>
              </a:rPr>
              <a:t>Botão OK</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pt-BR" sz="1050">
                <a:solidFill>
                  <a:schemeClr val="bg2">
                    <a:lumMod val="75000"/>
                  </a:schemeClr>
                </a:solidFill>
              </a:rPr>
              <a:t>Botão Para cima</a:t>
            </a:r>
          </a:p>
        </p:txBody>
      </p:sp>
      <p:sp>
        <p:nvSpPr>
          <p:cNvPr id="9" name="TextBox 8">
            <a:extLst>
              <a:ext uri="{FF2B5EF4-FFF2-40B4-BE49-F238E27FC236}">
                <a16:creationId xmlns:a16="http://schemas.microsoft.com/office/drawing/2014/main"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pt-BR" sz="1050">
                <a:solidFill>
                  <a:schemeClr val="bg2">
                    <a:lumMod val="75000"/>
                  </a:schemeClr>
                </a:solidFill>
              </a:rPr>
              <a:t>Botão liga/desliga</a:t>
            </a:r>
          </a:p>
        </p:txBody>
      </p:sp>
      <p:sp>
        <p:nvSpPr>
          <p:cNvPr id="10" name="TextBox 9">
            <a:extLst>
              <a:ext uri="{FF2B5EF4-FFF2-40B4-BE49-F238E27FC236}">
                <a16:creationId xmlns:a16="http://schemas.microsoft.com/office/drawing/2014/main" id="{A4771DE2-61A9-4049-9EB6-65EB309DD103}"/>
              </a:ext>
            </a:extLst>
          </p:cNvPr>
          <p:cNvSpPr txBox="1"/>
          <p:nvPr/>
        </p:nvSpPr>
        <p:spPr>
          <a:xfrm>
            <a:off x="3598984" y="1862295"/>
            <a:ext cx="1318846" cy="253916"/>
          </a:xfrm>
          <a:prstGeom prst="rect">
            <a:avLst/>
          </a:prstGeom>
          <a:solidFill>
            <a:schemeClr val="bg1"/>
          </a:solidFill>
        </p:spPr>
        <p:txBody>
          <a:bodyPr wrap="square" rtlCol="0">
            <a:spAutoFit/>
          </a:bodyPr>
          <a:lstStyle/>
          <a:p>
            <a:r>
              <a:rPr lang="pt-BR" sz="1050" dirty="0">
                <a:solidFill>
                  <a:schemeClr val="bg2">
                    <a:lumMod val="75000"/>
                  </a:schemeClr>
                </a:solidFill>
              </a:rPr>
              <a:t>Luzes superiores</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1601557" cy="577081"/>
          </a:xfrm>
          <a:prstGeom prst="rect">
            <a:avLst/>
          </a:prstGeom>
          <a:solidFill>
            <a:schemeClr val="bg1"/>
          </a:solidFill>
        </p:spPr>
        <p:txBody>
          <a:bodyPr wrap="square" rtlCol="0">
            <a:spAutoFit/>
          </a:bodyPr>
          <a:lstStyle/>
          <a:p>
            <a:r>
              <a:rPr lang="pt-BR" sz="1050">
                <a:solidFill>
                  <a:schemeClr val="bg2">
                    <a:lumMod val="75000"/>
                  </a:schemeClr>
                </a:solidFill>
              </a:rPr>
              <a:t>Pendente e aviso</a:t>
            </a:r>
          </a:p>
          <a:p>
            <a:r>
              <a:rPr lang="pt-BR" sz="1050">
                <a:solidFill>
                  <a:schemeClr val="bg2">
                    <a:lumMod val="75000"/>
                  </a:schemeClr>
                </a:solidFill>
              </a:rPr>
              <a:t>Alertas</a:t>
            </a:r>
          </a:p>
          <a:p>
            <a:r>
              <a:rPr lang="pt-BR" sz="1050">
                <a:solidFill>
                  <a:schemeClr val="bg2">
                    <a:lumMod val="75000"/>
                  </a:schemeClr>
                </a:solidFill>
              </a:rPr>
              <a:t>LiveResponse</a:t>
            </a: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pt-BR" sz="1050">
                <a:solidFill>
                  <a:schemeClr val="bg2">
                    <a:lumMod val="75000"/>
                  </a:schemeClr>
                </a:solidFill>
              </a:rPr>
              <a:t>SureSafe</a:t>
            </a: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973016" cy="253916"/>
          </a:xfrm>
          <a:prstGeom prst="rect">
            <a:avLst/>
          </a:prstGeom>
          <a:solidFill>
            <a:schemeClr val="bg1"/>
          </a:solidFill>
        </p:spPr>
        <p:txBody>
          <a:bodyPr wrap="square" rtlCol="0">
            <a:spAutoFit/>
          </a:bodyPr>
          <a:lstStyle/>
          <a:p>
            <a:r>
              <a:rPr lang="pt-BR" sz="1050">
                <a:solidFill>
                  <a:schemeClr val="bg2">
                    <a:lumMod val="75000"/>
                  </a:schemeClr>
                </a:solidFill>
              </a:rPr>
              <a:t>Alto-falante</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pt-BR" sz="1050">
                <a:solidFill>
                  <a:schemeClr val="bg2">
                    <a:lumMod val="75000"/>
                  </a:schemeClr>
                </a:solidFill>
              </a:rPr>
              <a:t>Botão Para baixo</a:t>
            </a: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pt-BR" sz="1050">
                <a:solidFill>
                  <a:schemeClr val="bg2">
                    <a:lumMod val="75000"/>
                  </a:schemeClr>
                </a:solidFill>
              </a:rPr>
              <a:t>Trava de puxar</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pt-BR" sz="1050">
                <a:solidFill>
                  <a:schemeClr val="bg2">
                    <a:lumMod val="75000"/>
                  </a:schemeClr>
                </a:solidFill>
              </a:rPr>
              <a:t>Trava com botão de acionamento</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pt-BR" sz="1050">
                <a:solidFill>
                  <a:schemeClr val="bg2">
                    <a:lumMod val="75000"/>
                  </a:schemeClr>
                </a:solidFill>
              </a:rPr>
              <a:t>Luz de carga</a:t>
            </a:r>
          </a:p>
        </p:txBody>
      </p:sp>
      <p:sp>
        <p:nvSpPr>
          <p:cNvPr id="18" name="TextBox 17">
            <a:extLst>
              <a:ext uri="{FF2B5EF4-FFF2-40B4-BE49-F238E27FC236}">
                <a16:creationId xmlns:a16="http://schemas.microsoft.com/office/drawing/2014/main" id="{86631EBC-72B0-4DA0-9736-75FBFBA14213}"/>
              </a:ext>
            </a:extLst>
          </p:cNvPr>
          <p:cNvSpPr txBox="1"/>
          <p:nvPr/>
        </p:nvSpPr>
        <p:spPr>
          <a:xfrm>
            <a:off x="4951064" y="3477210"/>
            <a:ext cx="1090247" cy="253916"/>
          </a:xfrm>
          <a:prstGeom prst="rect">
            <a:avLst/>
          </a:prstGeom>
          <a:solidFill>
            <a:schemeClr val="bg1"/>
          </a:solidFill>
        </p:spPr>
        <p:txBody>
          <a:bodyPr wrap="square" rtlCol="0">
            <a:spAutoFit/>
          </a:bodyPr>
          <a:lstStyle/>
          <a:p>
            <a:r>
              <a:rPr lang="pt-BR" sz="1050">
                <a:solidFill>
                  <a:schemeClr val="bg2">
                    <a:lumMod val="75000"/>
                  </a:schemeClr>
                </a:solidFill>
              </a:rPr>
              <a:t>Presilha metálica para cinto</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pt-BR" sz="1050">
                <a:solidFill>
                  <a:schemeClr val="bg2">
                    <a:lumMod val="75000"/>
                  </a:schemeClr>
                </a:solidFill>
              </a:rPr>
              <a:t>Rótulo do cartucho</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pt-BR" sz="1050">
                <a:solidFill>
                  <a:schemeClr val="bg2">
                    <a:lumMod val="75000"/>
                  </a:schemeClr>
                </a:solidFill>
              </a:rPr>
              <a:t>Rótulo do produto</a:t>
            </a:r>
          </a:p>
        </p:txBody>
      </p:sp>
    </p:spTree>
    <p:extLst>
      <p:ext uri="{BB962C8B-B14F-4D97-AF65-F5344CB8AC3E}">
        <p14:creationId xmlns:p14="http://schemas.microsoft.com/office/powerpoint/2010/main" val="382815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6"/>
            <a:ext cx="9144000" cy="2353128"/>
          </a:xfrm>
          <a:prstGeom prst="rect">
            <a:avLst/>
          </a:prstGeom>
        </p:spPr>
      </p:pic>
      <p:sp>
        <p:nvSpPr>
          <p:cNvPr id="2" name="Title 1"/>
          <p:cNvSpPr>
            <a:spLocks noGrp="1"/>
          </p:cNvSpPr>
          <p:nvPr>
            <p:ph type="title"/>
          </p:nvPr>
        </p:nvSpPr>
        <p:spPr/>
        <p:txBody>
          <a:bodyPr/>
          <a:lstStyle/>
          <a:p>
            <a:r>
              <a:rPr lang="pt-BR"/>
              <a:t>LIGAR</a:t>
            </a:r>
          </a:p>
        </p:txBody>
      </p:sp>
      <p:sp>
        <p:nvSpPr>
          <p:cNvPr id="3" name="Content Placeholder 2"/>
          <p:cNvSpPr>
            <a:spLocks noGrp="1"/>
          </p:cNvSpPr>
          <p:nvPr>
            <p:ph idx="1"/>
          </p:nvPr>
        </p:nvSpPr>
        <p:spPr>
          <a:xfrm>
            <a:off x="299082" y="3403193"/>
            <a:ext cx="8574864" cy="1082777"/>
          </a:xfrm>
        </p:spPr>
        <p:txBody>
          <a:bodyPr/>
          <a:lstStyle/>
          <a:p>
            <a:pPr marL="0" indent="0" algn="ctr">
              <a:buNone/>
            </a:pPr>
            <a:r>
              <a:rPr lang="pt-BR"/>
              <a:t>Pressione o botão liga/desliga uma vez para ligar o dispositivo. </a:t>
            </a:r>
          </a:p>
        </p:txBody>
      </p:sp>
      <p:cxnSp>
        <p:nvCxnSpPr>
          <p:cNvPr id="9" name="Straight Connector 8"/>
          <p:cNvCxnSpPr/>
          <p:nvPr/>
        </p:nvCxnSpPr>
        <p:spPr>
          <a:xfrm>
            <a:off x="408733" y="494461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494461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11009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400"/>
              <a:t>Uma luz SureSafe significa que você está conectado à Rede de Segurança Blackline.</a:t>
            </a:r>
          </a:p>
        </p:txBody>
      </p:sp>
      <p:sp>
        <p:nvSpPr>
          <p:cNvPr id="13" name="Content Placeholder 2"/>
          <p:cNvSpPr txBox="1">
            <a:spLocks/>
          </p:cNvSpPr>
          <p:nvPr/>
        </p:nvSpPr>
        <p:spPr>
          <a:xfrm>
            <a:off x="408733" y="511009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pt-BR" sz="1400"/>
              <a:t>Uma luz intermitente do SureSafe significa que o dispositivo está tentando se conectar. </a:t>
            </a:r>
            <a:r>
              <a:rPr lang="pt-BR" sz="1400" b="1"/>
              <a:t>Não entre em pânico! Não há problema em ter uma luz intermitente por curtos períodos.</a:t>
            </a:r>
          </a:p>
        </p:txBody>
      </p:sp>
      <p:sp>
        <p:nvSpPr>
          <p:cNvPr id="14" name="Content Placeholder 2"/>
          <p:cNvSpPr txBox="1">
            <a:spLocks/>
          </p:cNvSpPr>
          <p:nvPr/>
        </p:nvSpPr>
        <p:spPr>
          <a:xfrm>
            <a:off x="268939" y="442080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b="1">
                <a:solidFill>
                  <a:srgbClr val="509E2F"/>
                </a:solidFill>
              </a:rPr>
              <a:t>LUZ SURESAFE</a:t>
            </a:r>
          </a:p>
        </p:txBody>
      </p:sp>
    </p:spTree>
    <p:extLst>
      <p:ext uri="{BB962C8B-B14F-4D97-AF65-F5344CB8AC3E}">
        <p14:creationId xmlns:p14="http://schemas.microsoft.com/office/powerpoint/2010/main" val="167521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TESTE DE RESPOSTA/CALIBRAGEM</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pt-BR"/>
              <a:t>Ao ser ligado, o G7 vai informar você quando chegar a hora de realizar o teste de resposta ou a calibragem. </a:t>
            </a:r>
          </a:p>
        </p:txBody>
      </p:sp>
      <p:sp>
        <p:nvSpPr>
          <p:cNvPr id="9" name="TextBox 8"/>
          <p:cNvSpPr txBox="1"/>
          <p:nvPr/>
        </p:nvSpPr>
        <p:spPr>
          <a:xfrm>
            <a:off x="2181816" y="4149784"/>
            <a:ext cx="2284439" cy="2154436"/>
          </a:xfrm>
          <a:prstGeom prst="rect">
            <a:avLst/>
          </a:prstGeom>
          <a:noFill/>
        </p:spPr>
        <p:txBody>
          <a:bodyPr wrap="square" rtlCol="0">
            <a:normAutofit fontScale="92500" lnSpcReduction="20000"/>
          </a:bodyPr>
          <a:lstStyle/>
          <a:p>
            <a:r>
              <a:rPr lang="pt-BR" b="1" dirty="0"/>
              <a:t>O que eu faço?</a:t>
            </a:r>
          </a:p>
          <a:p>
            <a:endParaRPr lang="en-US" b="1" dirty="0"/>
          </a:p>
          <a:p>
            <a:r>
              <a:rPr lang="pt-BR" sz="1400" dirty="0"/>
              <a:t>Mantenha as setas </a:t>
            </a:r>
            <a:br>
              <a:rPr lang="pt-BR" sz="1400" dirty="0"/>
            </a:br>
            <a:r>
              <a:rPr lang="pt-BR" sz="1400" dirty="0"/>
              <a:t>para cima e para baixo pressionadas </a:t>
            </a:r>
            <a:br>
              <a:rPr lang="pt-BR" sz="1400" dirty="0"/>
            </a:br>
            <a:r>
              <a:rPr lang="pt-BR" sz="1400" dirty="0"/>
              <a:t>para silenciar este lembrete.</a:t>
            </a:r>
          </a:p>
          <a:p>
            <a:endParaRPr lang="en-US" sz="1400" dirty="0"/>
          </a:p>
          <a:p>
            <a:r>
              <a:rPr lang="pt-BR" sz="1400" dirty="0"/>
              <a:t>Em seguida, realize o teste de resposta ou calibre usando um dos métodos explicados no próximo slide.</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pt-BR" sz="1200"/>
              <a:t>Teste de resposta</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pt-BR" sz="1200"/>
              <a:t>Intervalo</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297375" cy="297375"/>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pt-BR"/>
              <a:t>TESTE DE RESPOSTA/CALIBRAGEM</a:t>
            </a: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pt-BR" sz="1400" b="1"/>
              <a:t>Com o G7 Dock:</a:t>
            </a:r>
          </a:p>
          <a:p>
            <a:pPr marL="342900" indent="-342900">
              <a:buAutoNum type="arabicPeriod"/>
            </a:pPr>
            <a:r>
              <a:rPr lang="pt-BR" sz="1400"/>
              <a:t>Coloque o G7 no dock</a:t>
            </a:r>
          </a:p>
          <a:p>
            <a:pPr marL="342900" indent="-342900">
              <a:buAutoNum type="arabicPeriod"/>
            </a:pPr>
            <a:r>
              <a:rPr lang="pt-BR" sz="1400"/>
              <a:t>Feche a tampa</a:t>
            </a:r>
          </a:p>
          <a:p>
            <a:pPr marL="342900" indent="-342900">
              <a:buAutoNum type="arabicPeriod"/>
            </a:pPr>
            <a:r>
              <a:rPr lang="pt-BR" sz="1400"/>
              <a:t>Selecione teste de resposta/calibragem no menu</a:t>
            </a:r>
          </a:p>
          <a:p>
            <a:pPr marL="342900" indent="-342900">
              <a:buAutoNum type="arabicPeriod"/>
            </a:pPr>
            <a:r>
              <a:rPr lang="pt-BR" sz="1400"/>
              <a:t>Deixe o G7 Dock cuidar de todo o resto!</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pt-BR" sz="2000"/>
              <a:t>Há duas maneiras para realizar o teste de resposta e calibragem:</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pt-BR" sz="1400" b="1"/>
              <a:t>Manualmente:</a:t>
            </a:r>
          </a:p>
          <a:p>
            <a:pPr marL="342900" indent="-342900">
              <a:buAutoNum type="arabicPeriod"/>
            </a:pPr>
            <a:r>
              <a:rPr lang="pt-BR" sz="1400"/>
              <a:t>Pressione OK para acessar o menu</a:t>
            </a:r>
          </a:p>
          <a:p>
            <a:pPr marL="342900" indent="-342900">
              <a:buAutoNum type="arabicPeriod"/>
            </a:pPr>
            <a:r>
              <a:rPr lang="pt-BR" sz="1400"/>
              <a:t>Use as setas para baixo e para cima para navegar até o teste de resposta</a:t>
            </a:r>
          </a:p>
          <a:p>
            <a:pPr marL="342900" indent="-342900">
              <a:buAutoNum type="arabicPeriod"/>
            </a:pPr>
            <a:r>
              <a:rPr lang="pt-BR" sz="1400"/>
              <a:t>Selecione o teste de resposta</a:t>
            </a:r>
          </a:p>
          <a:p>
            <a:pPr marL="342900" indent="-342900">
              <a:buAutoNum type="arabicPeriod"/>
            </a:pPr>
            <a:r>
              <a:rPr lang="pt-BR" sz="1400"/>
              <a:t>Siga as etapas na tela</a:t>
            </a:r>
          </a:p>
        </p:txBody>
      </p:sp>
    </p:spTree>
    <p:extLst>
      <p:ext uri="{BB962C8B-B14F-4D97-AF65-F5344CB8AC3E}">
        <p14:creationId xmlns:p14="http://schemas.microsoft.com/office/powerpoint/2010/main" val="13364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USO</a:t>
            </a:r>
          </a:p>
        </p:txBody>
      </p:sp>
      <p:sp>
        <p:nvSpPr>
          <p:cNvPr id="3" name="Content Placeholder 2"/>
          <p:cNvSpPr>
            <a:spLocks noGrp="1"/>
          </p:cNvSpPr>
          <p:nvPr>
            <p:ph idx="1"/>
          </p:nvPr>
        </p:nvSpPr>
        <p:spPr>
          <a:xfrm>
            <a:off x="0" y="2890155"/>
            <a:ext cx="4572000" cy="445966"/>
          </a:xfrm>
        </p:spPr>
        <p:txBody>
          <a:bodyPr/>
          <a:lstStyle/>
          <a:p>
            <a:pPr marL="0" indent="0" algn="ctr">
              <a:buNone/>
            </a:pPr>
            <a:r>
              <a:rPr lang="pt-BR"/>
              <a:t>Cinto</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a:t>Peito</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pt-BR" sz="1200">
                  <a:solidFill>
                    <a:schemeClr val="bg1"/>
                  </a:solidFill>
                </a:rPr>
                <a:t>NÃO DEIXE O G7 SEM SUPERVISÃO QUANDO ESTIVER LIGADO, UMA VEZ QUE ISSO PODE LEVAR A FALSOS ALERTAS VERMELHOS</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30714</TotalTime>
  <Words>3849</Words>
  <Application>Microsoft Macintosh PowerPoint</Application>
  <PresentationFormat>On-screen Show (4:3)</PresentationFormat>
  <Paragraphs>435</Paragraphs>
  <Slides>26</Slides>
  <Notes>24</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Helvetica</vt:lpstr>
      <vt:lpstr>Verdana</vt:lpstr>
      <vt:lpstr>Wingdings</vt:lpstr>
      <vt:lpstr>BLACKLINE SAFETY - 4:3</vt:lpstr>
      <vt:lpstr>COVER PAGES</vt:lpstr>
      <vt:lpstr>DIVIDER PAGES</vt:lpstr>
      <vt:lpstr>PowerPoint Presentation</vt:lpstr>
      <vt:lpstr>INTRODUÇÃO</vt:lpstr>
      <vt:lpstr>INTRODUÇÃO</vt:lpstr>
      <vt:lpstr>INTRODUÇÃO</vt:lpstr>
      <vt:lpstr>DETALHES DO HARDWARE</vt:lpstr>
      <vt:lpstr>LIGAR</vt:lpstr>
      <vt:lpstr>TESTE DE RESPOSTA/CALIBRAGEM</vt:lpstr>
      <vt:lpstr>TESTE DE RESPOSTA/CALIBRAGEM</vt:lpstr>
      <vt:lpstr>USO</vt:lpstr>
      <vt:lpstr>ALARME AMARELO PENDENTE</vt:lpstr>
      <vt:lpstr>ALARME AMARELO PENDENTE</vt:lpstr>
      <vt:lpstr>ALERTA DE SOS</vt:lpstr>
      <vt:lpstr>ALERTA DE GÁS VERMELHO</vt:lpstr>
      <vt:lpstr>LIVERESPONSE</vt:lpstr>
      <vt:lpstr>ALERTA AMARELO DE AVISO</vt:lpstr>
      <vt:lpstr>MENSAGENS</vt:lpstr>
      <vt:lpstr>PUSH-TO-TALK – TRANSMISSÃO/RECEBIMENTO</vt:lpstr>
      <vt:lpstr>PUSH-TO-TALK - CANAIS</vt:lpstr>
      <vt:lpstr>MODOS DE CONFIGURAÇÃO</vt:lpstr>
      <vt:lpstr>MODOS DE CONFIGURAÇÃO</vt:lpstr>
      <vt:lpstr>CARTUCHO MULTIBOMBA G7</vt:lpstr>
      <vt:lpstr>TESTES DE OBSTRUÇÃO</vt:lpstr>
      <vt:lpstr>OPÇÃO DO MENU DA BOMBA</vt:lpstr>
      <vt:lpstr>CARREGAMENTO</vt:lpstr>
      <vt:lpstr>PowerPoint Presentation</vt:lpstr>
      <vt:lpstr>SUPORTE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239</cp:revision>
  <cp:lastPrinted>2018-11-28T17:14:30Z</cp:lastPrinted>
  <dcterms:created xsi:type="dcterms:W3CDTF">2017-02-03T21:03:46Z</dcterms:created>
  <dcterms:modified xsi:type="dcterms:W3CDTF">2019-03-19T16:02:50Z</dcterms:modified>
</cp:coreProperties>
</file>