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419" r:id="rId2"/>
    <p:sldId id="324" r:id="rId3"/>
    <p:sldId id="285" r:id="rId4"/>
    <p:sldId id="263" r:id="rId5"/>
    <p:sldId id="284" r:id="rId6"/>
    <p:sldId id="266" r:id="rId7"/>
    <p:sldId id="287" r:id="rId8"/>
    <p:sldId id="375" r:id="rId9"/>
    <p:sldId id="411" r:id="rId10"/>
    <p:sldId id="417" r:id="rId11"/>
    <p:sldId id="432" r:id="rId12"/>
    <p:sldId id="433" r:id="rId13"/>
    <p:sldId id="423" r:id="rId14"/>
    <p:sldId id="418" r:id="rId15"/>
    <p:sldId id="273" r:id="rId16"/>
    <p:sldId id="297" r:id="rId17"/>
    <p:sldId id="412" r:id="rId18"/>
    <p:sldId id="428" r:id="rId19"/>
    <p:sldId id="430" r:id="rId20"/>
    <p:sldId id="414" r:id="rId21"/>
    <p:sldId id="431" r:id="rId22"/>
    <p:sldId id="427" r:id="rId23"/>
    <p:sldId id="400" r:id="rId24"/>
    <p:sldId id="403" r:id="rId25"/>
    <p:sldId id="389" r:id="rId26"/>
    <p:sldId id="37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Specer" initials="G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1820"/>
    <a:srgbClr val="A6192E"/>
    <a:srgbClr val="B2B4B3"/>
    <a:srgbClr val="3F9C35"/>
    <a:srgbClr val="08B4B3"/>
    <a:srgbClr val="C02223"/>
    <a:srgbClr val="D8E6F0"/>
    <a:srgbClr val="EBD856"/>
    <a:srgbClr val="7E95A6"/>
    <a:srgbClr val="3558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1060" autoAdjust="0"/>
  </p:normalViewPr>
  <p:slideViewPr>
    <p:cSldViewPr snapToGrid="0" snapToObjects="1">
      <p:cViewPr varScale="1">
        <p:scale>
          <a:sx n="99" d="100"/>
          <a:sy n="99" d="100"/>
        </p:scale>
        <p:origin x="256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C4EC35-D710-A740-A94D-803B284F2452}" type="datetimeFigureOut">
              <a:rPr lang="en-US" smtClean="0">
                <a:latin typeface="Arial" charset="0"/>
              </a:rPr>
              <a:t>8/24/20</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B0EBA3-E2B7-FF46-8579-7F3F4989EDD5}"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2045641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E5A2DCD0-7172-E846-8617-E89CDE28749B}" type="datetimeFigureOut">
              <a:rPr lang="en-US" smtClean="0"/>
              <a:pPr/>
              <a:t>8/24/20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A77D7DB9-0ED9-4043-A48E-6E6415264005}" type="slidenum">
              <a:rPr lang="en-US" smtClean="0"/>
              <a:pPr/>
              <a:t>‹#›</a:t>
            </a:fld>
            <a:endParaRPr lang="en-US" dirty="0"/>
          </a:p>
        </p:txBody>
      </p:sp>
    </p:spTree>
    <p:extLst>
      <p:ext uri="{BB962C8B-B14F-4D97-AF65-F5344CB8AC3E}">
        <p14:creationId xmlns:p14="http://schemas.microsoft.com/office/powerpoint/2010/main" val="3877992664"/>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a:t>
            </a:fld>
            <a:endParaRPr lang="en-US" dirty="0"/>
          </a:p>
        </p:txBody>
      </p:sp>
    </p:spTree>
    <p:extLst>
      <p:ext uri="{BB962C8B-B14F-4D97-AF65-F5344CB8AC3E}">
        <p14:creationId xmlns:p14="http://schemas.microsoft.com/office/powerpoint/2010/main" val="180074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10</a:t>
            </a:fld>
            <a:endParaRPr lang="en-US" dirty="0"/>
          </a:p>
        </p:txBody>
      </p:sp>
    </p:spTree>
    <p:extLst>
      <p:ext uri="{BB962C8B-B14F-4D97-AF65-F5344CB8AC3E}">
        <p14:creationId xmlns:p14="http://schemas.microsoft.com/office/powerpoint/2010/main" val="4126664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11</a:t>
            </a:fld>
            <a:endParaRPr lang="en-US" dirty="0"/>
          </a:p>
        </p:txBody>
      </p:sp>
    </p:spTree>
    <p:extLst>
      <p:ext uri="{BB962C8B-B14F-4D97-AF65-F5344CB8AC3E}">
        <p14:creationId xmlns:p14="http://schemas.microsoft.com/office/powerpoint/2010/main" val="92347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12</a:t>
            </a:fld>
            <a:endParaRPr lang="en-US" dirty="0"/>
          </a:p>
        </p:txBody>
      </p:sp>
    </p:spTree>
    <p:extLst>
      <p:ext uri="{BB962C8B-B14F-4D97-AF65-F5344CB8AC3E}">
        <p14:creationId xmlns:p14="http://schemas.microsoft.com/office/powerpoint/2010/main" val="209476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13</a:t>
            </a:fld>
            <a:endParaRPr lang="en-US" dirty="0"/>
          </a:p>
        </p:txBody>
      </p:sp>
    </p:spTree>
    <p:extLst>
      <p:ext uri="{BB962C8B-B14F-4D97-AF65-F5344CB8AC3E}">
        <p14:creationId xmlns:p14="http://schemas.microsoft.com/office/powerpoint/2010/main" val="106760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14</a:t>
            </a:fld>
            <a:endParaRPr lang="en-US" dirty="0"/>
          </a:p>
        </p:txBody>
      </p:sp>
    </p:spTree>
    <p:extLst>
      <p:ext uri="{BB962C8B-B14F-4D97-AF65-F5344CB8AC3E}">
        <p14:creationId xmlns:p14="http://schemas.microsoft.com/office/powerpoint/2010/main" val="4197117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15</a:t>
            </a:fld>
            <a:endParaRPr lang="en-US" dirty="0"/>
          </a:p>
        </p:txBody>
      </p:sp>
    </p:spTree>
    <p:extLst>
      <p:ext uri="{BB962C8B-B14F-4D97-AF65-F5344CB8AC3E}">
        <p14:creationId xmlns:p14="http://schemas.microsoft.com/office/powerpoint/2010/main" val="1100215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17</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18</a:t>
            </a:fld>
            <a:endParaRPr lang="en-US" dirty="0"/>
          </a:p>
        </p:txBody>
      </p:sp>
    </p:spTree>
    <p:extLst>
      <p:ext uri="{BB962C8B-B14F-4D97-AF65-F5344CB8AC3E}">
        <p14:creationId xmlns:p14="http://schemas.microsoft.com/office/powerpoint/2010/main" val="157616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19</a:t>
            </a:fld>
            <a:endParaRPr lang="en-US" dirty="0"/>
          </a:p>
        </p:txBody>
      </p:sp>
    </p:spTree>
    <p:extLst>
      <p:ext uri="{BB962C8B-B14F-4D97-AF65-F5344CB8AC3E}">
        <p14:creationId xmlns:p14="http://schemas.microsoft.com/office/powerpoint/2010/main" val="61667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20</a:t>
            </a:fld>
            <a:endParaRPr lang="en-US" dirty="0"/>
          </a:p>
        </p:txBody>
      </p:sp>
    </p:spTree>
    <p:extLst>
      <p:ext uri="{BB962C8B-B14F-4D97-AF65-F5344CB8AC3E}">
        <p14:creationId xmlns:p14="http://schemas.microsoft.com/office/powerpoint/2010/main" val="3270648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a:t>
            </a:fld>
            <a:endParaRPr lang="en-US" dirty="0"/>
          </a:p>
        </p:txBody>
      </p:sp>
    </p:spTree>
    <p:extLst>
      <p:ext uri="{BB962C8B-B14F-4D97-AF65-F5344CB8AC3E}">
        <p14:creationId xmlns:p14="http://schemas.microsoft.com/office/powerpoint/2010/main" val="2031412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21</a:t>
            </a:fld>
            <a:endParaRPr lang="en-US"/>
          </a:p>
        </p:txBody>
      </p:sp>
    </p:spTree>
    <p:extLst>
      <p:ext uri="{BB962C8B-B14F-4D97-AF65-F5344CB8AC3E}">
        <p14:creationId xmlns:p14="http://schemas.microsoft.com/office/powerpoint/2010/main" val="2537335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22</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At</a:t>
            </a:r>
            <a:r>
              <a:rPr lang="en-US" baseline="0" dirty="0"/>
              <a:t> the end of your shift, remove the loner from your hip and press and hold the power button for about 3 seconds. The device will go into shutdown sequence. The green light on the Loner device may flash for up to 10 minutes while it disconnects. </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23</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is recommended that you charge your</a:t>
            </a:r>
            <a:r>
              <a:rPr lang="en-US" baseline="0" dirty="0"/>
              <a:t> Loner device after every use. Simply plug the charger into the bottom of device, while it’s charging red lights will flash at the base of the device and once it’s fully charged, these lights will be solid red. Charging Loner device from fully dead takes approximately 4 hours.</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24</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25</a:t>
            </a:fld>
            <a:endParaRPr lang="en-US" dirty="0"/>
          </a:p>
        </p:txBody>
      </p:sp>
    </p:spTree>
    <p:extLst>
      <p:ext uri="{BB962C8B-B14F-4D97-AF65-F5344CB8AC3E}">
        <p14:creationId xmlns:p14="http://schemas.microsoft.com/office/powerpoint/2010/main" val="823378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26</a:t>
            </a:fld>
            <a:endParaRPr lang="en-US" dirty="0"/>
          </a:p>
        </p:txBody>
      </p:sp>
    </p:spTree>
    <p:extLst>
      <p:ext uri="{BB962C8B-B14F-4D97-AF65-F5344CB8AC3E}">
        <p14:creationId xmlns:p14="http://schemas.microsoft.com/office/powerpoint/2010/main" val="14354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Is there any questions</a:t>
            </a:r>
            <a:r>
              <a:rPr lang="en-US" baseline="0" dirty="0"/>
              <a:t> so far? </a:t>
            </a:r>
          </a:p>
          <a:p>
            <a:endParaRPr lang="en-US" baseline="0" dirty="0"/>
          </a:p>
          <a:p>
            <a:r>
              <a:rPr lang="en-US" dirty="0"/>
              <a:t>So</a:t>
            </a:r>
            <a:r>
              <a:rPr lang="en-US" baseline="0" dirty="0"/>
              <a:t> now</a:t>
            </a:r>
            <a:r>
              <a:rPr lang="en-US" dirty="0"/>
              <a:t> we’re going to talk about the physical</a:t>
            </a:r>
            <a:r>
              <a:rPr lang="en-US" baseline="0" dirty="0"/>
              <a:t> components on each of the device so you can get familiar with the parts you’ll be interacting with while using it.</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a:t>
            </a:fld>
            <a:endParaRPr lang="en-US" dirty="0"/>
          </a:p>
        </p:txBody>
      </p:sp>
    </p:spTree>
    <p:extLst>
      <p:ext uri="{BB962C8B-B14F-4D97-AF65-F5344CB8AC3E}">
        <p14:creationId xmlns:p14="http://schemas.microsoft.com/office/powerpoint/2010/main" val="243694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Loner device has three primary components. The power,  </a:t>
            </a:r>
            <a:r>
              <a:rPr lang="en-US" baseline="0" dirty="0"/>
              <a:t>the belt clip, and the latch. We’ll talk more about how you’ll interact with these in the next section.</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4</a:t>
            </a:fld>
            <a:endParaRPr lang="en-US" dirty="0"/>
          </a:p>
        </p:txBody>
      </p:sp>
    </p:spTree>
    <p:extLst>
      <p:ext uri="{BB962C8B-B14F-4D97-AF65-F5344CB8AC3E}">
        <p14:creationId xmlns:p14="http://schemas.microsoft.com/office/powerpoint/2010/main" val="348205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Questions?</a:t>
            </a:r>
          </a:p>
          <a:p>
            <a:endParaRPr lang="en-US" dirty="0"/>
          </a:p>
          <a:p>
            <a:r>
              <a:rPr lang="en-US" dirty="0"/>
              <a:t>So</a:t>
            </a:r>
            <a:r>
              <a:rPr lang="en-US" baseline="0" dirty="0"/>
              <a:t> now we’re going to talk about what you’re going to do when starting your shift and discuss how to properly set up and turn on your devices for proper use.</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5</a:t>
            </a:fld>
            <a:endParaRPr lang="en-US" dirty="0"/>
          </a:p>
        </p:txBody>
      </p:sp>
    </p:spTree>
    <p:extLst>
      <p:ext uri="{BB962C8B-B14F-4D97-AF65-F5344CB8AC3E}">
        <p14:creationId xmlns:p14="http://schemas.microsoft.com/office/powerpoint/2010/main" val="59606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6</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Once you have turned the device on</a:t>
            </a:r>
            <a:r>
              <a:rPr lang="en-US" baseline="0" dirty="0"/>
              <a:t> all that’s left to do is clip the device to your hip pocket, which is the recommended placement of the device.</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7</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Wearing the device is an important part of the Loner device’s functionality. While Loner device is on, NEVER leave unattended. The automatic alerts on the device (such</a:t>
            </a:r>
            <a:r>
              <a:rPr lang="en-US" baseline="0" dirty="0"/>
              <a:t> as No Motion) can be activated and cause false alerts.</a:t>
            </a:r>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8</a:t>
            </a:fld>
            <a:endParaRPr lang="en-US" dirty="0"/>
          </a:p>
        </p:txBody>
      </p:sp>
    </p:spTree>
    <p:extLst>
      <p:ext uri="{BB962C8B-B14F-4D97-AF65-F5344CB8AC3E}">
        <p14:creationId xmlns:p14="http://schemas.microsoft.com/office/powerpoint/2010/main" val="2537335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9</a:t>
            </a:fld>
            <a:endParaRPr lang="en-US" dirty="0"/>
          </a:p>
        </p:txBody>
      </p:sp>
    </p:spTree>
    <p:extLst>
      <p:ext uri="{BB962C8B-B14F-4D97-AF65-F5344CB8AC3E}">
        <p14:creationId xmlns:p14="http://schemas.microsoft.com/office/powerpoint/2010/main" val="59606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0F5DAF-0D43-6945-BBC0-9038AE5B47EA}" type="datetimeFigureOut">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32735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9071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74293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53814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0F5DAF-0D43-6945-BBC0-9038AE5B47EA}" type="datetimeFigureOut">
              <a:rPr lang="en-US" smtClean="0"/>
              <a:t>8/24/20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42507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0F5DAF-0D43-6945-BBC0-9038AE5B47EA}" type="datetimeFigureOut">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799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0F5DAF-0D43-6945-BBC0-9038AE5B47EA}" type="datetimeFigureOut">
              <a:rPr lang="en-US" smtClean="0"/>
              <a:t>8/24/20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0391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0F5DAF-0D43-6945-BBC0-9038AE5B47EA}" type="datetimeFigureOut">
              <a:rPr lang="en-US" smtClean="0"/>
              <a:t>8/24/20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1257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5DAF-0D43-6945-BBC0-9038AE5B47EA}" type="datetimeFigureOut">
              <a:rPr lang="en-US" smtClean="0"/>
              <a:t>8/24/20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118813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6152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8/24/20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203880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9D0F5DAF-0D43-6945-BBC0-9038AE5B47EA}" type="datetimeFigureOut">
              <a:rPr lang="en-US" smtClean="0"/>
              <a:pPr/>
              <a:t>8/24/20</a:t>
            </a:fld>
            <a:endParaRPr lang="en-US" dirty="0"/>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15A5CBB4-DB4F-4B42-B215-C7C491FC48FA}" type="slidenum">
              <a:rPr lang="en-US" smtClean="0"/>
              <a:pPr/>
              <a:t>‹#›</a:t>
            </a:fld>
            <a:endParaRPr lang="en-US" dirty="0"/>
          </a:p>
        </p:txBody>
      </p:sp>
    </p:spTree>
    <p:extLst>
      <p:ext uri="{BB962C8B-B14F-4D97-AF65-F5344CB8AC3E}">
        <p14:creationId xmlns:p14="http://schemas.microsoft.com/office/powerpoint/2010/main" val="303764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rial"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jpg"/><Relationship Id="rId11" Type="http://schemas.openxmlformats.org/officeDocument/2006/relationships/image" Target="../media/image9.pn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9.png"/><Relationship Id="rId18" Type="http://schemas.openxmlformats.org/officeDocument/2006/relationships/image" Target="../media/image25.png"/><Relationship Id="rId3" Type="http://schemas.microsoft.com/office/2007/relationships/media" Target="../media/media1.m4a"/><Relationship Id="rId7" Type="http://schemas.openxmlformats.org/officeDocument/2006/relationships/image" Target="../media/image19.png"/><Relationship Id="rId12" Type="http://schemas.openxmlformats.org/officeDocument/2006/relationships/image" Target="../media/image16.png"/><Relationship Id="rId17" Type="http://schemas.openxmlformats.org/officeDocument/2006/relationships/image" Target="../media/image24.png"/><Relationship Id="rId2" Type="http://schemas.openxmlformats.org/officeDocument/2006/relationships/audio" Target="../media/media2.m4a"/><Relationship Id="rId16" Type="http://schemas.openxmlformats.org/officeDocument/2006/relationships/image" Target="../media/image10.png"/><Relationship Id="rId1" Type="http://schemas.microsoft.com/office/2007/relationships/media" Target="../media/media2.m4a"/><Relationship Id="rId6" Type="http://schemas.openxmlformats.org/officeDocument/2006/relationships/notesSlide" Target="../notesSlides/notesSlide12.xml"/><Relationship Id="rId11" Type="http://schemas.openxmlformats.org/officeDocument/2006/relationships/image" Target="../media/image15.png"/><Relationship Id="rId5" Type="http://schemas.openxmlformats.org/officeDocument/2006/relationships/slideLayout" Target="../slideLayouts/slideLayout2.xml"/><Relationship Id="rId15" Type="http://schemas.openxmlformats.org/officeDocument/2006/relationships/image" Target="../media/image23.png"/><Relationship Id="rId10" Type="http://schemas.openxmlformats.org/officeDocument/2006/relationships/image" Target="../media/image3.emf"/><Relationship Id="rId19" Type="http://schemas.openxmlformats.org/officeDocument/2006/relationships/image" Target="../media/image22.png"/><Relationship Id="rId4" Type="http://schemas.openxmlformats.org/officeDocument/2006/relationships/audio" Target="../media/media1.m4a"/><Relationship Id="rId9" Type="http://schemas.openxmlformats.org/officeDocument/2006/relationships/image" Target="../media/image21.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11" Type="http://schemas.openxmlformats.org/officeDocument/2006/relationships/image" Target="../media/image15.png"/><Relationship Id="rId5" Type="http://schemas.openxmlformats.org/officeDocument/2006/relationships/image" Target="../media/image24.png"/><Relationship Id="rId15" Type="http://schemas.openxmlformats.org/officeDocument/2006/relationships/image" Target="../media/image22.png"/><Relationship Id="rId10" Type="http://schemas.openxmlformats.org/officeDocument/2006/relationships/image" Target="../media/image3.emf"/><Relationship Id="rId4" Type="http://schemas.openxmlformats.org/officeDocument/2006/relationships/notesSlide" Target="../notesSlides/notesSlide15.xml"/><Relationship Id="rId9" Type="http://schemas.openxmlformats.org/officeDocument/2006/relationships/image" Target="../media/image23.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17.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2.png"/><Relationship Id="rId3" Type="http://schemas.microsoft.com/office/2007/relationships/media" Target="../media/media5.m4a"/><Relationship Id="rId7" Type="http://schemas.openxmlformats.org/officeDocument/2006/relationships/image" Target="../media/image9.png"/><Relationship Id="rId12" Type="http://schemas.openxmlformats.org/officeDocument/2006/relationships/image" Target="../media/image3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20.xml"/><Relationship Id="rId11" Type="http://schemas.openxmlformats.org/officeDocument/2006/relationships/image" Target="../media/image3.emf"/><Relationship Id="rId5" Type="http://schemas.openxmlformats.org/officeDocument/2006/relationships/slideLayout" Target="../slideLayouts/slideLayout2.xml"/><Relationship Id="rId10" Type="http://schemas.openxmlformats.org/officeDocument/2006/relationships/image" Target="../media/image34.png"/><Relationship Id="rId4" Type="http://schemas.openxmlformats.org/officeDocument/2006/relationships/audio" Target="../media/media5.m4a"/><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32.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emf"/><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7" name="TextBox 26"/>
          <p:cNvSpPr txBox="1"/>
          <p:nvPr/>
        </p:nvSpPr>
        <p:spPr>
          <a:xfrm>
            <a:off x="1350818" y="3160644"/>
            <a:ext cx="6442364" cy="400110"/>
          </a:xfrm>
          <a:prstGeom prst="rect">
            <a:avLst/>
          </a:prstGeom>
          <a:noFill/>
        </p:spPr>
        <p:txBody>
          <a:bodyPr wrap="square" rtlCol="0">
            <a:spAutoFit/>
          </a:bodyPr>
          <a:lstStyle/>
          <a:p>
            <a:pPr algn="ctr"/>
            <a:r>
              <a:rPr lang="en-US" sz="2000" spc="300" dirty="0">
                <a:solidFill>
                  <a:schemeClr val="bg1"/>
                </a:solidFill>
                <a:latin typeface="Arial" charset="0"/>
                <a:cs typeface="Arial" charset="0"/>
              </a:rPr>
              <a:t>The Loner M6 Safety System</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00" y="2425147"/>
            <a:ext cx="4940300" cy="762000"/>
          </a:xfrm>
          <a:prstGeom prst="rect">
            <a:avLst/>
          </a:prstGeom>
        </p:spPr>
      </p:pic>
    </p:spTree>
    <p:extLst>
      <p:ext uri="{BB962C8B-B14F-4D97-AF65-F5344CB8AC3E}">
        <p14:creationId xmlns:p14="http://schemas.microsoft.com/office/powerpoint/2010/main" val="268332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277202" y="1555804"/>
            <a:ext cx="4867806" cy="830997"/>
          </a:xfrm>
          <a:prstGeom prst="rect">
            <a:avLst/>
          </a:prstGeom>
          <a:noFill/>
        </p:spPr>
        <p:txBody>
          <a:bodyPr wrap="square" rtlCol="0">
            <a:spAutoFit/>
          </a:bodyPr>
          <a:lstStyle/>
          <a:p>
            <a:pPr algn="ctr"/>
            <a:r>
              <a:rPr lang="en-US" sz="1600" dirty="0">
                <a:latin typeface="Arial" charset="0"/>
                <a:cs typeface="Arial" charset="0"/>
              </a:rPr>
              <a:t>During your shift, the device may ask you to confirm that you are OK when it detects one of the following:</a:t>
            </a:r>
          </a:p>
        </p:txBody>
      </p:sp>
      <p:grpSp>
        <p:nvGrpSpPr>
          <p:cNvPr id="8" name="Group 7"/>
          <p:cNvGrpSpPr/>
          <p:nvPr/>
        </p:nvGrpSpPr>
        <p:grpSpPr>
          <a:xfrm>
            <a:off x="744882" y="2420773"/>
            <a:ext cx="3204727" cy="2352886"/>
            <a:chOff x="1547810" y="2862921"/>
            <a:chExt cx="3204727" cy="2352886"/>
          </a:xfrm>
        </p:grpSpPr>
        <p:pic>
          <p:nvPicPr>
            <p:cNvPr id="5" name="Picture 4" descr="Industrial worker in need of help.png"/>
            <p:cNvPicPr>
              <a:picLocks noChangeAspect="1"/>
            </p:cNvPicPr>
            <p:nvPr/>
          </p:nvPicPr>
          <p:blipFill rotWithShape="1">
            <a:blip r:embed="rId5">
              <a:extLst>
                <a:ext uri="{28A0092B-C50C-407E-A947-70E740481C1C}">
                  <a14:useLocalDpi xmlns:a14="http://schemas.microsoft.com/office/drawing/2010/main" val="0"/>
                </a:ext>
              </a:extLst>
            </a:blip>
            <a:srcRect l="45043"/>
            <a:stretch/>
          </p:blipFill>
          <p:spPr>
            <a:xfrm>
              <a:off x="2244207" y="3276525"/>
              <a:ext cx="1894719" cy="1939282"/>
            </a:xfrm>
            <a:prstGeom prst="rect">
              <a:avLst/>
            </a:prstGeom>
          </p:spPr>
        </p:pic>
        <p:sp>
          <p:nvSpPr>
            <p:cNvPr id="13" name="TextBox 12"/>
            <p:cNvSpPr txBox="1"/>
            <p:nvPr/>
          </p:nvSpPr>
          <p:spPr>
            <a:xfrm>
              <a:off x="1547810" y="2862921"/>
              <a:ext cx="3204727" cy="307777"/>
            </a:xfrm>
            <a:prstGeom prst="rect">
              <a:avLst/>
            </a:prstGeom>
            <a:noFill/>
          </p:spPr>
          <p:txBody>
            <a:bodyPr wrap="square" rtlCol="0">
              <a:spAutoFit/>
            </a:bodyPr>
            <a:lstStyle/>
            <a:p>
              <a:pPr algn="ctr"/>
              <a:r>
                <a:rPr lang="en-US" sz="1400" dirty="0">
                  <a:latin typeface="Arial" charset="0"/>
                  <a:cs typeface="Arial" charset="0"/>
                </a:rPr>
                <a:t>No-motion</a:t>
              </a:r>
            </a:p>
          </p:txBody>
        </p:sp>
      </p:grpSp>
      <p:sp>
        <p:nvSpPr>
          <p:cNvPr id="14" name="TextBox 13"/>
          <p:cNvSpPr txBox="1"/>
          <p:nvPr/>
        </p:nvSpPr>
        <p:spPr>
          <a:xfrm>
            <a:off x="2883242" y="2413510"/>
            <a:ext cx="3204727" cy="307777"/>
          </a:xfrm>
          <a:prstGeom prst="rect">
            <a:avLst/>
          </a:prstGeom>
          <a:noFill/>
        </p:spPr>
        <p:txBody>
          <a:bodyPr wrap="square" rtlCol="0">
            <a:spAutoFit/>
          </a:bodyPr>
          <a:lstStyle/>
          <a:p>
            <a:pPr algn="ctr"/>
            <a:r>
              <a:rPr lang="en-US" sz="1400" dirty="0">
                <a:latin typeface="Arial" charset="0"/>
                <a:cs typeface="Arial" charset="0"/>
              </a:rPr>
              <a:t>Fall detection</a:t>
            </a:r>
          </a:p>
        </p:txBody>
      </p:sp>
      <p:pic>
        <p:nvPicPr>
          <p:cNvPr id="7" name="Picture 6" descr="Person fall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074" y="2834441"/>
            <a:ext cx="1999958" cy="1946547"/>
          </a:xfrm>
          <a:prstGeom prst="rect">
            <a:avLst/>
          </a:prstGeom>
        </p:spPr>
      </p:pic>
      <p:sp>
        <p:nvSpPr>
          <p:cNvPr id="23" name="TextBox 22"/>
          <p:cNvSpPr txBox="1"/>
          <p:nvPr/>
        </p:nvSpPr>
        <p:spPr>
          <a:xfrm>
            <a:off x="5006549" y="2420775"/>
            <a:ext cx="3204727" cy="307777"/>
          </a:xfrm>
          <a:prstGeom prst="rect">
            <a:avLst/>
          </a:prstGeom>
          <a:noFill/>
        </p:spPr>
        <p:txBody>
          <a:bodyPr wrap="square" rtlCol="0">
            <a:spAutoFit/>
          </a:bodyPr>
          <a:lstStyle/>
          <a:p>
            <a:pPr algn="ctr"/>
            <a:r>
              <a:rPr lang="en-US" sz="1400" dirty="0">
                <a:latin typeface="Arial" charset="0"/>
                <a:cs typeface="Arial" charset="0"/>
              </a:rPr>
              <a:t>Check-in</a:t>
            </a:r>
          </a:p>
        </p:txBody>
      </p:sp>
      <p:pic>
        <p:nvPicPr>
          <p:cNvPr id="17" name="Picture 16" descr="Screenshot 2015-11-19 16.43.16.png"/>
          <p:cNvPicPr>
            <a:picLocks/>
          </p:cNvPicPr>
          <p:nvPr/>
        </p:nvPicPr>
        <p:blipFill rotWithShape="1">
          <a:blip r:embed="rId7">
            <a:extLst>
              <a:ext uri="{28A0092B-C50C-407E-A947-70E740481C1C}">
                <a14:useLocalDpi xmlns:a14="http://schemas.microsoft.com/office/drawing/2010/main" val="0"/>
              </a:ext>
            </a:extLst>
          </a:blip>
          <a:srcRect l="16607" r="7385"/>
          <a:stretch/>
        </p:blipFill>
        <p:spPr>
          <a:xfrm>
            <a:off x="5662111" y="2827112"/>
            <a:ext cx="1893600" cy="1940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21" name="TextBox 20"/>
          <p:cNvSpPr txBox="1"/>
          <p:nvPr/>
        </p:nvSpPr>
        <p:spPr>
          <a:xfrm>
            <a:off x="560244" y="987888"/>
            <a:ext cx="4330733" cy="461665"/>
          </a:xfrm>
          <a:prstGeom prst="rect">
            <a:avLst/>
          </a:prstGeom>
          <a:noFill/>
        </p:spPr>
        <p:txBody>
          <a:bodyPr wrap="square" rtlCol="0">
            <a:spAutoFit/>
          </a:bodyPr>
          <a:lstStyle/>
          <a:p>
            <a:r>
              <a:rPr lang="en-US" sz="2400" spc="300" dirty="0">
                <a:solidFill>
                  <a:srgbClr val="A6192E"/>
                </a:solidFill>
                <a:latin typeface="Arial" charset="0"/>
                <a:cs typeface="Arial" charset="0"/>
              </a:rPr>
              <a:t>AUTOMATIC FEATURES</a:t>
            </a:r>
          </a:p>
        </p:txBody>
      </p:sp>
      <p:pic>
        <p:nvPicPr>
          <p:cNvPr id="2"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41279" y="4790338"/>
            <a:ext cx="283349" cy="283349"/>
          </a:xfrm>
          <a:prstGeom prst="rect">
            <a:avLst/>
          </a:prstGeom>
        </p:spPr>
      </p:pic>
      <p:pic>
        <p:nvPicPr>
          <p:cNvPr id="20"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2629" y="4805888"/>
            <a:ext cx="283349" cy="283349"/>
          </a:xfrm>
          <a:prstGeom prst="rect">
            <a:avLst/>
          </a:prstGeom>
        </p:spPr>
      </p:pic>
      <p:pic>
        <p:nvPicPr>
          <p:cNvPr id="22"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62111" y="4805888"/>
            <a:ext cx="283349" cy="283349"/>
          </a:xfrm>
          <a:prstGeom prst="rect">
            <a:avLst/>
          </a:prstGeom>
        </p:spPr>
      </p:pic>
    </p:spTree>
    <p:extLst>
      <p:ext uri="{BB962C8B-B14F-4D97-AF65-F5344CB8AC3E}">
        <p14:creationId xmlns:p14="http://schemas.microsoft.com/office/powerpoint/2010/main" val="2555459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410" fill="hold"/>
                                        <p:tgtEl>
                                          <p:spTgt spid="22"/>
                                        </p:tgtEl>
                                      </p:cBhvr>
                                    </p:cmd>
                                  </p:childTnLst>
                                </p:cTn>
                              </p:par>
                            </p:childTnLst>
                          </p:cTn>
                        </p:par>
                      </p:childTnLst>
                    </p:cTn>
                  </p:par>
                </p:childTnLst>
              </p:cTn>
              <p:nextCondLst>
                <p:cond evt="onClick" delay="0">
                  <p:tgtEl>
                    <p:spTgt spid="22"/>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 name="Picture 4" descr="Industrial worker in need of help.png"/>
          <p:cNvPicPr>
            <a:picLocks noChangeAspect="1"/>
          </p:cNvPicPr>
          <p:nvPr/>
        </p:nvPicPr>
        <p:blipFill rotWithShape="1">
          <a:blip r:embed="rId5">
            <a:extLst>
              <a:ext uri="{28A0092B-C50C-407E-A947-70E740481C1C}">
                <a14:useLocalDpi xmlns:a14="http://schemas.microsoft.com/office/drawing/2010/main" val="0"/>
              </a:ext>
            </a:extLst>
          </a:blip>
          <a:srcRect l="45043"/>
          <a:stretch/>
        </p:blipFill>
        <p:spPr>
          <a:xfrm>
            <a:off x="-3539742" y="-346777"/>
            <a:ext cx="1894719" cy="1939282"/>
          </a:xfrm>
          <a:prstGeom prst="rect">
            <a:avLst/>
          </a:prstGeom>
        </p:spPr>
      </p:pic>
      <p:sp>
        <p:nvSpPr>
          <p:cNvPr id="13" name="TextBox 12"/>
          <p:cNvSpPr txBox="1"/>
          <p:nvPr/>
        </p:nvSpPr>
        <p:spPr>
          <a:xfrm>
            <a:off x="445336" y="3323054"/>
            <a:ext cx="1219799" cy="954107"/>
          </a:xfrm>
          <a:prstGeom prst="rect">
            <a:avLst/>
          </a:prstGeom>
          <a:noFill/>
        </p:spPr>
        <p:txBody>
          <a:bodyPr wrap="square" rtlCol="0">
            <a:spAutoFit/>
          </a:bodyPr>
          <a:lstStyle/>
          <a:p>
            <a:r>
              <a:rPr lang="en-US" sz="1400" dirty="0">
                <a:latin typeface="Arial" charset="0"/>
                <a:cs typeface="Arial" charset="0"/>
              </a:rPr>
              <a:t>No-motion</a:t>
            </a:r>
          </a:p>
          <a:p>
            <a:r>
              <a:rPr lang="en-US" sz="1400" dirty="0">
                <a:latin typeface="Arial" charset="0"/>
                <a:cs typeface="Arial" charset="0"/>
              </a:rPr>
              <a:t>Fall Detection</a:t>
            </a:r>
          </a:p>
          <a:p>
            <a:r>
              <a:rPr lang="en-US" sz="1400" dirty="0">
                <a:latin typeface="Arial" charset="0"/>
                <a:cs typeface="Arial" charset="0"/>
              </a:rPr>
              <a:t>Check-in</a:t>
            </a:r>
          </a:p>
        </p:txBody>
      </p:sp>
      <p:pic>
        <p:nvPicPr>
          <p:cNvPr id="7" name="Picture 6" descr="Person fall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9742" y="1853838"/>
            <a:ext cx="1999958" cy="1946547"/>
          </a:xfrm>
          <a:prstGeom prst="rect">
            <a:avLst/>
          </a:prstGeom>
        </p:spPr>
      </p:pic>
      <p:pic>
        <p:nvPicPr>
          <p:cNvPr id="17" name="Picture 16" descr="Screenshot 2015-11-19 16.43.16.png"/>
          <p:cNvPicPr>
            <a:picLocks/>
          </p:cNvPicPr>
          <p:nvPr/>
        </p:nvPicPr>
        <p:blipFill rotWithShape="1">
          <a:blip r:embed="rId7">
            <a:extLst>
              <a:ext uri="{28A0092B-C50C-407E-A947-70E740481C1C}">
                <a14:useLocalDpi xmlns:a14="http://schemas.microsoft.com/office/drawing/2010/main" val="0"/>
              </a:ext>
            </a:extLst>
          </a:blip>
          <a:srcRect l="16607" r="7385"/>
          <a:stretch/>
        </p:blipFill>
        <p:spPr>
          <a:xfrm>
            <a:off x="-3433384" y="4061718"/>
            <a:ext cx="1893600" cy="19404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cxnSp>
        <p:nvCxnSpPr>
          <p:cNvPr id="3" name="Straight Arrow Connector 2"/>
          <p:cNvCxnSpPr>
            <a:stCxn id="13" idx="3"/>
          </p:cNvCxnSpPr>
          <p:nvPr/>
        </p:nvCxnSpPr>
        <p:spPr>
          <a:xfrm flipV="1">
            <a:off x="1665135" y="3692386"/>
            <a:ext cx="598007" cy="107722"/>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083176" y="3014262"/>
            <a:ext cx="1603512" cy="1356248"/>
            <a:chOff x="4697394" y="2709829"/>
            <a:chExt cx="2333690" cy="1973831"/>
          </a:xfrm>
        </p:grpSpPr>
        <p:pic>
          <p:nvPicPr>
            <p:cNvPr id="25" name="Picture 24" descr="HighAlarm-15.png"/>
            <p:cNvPicPr>
              <a:picLocks noChangeAspect="1"/>
            </p:cNvPicPr>
            <p:nvPr/>
          </p:nvPicPr>
          <p:blipFill rotWithShape="1">
            <a:blip r:embed="rId9">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26" name="Picture 25" descr="TeamAlert-12.png"/>
            <p:cNvPicPr>
              <a:picLocks noChangeAspect="1"/>
            </p:cNvPicPr>
            <p:nvPr/>
          </p:nvPicPr>
          <p:blipFill rotWithShape="1">
            <a:blip r:embed="rId10">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27" name="Picture 26"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sp>
        <p:nvSpPr>
          <p:cNvPr id="28" name="TextBox 27"/>
          <p:cNvSpPr txBox="1"/>
          <p:nvPr/>
        </p:nvSpPr>
        <p:spPr>
          <a:xfrm>
            <a:off x="2286991" y="4395100"/>
            <a:ext cx="1374162" cy="307777"/>
          </a:xfrm>
          <a:prstGeom prst="rect">
            <a:avLst/>
          </a:prstGeom>
          <a:noFill/>
        </p:spPr>
        <p:txBody>
          <a:bodyPr wrap="square" rtlCol="0">
            <a:spAutoFit/>
          </a:bodyPr>
          <a:lstStyle/>
          <a:p>
            <a:r>
              <a:rPr lang="en-US" sz="1400" dirty="0">
                <a:latin typeface="Arial" charset="0"/>
                <a:cs typeface="Arial" charset="0"/>
              </a:rPr>
              <a:t>Pending Alarm</a:t>
            </a:r>
          </a:p>
        </p:txBody>
      </p:sp>
      <p:grpSp>
        <p:nvGrpSpPr>
          <p:cNvPr id="33" name="Group 32"/>
          <p:cNvGrpSpPr/>
          <p:nvPr/>
        </p:nvGrpSpPr>
        <p:grpSpPr>
          <a:xfrm>
            <a:off x="4362373" y="3017435"/>
            <a:ext cx="1603512" cy="1356248"/>
            <a:chOff x="4697394" y="2709829"/>
            <a:chExt cx="2333690" cy="1973831"/>
          </a:xfrm>
        </p:grpSpPr>
        <p:pic>
          <p:nvPicPr>
            <p:cNvPr id="34" name="Picture 33" descr="HighAlarm-15.png"/>
            <p:cNvPicPr>
              <a:picLocks noChangeAspect="1"/>
            </p:cNvPicPr>
            <p:nvPr/>
          </p:nvPicPr>
          <p:blipFill rotWithShape="1">
            <a:blip r:embed="rId9">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35" name="Picture 34" descr="TeamAlert-12.png"/>
            <p:cNvPicPr>
              <a:picLocks noChangeAspect="1"/>
            </p:cNvPicPr>
            <p:nvPr/>
          </p:nvPicPr>
          <p:blipFill rotWithShape="1">
            <a:blip r:embed="rId10">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36" name="Picture 35"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pic>
        <p:nvPicPr>
          <p:cNvPr id="32" name="Picture 31" descr="Hand-09.png"/>
          <p:cNvPicPr>
            <a:picLocks noChangeAspect="1"/>
          </p:cNvPicPr>
          <p:nvPr/>
        </p:nvPicPr>
        <p:blipFill rotWithShape="1">
          <a:blip r:embed="rId12">
            <a:extLst>
              <a:ext uri="{28A0092B-C50C-407E-A947-70E740481C1C}">
                <a14:useLocalDpi xmlns:a14="http://schemas.microsoft.com/office/drawing/2010/main" val="0"/>
              </a:ext>
            </a:extLst>
          </a:blip>
          <a:srcRect l="16277" t="17377" r="26127" b="11616"/>
          <a:stretch/>
        </p:blipFill>
        <p:spPr>
          <a:xfrm rot="1455697">
            <a:off x="4033562" y="3498396"/>
            <a:ext cx="1016616" cy="1253351"/>
          </a:xfrm>
          <a:prstGeom prst="rect">
            <a:avLst/>
          </a:prstGeom>
        </p:spPr>
      </p:pic>
      <p:sp>
        <p:nvSpPr>
          <p:cNvPr id="38" name="TextBox 37"/>
          <p:cNvSpPr txBox="1"/>
          <p:nvPr/>
        </p:nvSpPr>
        <p:spPr>
          <a:xfrm>
            <a:off x="4503713" y="4583829"/>
            <a:ext cx="1615124" cy="738664"/>
          </a:xfrm>
          <a:prstGeom prst="rect">
            <a:avLst/>
          </a:prstGeom>
          <a:noFill/>
        </p:spPr>
        <p:txBody>
          <a:bodyPr wrap="square" rtlCol="0">
            <a:spAutoFit/>
          </a:bodyPr>
          <a:lstStyle/>
          <a:p>
            <a:r>
              <a:rPr lang="en-US" sz="1400" dirty="0">
                <a:latin typeface="Arial" charset="0"/>
                <a:cs typeface="Arial" charset="0"/>
              </a:rPr>
              <a:t>If you’re OK press the confirm button on the latch</a:t>
            </a:r>
          </a:p>
        </p:txBody>
      </p:sp>
      <p:cxnSp>
        <p:nvCxnSpPr>
          <p:cNvPr id="41" name="Straight Arrow Connector 40"/>
          <p:cNvCxnSpPr/>
          <p:nvPr/>
        </p:nvCxnSpPr>
        <p:spPr>
          <a:xfrm>
            <a:off x="5898993" y="3681596"/>
            <a:ext cx="5980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5" name="Picture 44" descr="M6 devic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949" y="3003472"/>
            <a:ext cx="803242" cy="1356248"/>
          </a:xfrm>
          <a:prstGeom prst="rect">
            <a:avLst/>
          </a:prstGeom>
        </p:spPr>
      </p:pic>
      <p:sp>
        <p:nvSpPr>
          <p:cNvPr id="46" name="TextBox 45"/>
          <p:cNvSpPr txBox="1"/>
          <p:nvPr/>
        </p:nvSpPr>
        <p:spPr>
          <a:xfrm>
            <a:off x="6727284" y="4550402"/>
            <a:ext cx="1869681" cy="954107"/>
          </a:xfrm>
          <a:prstGeom prst="rect">
            <a:avLst/>
          </a:prstGeom>
          <a:noFill/>
        </p:spPr>
        <p:txBody>
          <a:bodyPr wrap="square" rtlCol="0">
            <a:spAutoFit/>
          </a:bodyPr>
          <a:lstStyle/>
          <a:p>
            <a:r>
              <a:rPr lang="en-US" sz="1400" dirty="0">
                <a:latin typeface="Arial" charset="0"/>
                <a:cs typeface="Arial" charset="0"/>
              </a:rPr>
              <a:t>This returns Loner to normal function.</a:t>
            </a:r>
          </a:p>
          <a:p>
            <a:r>
              <a:rPr lang="en-US" sz="1400" dirty="0">
                <a:latin typeface="Arial" charset="0"/>
                <a:ea typeface="Arial" charset="0"/>
                <a:cs typeface="Arial" charset="0"/>
              </a:rPr>
              <a:t>No notification is sent.</a:t>
            </a:r>
          </a:p>
        </p:txBody>
      </p:sp>
      <p:cxnSp>
        <p:nvCxnSpPr>
          <p:cNvPr id="59" name="Straight Arrow Connector 58"/>
          <p:cNvCxnSpPr/>
          <p:nvPr/>
        </p:nvCxnSpPr>
        <p:spPr>
          <a:xfrm>
            <a:off x="3528346" y="3681596"/>
            <a:ext cx="598007"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60244" y="987888"/>
            <a:ext cx="7792186" cy="461665"/>
          </a:xfrm>
          <a:prstGeom prst="rect">
            <a:avLst/>
          </a:prstGeom>
          <a:noFill/>
        </p:spPr>
        <p:txBody>
          <a:bodyPr wrap="square" rtlCol="0">
            <a:spAutoFit/>
          </a:bodyPr>
          <a:lstStyle/>
          <a:p>
            <a:r>
              <a:rPr lang="en-US" sz="2400" spc="300" dirty="0">
                <a:solidFill>
                  <a:srgbClr val="A6192E"/>
                </a:solidFill>
                <a:latin typeface="Arial" charset="0"/>
                <a:cs typeface="Arial" charset="0"/>
              </a:rPr>
              <a:t>AUTOMATIC FEATURES – IF YOU’RE OK</a:t>
            </a:r>
          </a:p>
        </p:txBody>
      </p:sp>
      <p:pic>
        <p:nvPicPr>
          <p:cNvPr id="29" name="No Motion-missed Check In-fall Detecte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56456" y="4673119"/>
            <a:ext cx="283349" cy="283349"/>
          </a:xfrm>
          <a:prstGeom prst="rect">
            <a:avLst/>
          </a:prstGeom>
        </p:spPr>
      </p:pic>
    </p:spTree>
    <p:extLst>
      <p:ext uri="{BB962C8B-B14F-4D97-AF65-F5344CB8AC3E}">
        <p14:creationId xmlns:p14="http://schemas.microsoft.com/office/powerpoint/2010/main" val="1513272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0"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5" name="Picture 4" descr="Industrial worker in need of help.png"/>
          <p:cNvPicPr>
            <a:picLocks noChangeAspect="1"/>
          </p:cNvPicPr>
          <p:nvPr/>
        </p:nvPicPr>
        <p:blipFill rotWithShape="1">
          <a:blip r:embed="rId7">
            <a:extLst>
              <a:ext uri="{28A0092B-C50C-407E-A947-70E740481C1C}">
                <a14:useLocalDpi xmlns:a14="http://schemas.microsoft.com/office/drawing/2010/main" val="0"/>
              </a:ext>
            </a:extLst>
          </a:blip>
          <a:srcRect l="45043"/>
          <a:stretch/>
        </p:blipFill>
        <p:spPr>
          <a:xfrm>
            <a:off x="-3539742" y="-346777"/>
            <a:ext cx="1894719" cy="1939282"/>
          </a:xfrm>
          <a:prstGeom prst="rect">
            <a:avLst/>
          </a:prstGeom>
        </p:spPr>
      </p:pic>
      <p:sp>
        <p:nvSpPr>
          <p:cNvPr id="13" name="TextBox 12"/>
          <p:cNvSpPr txBox="1"/>
          <p:nvPr/>
        </p:nvSpPr>
        <p:spPr>
          <a:xfrm>
            <a:off x="1032999" y="2057346"/>
            <a:ext cx="1219799" cy="954107"/>
          </a:xfrm>
          <a:prstGeom prst="rect">
            <a:avLst/>
          </a:prstGeom>
          <a:noFill/>
        </p:spPr>
        <p:txBody>
          <a:bodyPr wrap="square" rtlCol="0">
            <a:spAutoFit/>
          </a:bodyPr>
          <a:lstStyle/>
          <a:p>
            <a:r>
              <a:rPr lang="en-US" sz="1400" dirty="0">
                <a:latin typeface="Arial" charset="0"/>
                <a:cs typeface="Arial" charset="0"/>
              </a:rPr>
              <a:t>No-motion</a:t>
            </a:r>
          </a:p>
          <a:p>
            <a:r>
              <a:rPr lang="en-US" sz="1400" dirty="0">
                <a:latin typeface="Arial" charset="0"/>
                <a:cs typeface="Arial" charset="0"/>
              </a:rPr>
              <a:t>Fall Detection</a:t>
            </a:r>
          </a:p>
          <a:p>
            <a:r>
              <a:rPr lang="en-US" sz="1400" dirty="0">
                <a:latin typeface="Arial" charset="0"/>
                <a:cs typeface="Arial" charset="0"/>
              </a:rPr>
              <a:t>Check-in</a:t>
            </a:r>
          </a:p>
        </p:txBody>
      </p:sp>
      <p:pic>
        <p:nvPicPr>
          <p:cNvPr id="7" name="Picture 6" descr="Person fall 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9742" y="1853838"/>
            <a:ext cx="1999958" cy="1946547"/>
          </a:xfrm>
          <a:prstGeom prst="rect">
            <a:avLst/>
          </a:prstGeom>
        </p:spPr>
      </p:pic>
      <p:pic>
        <p:nvPicPr>
          <p:cNvPr id="17" name="Picture 16" descr="Screenshot 2015-11-19 16.43.16.png"/>
          <p:cNvPicPr>
            <a:picLocks/>
          </p:cNvPicPr>
          <p:nvPr/>
        </p:nvPicPr>
        <p:blipFill rotWithShape="1">
          <a:blip r:embed="rId9">
            <a:extLst>
              <a:ext uri="{28A0092B-C50C-407E-A947-70E740481C1C}">
                <a14:useLocalDpi xmlns:a14="http://schemas.microsoft.com/office/drawing/2010/main" val="0"/>
              </a:ext>
            </a:extLst>
          </a:blip>
          <a:srcRect l="16607" r="7385"/>
          <a:stretch/>
        </p:blipFill>
        <p:spPr>
          <a:xfrm>
            <a:off x="-3433384" y="4061718"/>
            <a:ext cx="1893600" cy="19404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9" name="TextBox 18"/>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cxnSp>
        <p:nvCxnSpPr>
          <p:cNvPr id="3" name="Straight Arrow Connector 2"/>
          <p:cNvCxnSpPr/>
          <p:nvPr/>
        </p:nvCxnSpPr>
        <p:spPr>
          <a:xfrm>
            <a:off x="2244115" y="2425495"/>
            <a:ext cx="1035133"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385557" y="1786575"/>
            <a:ext cx="1603512" cy="1356248"/>
            <a:chOff x="4697394" y="2709829"/>
            <a:chExt cx="2333690" cy="1973831"/>
          </a:xfrm>
        </p:grpSpPr>
        <p:pic>
          <p:nvPicPr>
            <p:cNvPr id="25" name="Picture 24"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5219860" y="2745613"/>
              <a:ext cx="1287591" cy="889052"/>
            </a:xfrm>
            <a:prstGeom prst="rect">
              <a:avLst/>
            </a:prstGeom>
          </p:spPr>
        </p:pic>
        <p:pic>
          <p:nvPicPr>
            <p:cNvPr id="26" name="Picture 25"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4697394" y="2859845"/>
              <a:ext cx="2333690" cy="696441"/>
            </a:xfrm>
            <a:prstGeom prst="rect">
              <a:avLst/>
            </a:prstGeom>
          </p:spPr>
        </p:pic>
        <p:pic>
          <p:nvPicPr>
            <p:cNvPr id="27" name="Picture 26"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7367" y="2709829"/>
              <a:ext cx="1169007" cy="1973831"/>
            </a:xfrm>
            <a:prstGeom prst="rect">
              <a:avLst/>
            </a:prstGeom>
          </p:spPr>
        </p:pic>
      </p:grpSp>
      <p:sp>
        <p:nvSpPr>
          <p:cNvPr id="28" name="TextBox 27"/>
          <p:cNvSpPr txBox="1"/>
          <p:nvPr/>
        </p:nvSpPr>
        <p:spPr>
          <a:xfrm>
            <a:off x="3621798" y="3181148"/>
            <a:ext cx="1374162" cy="307777"/>
          </a:xfrm>
          <a:prstGeom prst="rect">
            <a:avLst/>
          </a:prstGeom>
          <a:noFill/>
        </p:spPr>
        <p:txBody>
          <a:bodyPr wrap="square" rtlCol="0">
            <a:spAutoFit/>
          </a:bodyPr>
          <a:lstStyle/>
          <a:p>
            <a:r>
              <a:rPr lang="en-US" sz="1400" dirty="0">
                <a:latin typeface="Arial" charset="0"/>
                <a:cs typeface="Arial" charset="0"/>
              </a:rPr>
              <a:t>Pending Alarm</a:t>
            </a:r>
          </a:p>
        </p:txBody>
      </p:sp>
      <p:grpSp>
        <p:nvGrpSpPr>
          <p:cNvPr id="47" name="Group 46"/>
          <p:cNvGrpSpPr/>
          <p:nvPr/>
        </p:nvGrpSpPr>
        <p:grpSpPr>
          <a:xfrm>
            <a:off x="6703699" y="1437471"/>
            <a:ext cx="1645222" cy="1701960"/>
            <a:chOff x="3386060" y="1926638"/>
            <a:chExt cx="2616594" cy="2706832"/>
          </a:xfrm>
        </p:grpSpPr>
        <p:pic>
          <p:nvPicPr>
            <p:cNvPr id="48" name="Picture 47" descr="HighAlarm-14.png"/>
            <p:cNvPicPr>
              <a:picLocks noChangeAspect="1"/>
            </p:cNvPicPr>
            <p:nvPr/>
          </p:nvPicPr>
          <p:blipFill rotWithShape="1">
            <a:blip r:embed="rId14">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49" name="Picture 48"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50" name="Picture 49"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51" name="Picture 50"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sp>
        <p:nvSpPr>
          <p:cNvPr id="52" name="TextBox 51"/>
          <p:cNvSpPr txBox="1"/>
          <p:nvPr/>
        </p:nvSpPr>
        <p:spPr>
          <a:xfrm>
            <a:off x="6238396" y="3131977"/>
            <a:ext cx="2938879" cy="954107"/>
          </a:xfrm>
          <a:prstGeom prst="rect">
            <a:avLst/>
          </a:prstGeom>
          <a:noFill/>
        </p:spPr>
        <p:txBody>
          <a:bodyPr wrap="square" rtlCol="0">
            <a:spAutoFit/>
          </a:bodyPr>
          <a:lstStyle/>
          <a:p>
            <a:r>
              <a:rPr lang="en-US" sz="1400" dirty="0">
                <a:latin typeface="Arial" charset="0"/>
                <a:cs typeface="Arial" charset="0"/>
              </a:rPr>
              <a:t>If you can’t press the confirm button after a certain period of time, the device will go into high alarm </a:t>
            </a:r>
          </a:p>
        </p:txBody>
      </p:sp>
      <p:pic>
        <p:nvPicPr>
          <p:cNvPr id="56" name="Picture 55" descr="alert circl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7690" y="4426234"/>
            <a:ext cx="999744" cy="999744"/>
          </a:xfrm>
          <a:prstGeom prst="rect">
            <a:avLst/>
          </a:prstGeom>
        </p:spPr>
      </p:pic>
      <p:sp>
        <p:nvSpPr>
          <p:cNvPr id="57" name="TextBox 56"/>
          <p:cNvSpPr txBox="1"/>
          <p:nvPr/>
        </p:nvSpPr>
        <p:spPr>
          <a:xfrm>
            <a:off x="6837918" y="5610285"/>
            <a:ext cx="1582355" cy="523220"/>
          </a:xfrm>
          <a:prstGeom prst="rect">
            <a:avLst/>
          </a:prstGeom>
          <a:noFill/>
        </p:spPr>
        <p:txBody>
          <a:bodyPr wrap="square" rtlCol="0">
            <a:spAutoFit/>
          </a:bodyPr>
          <a:lstStyle/>
          <a:p>
            <a:r>
              <a:rPr lang="en-US" sz="1400" dirty="0">
                <a:latin typeface="Arial" charset="0"/>
                <a:cs typeface="Arial" charset="0"/>
              </a:rPr>
              <a:t>This sends an alert notification</a:t>
            </a:r>
          </a:p>
        </p:txBody>
      </p:sp>
      <p:cxnSp>
        <p:nvCxnSpPr>
          <p:cNvPr id="37" name="Straight Arrow Connector 36"/>
          <p:cNvCxnSpPr/>
          <p:nvPr/>
        </p:nvCxnSpPr>
        <p:spPr>
          <a:xfrm>
            <a:off x="5260968" y="2433821"/>
            <a:ext cx="1178915" cy="2625"/>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37562" y="3856558"/>
            <a:ext cx="0" cy="49226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67500" y="4812706"/>
            <a:ext cx="968812"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3818344" y="3738927"/>
            <a:ext cx="1645222" cy="1701960"/>
            <a:chOff x="3386060" y="1926638"/>
            <a:chExt cx="2616594" cy="2706832"/>
          </a:xfrm>
        </p:grpSpPr>
        <p:pic>
          <p:nvPicPr>
            <p:cNvPr id="55" name="Picture 54" descr="HighAlarm-14.png"/>
            <p:cNvPicPr>
              <a:picLocks noChangeAspect="1"/>
            </p:cNvPicPr>
            <p:nvPr/>
          </p:nvPicPr>
          <p:blipFill rotWithShape="1">
            <a:blip r:embed="rId14">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58" name="Picture 57"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59" name="Picture 58" descr="TeamAlert-12.png"/>
            <p:cNvPicPr>
              <a:picLocks noChangeAspect="1"/>
            </p:cNvPicPr>
            <p:nvPr/>
          </p:nvPicPr>
          <p:blipFill rotWithShape="1">
            <a:blip r:embed="rId12">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60" name="Picture 59" descr="M6 devic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pic>
        <p:nvPicPr>
          <p:cNvPr id="61" name="Picture 60" descr="Hand-09.png"/>
          <p:cNvPicPr>
            <a:picLocks noChangeAspect="1"/>
          </p:cNvPicPr>
          <p:nvPr/>
        </p:nvPicPr>
        <p:blipFill rotWithShape="1">
          <a:blip r:embed="rId16">
            <a:extLst>
              <a:ext uri="{28A0092B-C50C-407E-A947-70E740481C1C}">
                <a14:useLocalDpi xmlns:a14="http://schemas.microsoft.com/office/drawing/2010/main" val="0"/>
              </a:ext>
            </a:extLst>
          </a:blip>
          <a:srcRect l="16277" t="17377" r="26127" b="11616"/>
          <a:stretch/>
        </p:blipFill>
        <p:spPr>
          <a:xfrm rot="1455697">
            <a:off x="3516153" y="4540922"/>
            <a:ext cx="1016616" cy="1253351"/>
          </a:xfrm>
          <a:prstGeom prst="rect">
            <a:avLst/>
          </a:prstGeom>
        </p:spPr>
      </p:pic>
      <p:sp>
        <p:nvSpPr>
          <p:cNvPr id="62" name="TextBox 61"/>
          <p:cNvSpPr txBox="1"/>
          <p:nvPr/>
        </p:nvSpPr>
        <p:spPr>
          <a:xfrm>
            <a:off x="3321422" y="5610286"/>
            <a:ext cx="3215856" cy="738664"/>
          </a:xfrm>
          <a:prstGeom prst="rect">
            <a:avLst/>
          </a:prstGeom>
          <a:noFill/>
        </p:spPr>
        <p:txBody>
          <a:bodyPr wrap="square" rtlCol="0">
            <a:spAutoFit/>
          </a:bodyPr>
          <a:lstStyle/>
          <a:p>
            <a:r>
              <a:rPr lang="en-US" sz="1400" dirty="0">
                <a:latin typeface="Arial" charset="0"/>
                <a:cs typeface="Arial" charset="0"/>
              </a:rPr>
              <a:t>The high alarm can be silenced by pressing and holding the button. </a:t>
            </a:r>
            <a:r>
              <a:rPr lang="en-US" sz="1400" dirty="0">
                <a:latin typeface="Arial" charset="0"/>
                <a:ea typeface="Arial" charset="0"/>
                <a:cs typeface="Arial" charset="0"/>
              </a:rPr>
              <a:t>The alert notification still remains active.</a:t>
            </a:r>
          </a:p>
        </p:txBody>
      </p:sp>
      <p:cxnSp>
        <p:nvCxnSpPr>
          <p:cNvPr id="63" name="Straight Arrow Connector 62"/>
          <p:cNvCxnSpPr/>
          <p:nvPr/>
        </p:nvCxnSpPr>
        <p:spPr>
          <a:xfrm flipH="1">
            <a:off x="2516066" y="4812706"/>
            <a:ext cx="968812"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361689" y="5563842"/>
            <a:ext cx="2651235" cy="738664"/>
          </a:xfrm>
          <a:prstGeom prst="rect">
            <a:avLst/>
          </a:prstGeom>
          <a:noFill/>
        </p:spPr>
        <p:txBody>
          <a:bodyPr wrap="square" rtlCol="0">
            <a:spAutoFit/>
          </a:bodyPr>
          <a:lstStyle/>
          <a:p>
            <a:r>
              <a:rPr lang="en-US" sz="1400" dirty="0">
                <a:latin typeface="Arial" charset="0"/>
                <a:cs typeface="Arial" charset="0"/>
              </a:rPr>
              <a:t>Once an alert is acknowledged by monitoring personnel, the loner will display a blue light </a:t>
            </a:r>
            <a:endParaRPr lang="en-US" sz="1400" dirty="0">
              <a:latin typeface="Arial" charset="0"/>
              <a:ea typeface="Arial" charset="0"/>
              <a:cs typeface="Arial" charset="0"/>
            </a:endParaRPr>
          </a:p>
        </p:txBody>
      </p:sp>
      <p:pic>
        <p:nvPicPr>
          <p:cNvPr id="65" name="Picture 64" descr="call cente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9114" y="3224744"/>
            <a:ext cx="1492558" cy="2271472"/>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9897" y="4106391"/>
            <a:ext cx="1260500" cy="1374588"/>
          </a:xfrm>
          <a:prstGeom prst="rect">
            <a:avLst/>
          </a:prstGeom>
        </p:spPr>
      </p:pic>
      <p:sp>
        <p:nvSpPr>
          <p:cNvPr id="66" name="TextBox 65"/>
          <p:cNvSpPr txBox="1"/>
          <p:nvPr/>
        </p:nvSpPr>
        <p:spPr>
          <a:xfrm>
            <a:off x="560244" y="987888"/>
            <a:ext cx="8369748" cy="830997"/>
          </a:xfrm>
          <a:prstGeom prst="rect">
            <a:avLst/>
          </a:prstGeom>
          <a:noFill/>
        </p:spPr>
        <p:txBody>
          <a:bodyPr wrap="square" rtlCol="0">
            <a:spAutoFit/>
          </a:bodyPr>
          <a:lstStyle/>
          <a:p>
            <a:r>
              <a:rPr lang="en-US" sz="2400" spc="300" dirty="0">
                <a:solidFill>
                  <a:srgbClr val="A6192E"/>
                </a:solidFill>
                <a:latin typeface="Arial" charset="0"/>
                <a:cs typeface="Arial" charset="0"/>
              </a:rPr>
              <a:t>AUTOMATIC FEATURES – IF YOU CAN’T CONFIRM</a:t>
            </a:r>
          </a:p>
        </p:txBody>
      </p:sp>
      <p:pic>
        <p:nvPicPr>
          <p:cNvPr id="39"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6851460" y="3811087"/>
            <a:ext cx="304871" cy="304871"/>
          </a:xfrm>
          <a:prstGeom prst="rect">
            <a:avLst/>
          </a:prstGeom>
        </p:spPr>
      </p:pic>
      <p:pic>
        <p:nvPicPr>
          <p:cNvPr id="40" name="No Motion-missed Check In-fall Detected.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724380" y="3423172"/>
            <a:ext cx="283349" cy="283349"/>
          </a:xfrm>
          <a:prstGeom prst="rect">
            <a:avLst/>
          </a:prstGeom>
        </p:spPr>
      </p:pic>
    </p:spTree>
    <p:extLst>
      <p:ext uri="{BB962C8B-B14F-4D97-AF65-F5344CB8AC3E}">
        <p14:creationId xmlns:p14="http://schemas.microsoft.com/office/powerpoint/2010/main" val="161658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10" fill="hold"/>
                                        <p:tgtEl>
                                          <p:spTgt spid="40"/>
                                        </p:tgtEl>
                                      </p:cBhvr>
                                    </p:cmd>
                                  </p:childTnLst>
                                </p:cTn>
                              </p:par>
                            </p:childTnLst>
                          </p:cTn>
                        </p:par>
                      </p:childTnLst>
                    </p:cTn>
                  </p:par>
                </p:childTnLst>
              </p:cTn>
              <p:nextCondLst>
                <p:cond evt="onClick" delay="0">
                  <p:tgtEl>
                    <p:spTgt spid="40"/>
                  </p:tgtEl>
                </p:cond>
              </p:nextCondLst>
            </p:seq>
            <p:audio>
              <p:cMediaNode vol="80000">
                <p:cTn id="13" fill="hold" display="0">
                  <p:stCondLst>
                    <p:cond delay="indefinite"/>
                  </p:stCondLst>
                  <p:endCondLst>
                    <p:cond evt="onStopAudio" delay="0">
                      <p:tgtEl>
                        <p:sldTgt/>
                      </p:tgtEl>
                    </p:cond>
                  </p:endCondLst>
                </p:cTn>
                <p:tgtEl>
                  <p:spTgt spid="4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212856" y="4343125"/>
            <a:ext cx="4567460" cy="1754326"/>
          </a:xfrm>
          <a:prstGeom prst="rect">
            <a:avLst/>
          </a:prstGeom>
          <a:noFill/>
        </p:spPr>
        <p:txBody>
          <a:bodyPr wrap="square" rtlCol="0">
            <a:spAutoFit/>
          </a:bodyPr>
          <a:lstStyle/>
          <a:p>
            <a:pPr algn="ctr"/>
            <a:r>
              <a:rPr lang="en-US" dirty="0">
                <a:latin typeface="Arial" charset="0"/>
                <a:cs typeface="Arial" charset="0"/>
              </a:rPr>
              <a:t>To do this, press and hold the latch for two vibrations. This will reset the check-in timer before the automatic alarm sounds.</a:t>
            </a:r>
          </a:p>
          <a:p>
            <a:pPr algn="ctr"/>
            <a:endParaRPr lang="en-US" dirty="0">
              <a:latin typeface="Arial" charset="0"/>
              <a:cs typeface="Arial" charset="0"/>
            </a:endParaRPr>
          </a:p>
          <a:p>
            <a:pPr algn="ctr"/>
            <a:r>
              <a:rPr lang="en-US" dirty="0">
                <a:latin typeface="Arial" charset="0"/>
                <a:cs typeface="Arial" charset="0"/>
              </a:rPr>
              <a:t>Your device will automatically check you in if you are driving over 35 km/h.</a:t>
            </a:r>
          </a:p>
        </p:txBody>
      </p:sp>
      <p:sp>
        <p:nvSpPr>
          <p:cNvPr id="4" name="TextBox 3"/>
          <p:cNvSpPr txBox="1"/>
          <p:nvPr/>
        </p:nvSpPr>
        <p:spPr>
          <a:xfrm>
            <a:off x="2292007" y="2656402"/>
            <a:ext cx="1177447" cy="369332"/>
          </a:xfrm>
          <a:prstGeom prst="rect">
            <a:avLst/>
          </a:prstGeom>
          <a:noFill/>
        </p:spPr>
        <p:txBody>
          <a:bodyPr wrap="square" rtlCol="0">
            <a:spAutoFit/>
          </a:bodyPr>
          <a:lstStyle/>
          <a:p>
            <a:pPr algn="ctr"/>
            <a:r>
              <a:rPr lang="en-US" dirty="0">
                <a:latin typeface="Arial" charset="0"/>
              </a:rPr>
              <a:t>00:54:34</a:t>
            </a:r>
          </a:p>
        </p:txBody>
      </p:sp>
      <p:sp>
        <p:nvSpPr>
          <p:cNvPr id="25" name="TextBox 24"/>
          <p:cNvSpPr txBox="1"/>
          <p:nvPr/>
        </p:nvSpPr>
        <p:spPr>
          <a:xfrm>
            <a:off x="5600194" y="2656402"/>
            <a:ext cx="1177447" cy="369332"/>
          </a:xfrm>
          <a:prstGeom prst="rect">
            <a:avLst/>
          </a:prstGeom>
          <a:noFill/>
        </p:spPr>
        <p:txBody>
          <a:bodyPr wrap="square" rtlCol="0">
            <a:spAutoFit/>
          </a:bodyPr>
          <a:lstStyle/>
          <a:p>
            <a:r>
              <a:rPr lang="en-US" dirty="0">
                <a:latin typeface="Arial" charset="0"/>
              </a:rPr>
              <a:t>2:00:00</a:t>
            </a:r>
          </a:p>
        </p:txBody>
      </p:sp>
      <p:sp>
        <p:nvSpPr>
          <p:cNvPr id="5" name="TextBox 4"/>
          <p:cNvSpPr txBox="1"/>
          <p:nvPr/>
        </p:nvSpPr>
        <p:spPr>
          <a:xfrm>
            <a:off x="2154221" y="2486742"/>
            <a:ext cx="1453019" cy="246221"/>
          </a:xfrm>
          <a:prstGeom prst="rect">
            <a:avLst/>
          </a:prstGeom>
          <a:noFill/>
        </p:spPr>
        <p:txBody>
          <a:bodyPr wrap="square" rtlCol="0">
            <a:spAutoFit/>
          </a:bodyPr>
          <a:lstStyle/>
          <a:p>
            <a:pPr algn="ctr"/>
            <a:r>
              <a:rPr lang="en-US" sz="1000" dirty="0">
                <a:latin typeface="Arial" charset="0"/>
              </a:rPr>
              <a:t>Before pre-check in</a:t>
            </a:r>
          </a:p>
        </p:txBody>
      </p:sp>
      <p:sp>
        <p:nvSpPr>
          <p:cNvPr id="26" name="TextBox 25"/>
          <p:cNvSpPr txBox="1"/>
          <p:nvPr/>
        </p:nvSpPr>
        <p:spPr>
          <a:xfrm>
            <a:off x="5324622" y="2449937"/>
            <a:ext cx="1453019" cy="246221"/>
          </a:xfrm>
          <a:prstGeom prst="rect">
            <a:avLst/>
          </a:prstGeom>
          <a:noFill/>
        </p:spPr>
        <p:txBody>
          <a:bodyPr wrap="square" rtlCol="0">
            <a:spAutoFit/>
          </a:bodyPr>
          <a:lstStyle/>
          <a:p>
            <a:pPr algn="ctr"/>
            <a:r>
              <a:rPr lang="en-US" sz="1000" dirty="0">
                <a:latin typeface="Arial" charset="0"/>
              </a:rPr>
              <a:t>Check-in timer reset</a:t>
            </a:r>
          </a:p>
        </p:txBody>
      </p:sp>
      <p:pic>
        <p:nvPicPr>
          <p:cNvPr id="19" name="Picture 18" descr="M6 dev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294" y="2034769"/>
            <a:ext cx="767459" cy="1295830"/>
          </a:xfrm>
          <a:prstGeom prst="rect">
            <a:avLst/>
          </a:prstGeom>
        </p:spPr>
      </p:pic>
      <p:pic>
        <p:nvPicPr>
          <p:cNvPr id="24" name="Picture 23"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3407471" y="2782385"/>
            <a:ext cx="1201428" cy="1481199"/>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4" name="TextBox 13"/>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6" name="TextBox 15"/>
          <p:cNvSpPr txBox="1"/>
          <p:nvPr/>
        </p:nvSpPr>
        <p:spPr>
          <a:xfrm>
            <a:off x="560244" y="987888"/>
            <a:ext cx="4330733" cy="461665"/>
          </a:xfrm>
          <a:prstGeom prst="rect">
            <a:avLst/>
          </a:prstGeom>
          <a:noFill/>
        </p:spPr>
        <p:txBody>
          <a:bodyPr wrap="square" rtlCol="0">
            <a:spAutoFit/>
          </a:bodyPr>
          <a:lstStyle/>
          <a:p>
            <a:r>
              <a:rPr lang="en-US" sz="2400" spc="300" dirty="0">
                <a:solidFill>
                  <a:srgbClr val="A6192E"/>
                </a:solidFill>
                <a:latin typeface="Arial" charset="0"/>
                <a:cs typeface="Arial" charset="0"/>
              </a:rPr>
              <a:t>PRE CHECK-IN</a:t>
            </a:r>
          </a:p>
        </p:txBody>
      </p:sp>
    </p:spTree>
    <p:extLst>
      <p:ext uri="{BB962C8B-B14F-4D97-AF65-F5344CB8AC3E}">
        <p14:creationId xmlns:p14="http://schemas.microsoft.com/office/powerpoint/2010/main" val="414366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125813" y="2481261"/>
            <a:ext cx="2321304" cy="861774"/>
          </a:xfrm>
          <a:prstGeom prst="rect">
            <a:avLst/>
          </a:prstGeom>
          <a:noFill/>
        </p:spPr>
        <p:txBody>
          <a:bodyPr wrap="square" rtlCol="0">
            <a:spAutoFit/>
          </a:bodyPr>
          <a:lstStyle/>
          <a:p>
            <a:pPr algn="ctr"/>
            <a:r>
              <a:rPr lang="en-US" dirty="0">
                <a:latin typeface="Arial" charset="0"/>
                <a:cs typeface="Arial" charset="0"/>
              </a:rPr>
              <a:t>Emergency alert</a:t>
            </a:r>
          </a:p>
          <a:p>
            <a:pPr algn="ctr"/>
            <a:r>
              <a:rPr lang="en-US" sz="1400" dirty="0">
                <a:latin typeface="Arial" charset="0"/>
                <a:cs typeface="Arial" charset="0"/>
              </a:rPr>
              <a:t>(Audible)</a:t>
            </a:r>
            <a:endParaRPr lang="en-US" dirty="0">
              <a:latin typeface="Arial" charset="0"/>
              <a:cs typeface="Arial" charset="0"/>
            </a:endParaRPr>
          </a:p>
          <a:p>
            <a:pPr algn="ctr"/>
            <a:endParaRPr lang="en-US" dirty="0">
              <a:latin typeface="Arial" charset="0"/>
              <a:cs typeface="Arial" charset="0"/>
            </a:endParaRPr>
          </a:p>
        </p:txBody>
      </p:sp>
      <p:sp>
        <p:nvSpPr>
          <p:cNvPr id="11" name="TextBox 10"/>
          <p:cNvSpPr txBox="1"/>
          <p:nvPr/>
        </p:nvSpPr>
        <p:spPr>
          <a:xfrm>
            <a:off x="4682793" y="2481261"/>
            <a:ext cx="2321304" cy="369332"/>
          </a:xfrm>
          <a:prstGeom prst="rect">
            <a:avLst/>
          </a:prstGeom>
          <a:noFill/>
        </p:spPr>
        <p:txBody>
          <a:bodyPr wrap="square" rtlCol="0">
            <a:spAutoFit/>
          </a:bodyPr>
          <a:lstStyle/>
          <a:p>
            <a:pPr algn="ctr"/>
            <a:r>
              <a:rPr lang="en-US" dirty="0">
                <a:latin typeface="Arial" charset="0"/>
                <a:cs typeface="Arial" charset="0"/>
              </a:rPr>
              <a:t>Silent alert</a:t>
            </a:r>
          </a:p>
        </p:txBody>
      </p:sp>
      <p:pic>
        <p:nvPicPr>
          <p:cNvPr id="5" name="Picture 4" descr="Screenshot 2015-11-19 16.39.35.png"/>
          <p:cNvPicPr>
            <a:picLocks noChangeAspect="1"/>
          </p:cNvPicPr>
          <p:nvPr/>
        </p:nvPicPr>
        <p:blipFill rotWithShape="1">
          <a:blip r:embed="rId5">
            <a:extLst>
              <a:ext uri="{28A0092B-C50C-407E-A947-70E740481C1C}">
                <a14:useLocalDpi xmlns:a14="http://schemas.microsoft.com/office/drawing/2010/main" val="0"/>
              </a:ext>
            </a:extLst>
          </a:blip>
          <a:srcRect l="10919"/>
          <a:stretch/>
        </p:blipFill>
        <p:spPr>
          <a:xfrm>
            <a:off x="2125813" y="3228148"/>
            <a:ext cx="2321304" cy="2237761"/>
          </a:xfrm>
          <a:prstGeom prst="rect">
            <a:avLst/>
          </a:prstGeom>
        </p:spPr>
      </p:pic>
      <p:pic>
        <p:nvPicPr>
          <p:cNvPr id="6" name="Picture 5" descr="Screenshot 2015-11-19 16.42.2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792" y="3228148"/>
            <a:ext cx="2321304" cy="2237761"/>
          </a:xfrm>
          <a:prstGeom prst="rect">
            <a:avLst/>
          </a:prstGeom>
        </p:spPr>
      </p:pic>
      <p:sp>
        <p:nvSpPr>
          <p:cNvPr id="14" name="TextBox 13"/>
          <p:cNvSpPr txBox="1"/>
          <p:nvPr/>
        </p:nvSpPr>
        <p:spPr>
          <a:xfrm>
            <a:off x="2277202" y="1555804"/>
            <a:ext cx="4867806" cy="584775"/>
          </a:xfrm>
          <a:prstGeom prst="rect">
            <a:avLst/>
          </a:prstGeom>
          <a:noFill/>
        </p:spPr>
        <p:txBody>
          <a:bodyPr wrap="square" rtlCol="0">
            <a:spAutoFit/>
          </a:bodyPr>
          <a:lstStyle/>
          <a:p>
            <a:pPr algn="ctr"/>
            <a:r>
              <a:rPr lang="en-US" sz="1600" dirty="0">
                <a:latin typeface="Arial" charset="0"/>
                <a:cs typeface="Arial" charset="0"/>
              </a:rPr>
              <a:t>During your shift, you may need to request help using one of the manual features:</a:t>
            </a:r>
          </a:p>
        </p:txBody>
      </p:sp>
      <p:cxnSp>
        <p:nvCxnSpPr>
          <p:cNvPr id="17" name="Straight Connector 16"/>
          <p:cNvCxnSpPr/>
          <p:nvPr/>
        </p:nvCxnSpPr>
        <p:spPr>
          <a:xfrm>
            <a:off x="366411" y="622724"/>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9387" y="6400823"/>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2" name="TextBox 11"/>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9" name="TextBox 18"/>
          <p:cNvSpPr txBox="1"/>
          <p:nvPr/>
        </p:nvSpPr>
        <p:spPr>
          <a:xfrm>
            <a:off x="560244" y="987888"/>
            <a:ext cx="4434837" cy="461665"/>
          </a:xfrm>
          <a:prstGeom prst="rect">
            <a:avLst/>
          </a:prstGeom>
          <a:noFill/>
        </p:spPr>
        <p:txBody>
          <a:bodyPr wrap="square" rtlCol="0">
            <a:spAutoFit/>
          </a:bodyPr>
          <a:lstStyle/>
          <a:p>
            <a:r>
              <a:rPr lang="en-US" sz="2400" spc="300" dirty="0">
                <a:solidFill>
                  <a:srgbClr val="A6192E"/>
                </a:solidFill>
                <a:latin typeface="Arial" charset="0"/>
                <a:cs typeface="Arial" charset="0"/>
              </a:rPr>
              <a:t>MANUAL FEATURES</a:t>
            </a:r>
          </a:p>
        </p:txBody>
      </p:sp>
      <p:pic>
        <p:nvPicPr>
          <p:cNvPr id="2"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5813" y="5499213"/>
            <a:ext cx="304871" cy="304871"/>
          </a:xfrm>
          <a:prstGeom prst="rect">
            <a:avLst/>
          </a:prstGeom>
        </p:spPr>
      </p:pic>
    </p:spTree>
    <p:extLst>
      <p:ext uri="{BB962C8B-B14F-4D97-AF65-F5344CB8AC3E}">
        <p14:creationId xmlns:p14="http://schemas.microsoft.com/office/powerpoint/2010/main" val="989439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call cen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265" y="2047068"/>
            <a:ext cx="1492558" cy="2271472"/>
          </a:xfrm>
          <a:prstGeom prst="rect">
            <a:avLst/>
          </a:prstGeom>
        </p:spPr>
      </p:pic>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7444" y="1325712"/>
            <a:ext cx="4567460" cy="461665"/>
          </a:xfrm>
          <a:prstGeom prst="rect">
            <a:avLst/>
          </a:prstGeom>
          <a:noFill/>
        </p:spPr>
        <p:txBody>
          <a:bodyPr wrap="square" rtlCol="0">
            <a:spAutoFit/>
          </a:bodyPr>
          <a:lstStyle/>
          <a:p>
            <a:pPr algn="ctr"/>
            <a:r>
              <a:rPr lang="en-US" sz="2400" dirty="0">
                <a:latin typeface="Arial" charset="0"/>
                <a:cs typeface="Arial" charset="0"/>
              </a:rPr>
              <a:t>Emergency alert</a:t>
            </a:r>
          </a:p>
        </p:txBody>
      </p:sp>
      <p:sp>
        <p:nvSpPr>
          <p:cNvPr id="43" name="TextBox 42"/>
          <p:cNvSpPr txBox="1"/>
          <p:nvPr/>
        </p:nvSpPr>
        <p:spPr>
          <a:xfrm>
            <a:off x="2505040" y="4856955"/>
            <a:ext cx="1528553" cy="1169551"/>
          </a:xfrm>
          <a:prstGeom prst="rect">
            <a:avLst/>
          </a:prstGeom>
          <a:noFill/>
        </p:spPr>
        <p:txBody>
          <a:bodyPr wrap="square" rtlCol="0">
            <a:spAutoFit/>
          </a:bodyPr>
          <a:lstStyle/>
          <a:p>
            <a:r>
              <a:rPr lang="en-US" sz="1400" dirty="0">
                <a:latin typeface="Arial" charset="0"/>
                <a:cs typeface="Arial" charset="0"/>
              </a:rPr>
              <a:t>An alert notification will be sent to monitoring personnel</a:t>
            </a:r>
          </a:p>
        </p:txBody>
      </p:sp>
      <p:grpSp>
        <p:nvGrpSpPr>
          <p:cNvPr id="4" name="Group 3"/>
          <p:cNvGrpSpPr/>
          <p:nvPr/>
        </p:nvGrpSpPr>
        <p:grpSpPr>
          <a:xfrm>
            <a:off x="146593" y="2186441"/>
            <a:ext cx="1879826" cy="2562694"/>
            <a:chOff x="2013596" y="2140533"/>
            <a:chExt cx="1879826" cy="2562694"/>
          </a:xfrm>
        </p:grpSpPr>
        <p:pic>
          <p:nvPicPr>
            <p:cNvPr id="37" name="Picture 36" descr="HighAlarm-14.png"/>
            <p:cNvPicPr>
              <a:picLocks noChangeAspect="1"/>
            </p:cNvPicPr>
            <p:nvPr/>
          </p:nvPicPr>
          <p:blipFill rotWithShape="1">
            <a:blip r:embed="rId6">
              <a:extLst>
                <a:ext uri="{28A0092B-C50C-407E-A947-70E740481C1C}">
                  <a14:useLocalDpi xmlns:a14="http://schemas.microsoft.com/office/drawing/2010/main" val="0"/>
                </a:ext>
              </a:extLst>
            </a:blip>
            <a:srcRect l="66041" t="6433" r="9327" b="50562"/>
            <a:stretch/>
          </p:blipFill>
          <p:spPr>
            <a:xfrm rot="17075564">
              <a:off x="2582109" y="1885496"/>
              <a:ext cx="683847" cy="1193921"/>
            </a:xfrm>
            <a:prstGeom prst="rect">
              <a:avLst/>
            </a:prstGeom>
          </p:spPr>
        </p:pic>
        <p:pic>
          <p:nvPicPr>
            <p:cNvPr id="38" name="Picture 37" descr="TeamAlert-12.png"/>
            <p:cNvPicPr>
              <a:picLocks noChangeAspect="1"/>
            </p:cNvPicPr>
            <p:nvPr/>
          </p:nvPicPr>
          <p:blipFill rotWithShape="1">
            <a:blip r:embed="rId7">
              <a:extLst>
                <a:ext uri="{28A0092B-C50C-407E-A947-70E740481C1C}">
                  <a14:useLocalDpi xmlns:a14="http://schemas.microsoft.com/office/drawing/2010/main" val="0"/>
                </a:ext>
              </a:extLst>
            </a:blip>
            <a:srcRect t="27749" b="42408"/>
            <a:stretch/>
          </p:blipFill>
          <p:spPr>
            <a:xfrm>
              <a:off x="2013596" y="2754080"/>
              <a:ext cx="1879826" cy="560995"/>
            </a:xfrm>
            <a:prstGeom prst="rect">
              <a:avLst/>
            </a:prstGeom>
          </p:spPr>
        </p:pic>
        <p:pic>
          <p:nvPicPr>
            <p:cNvPr id="27" name="Picture 26" descr="M6 device latch ope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2727" y="2599202"/>
              <a:ext cx="918436" cy="2104025"/>
            </a:xfrm>
            <a:prstGeom prst="rect">
              <a:avLst/>
            </a:prstGeom>
          </p:spPr>
        </p:pic>
      </p:grpSp>
      <p:pic>
        <p:nvPicPr>
          <p:cNvPr id="2" name="Picture 1" descr="alert circl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5020" y="2940269"/>
            <a:ext cx="999744" cy="99974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grpSp>
        <p:nvGrpSpPr>
          <p:cNvPr id="30" name="Group 29"/>
          <p:cNvGrpSpPr/>
          <p:nvPr/>
        </p:nvGrpSpPr>
        <p:grpSpPr>
          <a:xfrm>
            <a:off x="4326252" y="2256938"/>
            <a:ext cx="1873606" cy="1938221"/>
            <a:chOff x="3386060" y="1926638"/>
            <a:chExt cx="2616594" cy="2706832"/>
          </a:xfrm>
        </p:grpSpPr>
        <p:pic>
          <p:nvPicPr>
            <p:cNvPr id="31" name="Picture 30" descr="HighAlarm-14.png"/>
            <p:cNvPicPr>
              <a:picLocks noChangeAspect="1"/>
            </p:cNvPicPr>
            <p:nvPr/>
          </p:nvPicPr>
          <p:blipFill rotWithShape="1">
            <a:blip r:embed="rId6">
              <a:extLst>
                <a:ext uri="{28A0092B-C50C-407E-A947-70E740481C1C}">
                  <a14:useLocalDpi xmlns:a14="http://schemas.microsoft.com/office/drawing/2010/main" val="0"/>
                </a:ext>
              </a:extLst>
            </a:blip>
            <a:srcRect l="66041" t="6433" r="9327" b="50562"/>
            <a:stretch/>
          </p:blipFill>
          <p:spPr>
            <a:xfrm rot="17075564">
              <a:off x="4190634" y="1606178"/>
              <a:ext cx="859271" cy="1500192"/>
            </a:xfrm>
            <a:prstGeom prst="rect">
              <a:avLst/>
            </a:prstGeom>
          </p:spPr>
        </p:pic>
        <p:pic>
          <p:nvPicPr>
            <p:cNvPr id="32" name="Picture 31" descr="HighAlarm-15.png"/>
            <p:cNvPicPr>
              <a:picLocks noChangeAspect="1"/>
            </p:cNvPicPr>
            <p:nvPr/>
          </p:nvPicPr>
          <p:blipFill rotWithShape="1">
            <a:blip r:embed="rId11">
              <a:extLst>
                <a:ext uri="{28A0092B-C50C-407E-A947-70E740481C1C}">
                  <a14:useLocalDpi xmlns:a14="http://schemas.microsoft.com/office/drawing/2010/main" val="0"/>
                </a:ext>
              </a:extLst>
            </a:blip>
            <a:srcRect l="29188" t="32987" r="18635" b="30986"/>
            <a:stretch/>
          </p:blipFill>
          <p:spPr>
            <a:xfrm>
              <a:off x="3971141" y="2556574"/>
              <a:ext cx="1443679" cy="996826"/>
            </a:xfrm>
            <a:prstGeom prst="rect">
              <a:avLst/>
            </a:prstGeom>
          </p:spPr>
        </p:pic>
        <p:pic>
          <p:nvPicPr>
            <p:cNvPr id="33" name="Picture 32" descr="TeamAlert-12.png"/>
            <p:cNvPicPr>
              <a:picLocks noChangeAspect="1"/>
            </p:cNvPicPr>
            <p:nvPr/>
          </p:nvPicPr>
          <p:blipFill rotWithShape="1">
            <a:blip r:embed="rId7">
              <a:extLst>
                <a:ext uri="{28A0092B-C50C-407E-A947-70E740481C1C}">
                  <a14:useLocalDpi xmlns:a14="http://schemas.microsoft.com/office/drawing/2010/main" val="0"/>
                </a:ext>
              </a:extLst>
            </a:blip>
            <a:srcRect t="27749" b="42408"/>
            <a:stretch/>
          </p:blipFill>
          <p:spPr>
            <a:xfrm>
              <a:off x="3386060" y="2671812"/>
              <a:ext cx="2616594" cy="780868"/>
            </a:xfrm>
            <a:prstGeom prst="rect">
              <a:avLst/>
            </a:prstGeom>
          </p:spPr>
        </p:pic>
        <p:pic>
          <p:nvPicPr>
            <p:cNvPr id="34" name="Picture 33" descr="M6 devi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5953" y="2460939"/>
              <a:ext cx="1286687" cy="2172531"/>
            </a:xfrm>
            <a:prstGeom prst="rect">
              <a:avLst/>
            </a:prstGeom>
          </p:spPr>
        </p:pic>
      </p:grpSp>
      <p:pic>
        <p:nvPicPr>
          <p:cNvPr id="35" name="Picture 34" descr="Hand-09.png"/>
          <p:cNvPicPr>
            <a:picLocks noChangeAspect="1"/>
          </p:cNvPicPr>
          <p:nvPr/>
        </p:nvPicPr>
        <p:blipFill rotWithShape="1">
          <a:blip r:embed="rId13">
            <a:extLst>
              <a:ext uri="{28A0092B-C50C-407E-A947-70E740481C1C}">
                <a14:useLocalDpi xmlns:a14="http://schemas.microsoft.com/office/drawing/2010/main" val="0"/>
              </a:ext>
            </a:extLst>
          </a:blip>
          <a:srcRect l="16277" t="17377" r="26127" b="11616"/>
          <a:stretch/>
        </p:blipFill>
        <p:spPr>
          <a:xfrm rot="1455697">
            <a:off x="4037250" y="3207773"/>
            <a:ext cx="1113803" cy="1373169"/>
          </a:xfrm>
          <a:prstGeom prst="rect">
            <a:avLst/>
          </a:prstGeom>
        </p:spPr>
      </p:pic>
      <p:sp>
        <p:nvSpPr>
          <p:cNvPr id="39" name="TextBox 38"/>
          <p:cNvSpPr txBox="1"/>
          <p:nvPr/>
        </p:nvSpPr>
        <p:spPr>
          <a:xfrm>
            <a:off x="4458042" y="4894714"/>
            <a:ext cx="1851890" cy="1384995"/>
          </a:xfrm>
          <a:prstGeom prst="rect">
            <a:avLst/>
          </a:prstGeom>
          <a:noFill/>
        </p:spPr>
        <p:txBody>
          <a:bodyPr wrap="square" rtlCol="0">
            <a:spAutoFit/>
          </a:bodyPr>
          <a:lstStyle/>
          <a:p>
            <a:r>
              <a:rPr lang="en-US" sz="1400" dirty="0">
                <a:latin typeface="Arial" charset="0"/>
                <a:cs typeface="Arial" charset="0"/>
              </a:rPr>
              <a:t>The high alarm can be silenced by pressing and holding the button. </a:t>
            </a:r>
            <a:r>
              <a:rPr lang="en-US" sz="1400" dirty="0">
                <a:latin typeface="Arial" charset="0"/>
                <a:ea typeface="Arial" charset="0"/>
                <a:cs typeface="Arial" charset="0"/>
              </a:rPr>
              <a:t>The alert notification still remains active.</a:t>
            </a: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65843" y="2771866"/>
            <a:ext cx="1444493" cy="1555636"/>
          </a:xfrm>
          <a:prstGeom prst="rect">
            <a:avLst/>
          </a:prstGeom>
        </p:spPr>
      </p:pic>
      <p:sp>
        <p:nvSpPr>
          <p:cNvPr id="41" name="TextBox 40"/>
          <p:cNvSpPr txBox="1"/>
          <p:nvPr/>
        </p:nvSpPr>
        <p:spPr>
          <a:xfrm>
            <a:off x="7124529" y="4894714"/>
            <a:ext cx="1805463" cy="1384995"/>
          </a:xfrm>
          <a:prstGeom prst="rect">
            <a:avLst/>
          </a:prstGeom>
          <a:noFill/>
        </p:spPr>
        <p:txBody>
          <a:bodyPr wrap="square" rtlCol="0">
            <a:spAutoFit/>
          </a:bodyPr>
          <a:lstStyle/>
          <a:p>
            <a:r>
              <a:rPr lang="en-US" sz="1400" dirty="0">
                <a:latin typeface="Arial" charset="0"/>
                <a:cs typeface="Arial" charset="0"/>
              </a:rPr>
              <a:t>Once an alert is acknowledged by monitoring personnel, the loner will display a blue light </a:t>
            </a:r>
            <a:endParaRPr lang="en-US" sz="1400" dirty="0">
              <a:latin typeface="Arial" charset="0"/>
              <a:ea typeface="Arial" charset="0"/>
              <a:cs typeface="Arial" charset="0"/>
            </a:endParaRPr>
          </a:p>
        </p:txBody>
      </p:sp>
      <p:cxnSp>
        <p:nvCxnSpPr>
          <p:cNvPr id="44" name="Straight Arrow Connector 43"/>
          <p:cNvCxnSpPr/>
          <p:nvPr/>
        </p:nvCxnSpPr>
        <p:spPr>
          <a:xfrm>
            <a:off x="1720880" y="3414998"/>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63768" y="3414998"/>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940107" y="3421777"/>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462821" y="4856955"/>
            <a:ext cx="1528553" cy="738664"/>
          </a:xfrm>
          <a:prstGeom prst="rect">
            <a:avLst/>
          </a:prstGeom>
          <a:noFill/>
        </p:spPr>
        <p:txBody>
          <a:bodyPr wrap="square" rtlCol="0">
            <a:spAutoFit/>
          </a:bodyPr>
          <a:lstStyle/>
          <a:p>
            <a:r>
              <a:rPr lang="en-US" sz="1400" dirty="0">
                <a:latin typeface="Arial" charset="0"/>
                <a:cs typeface="Arial" charset="0"/>
              </a:rPr>
              <a:t>Request help by pulling down the latch</a:t>
            </a:r>
          </a:p>
        </p:txBody>
      </p:sp>
      <p:pic>
        <p:nvPicPr>
          <p:cNvPr id="28" name="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7849" y="5589092"/>
            <a:ext cx="304871" cy="304871"/>
          </a:xfrm>
          <a:prstGeom prst="rect">
            <a:avLst/>
          </a:prstGeom>
        </p:spPr>
      </p:pic>
    </p:spTree>
    <p:extLst>
      <p:ext uri="{BB962C8B-B14F-4D97-AF65-F5344CB8AC3E}">
        <p14:creationId xmlns:p14="http://schemas.microsoft.com/office/powerpoint/2010/main" val="24356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37444" y="1279868"/>
            <a:ext cx="4567460" cy="461665"/>
          </a:xfrm>
          <a:prstGeom prst="rect">
            <a:avLst/>
          </a:prstGeom>
          <a:noFill/>
        </p:spPr>
        <p:txBody>
          <a:bodyPr wrap="square" rtlCol="0">
            <a:spAutoFit/>
          </a:bodyPr>
          <a:lstStyle/>
          <a:p>
            <a:pPr algn="ctr"/>
            <a:r>
              <a:rPr lang="en-US" sz="2400" dirty="0">
                <a:latin typeface="Arial" charset="0"/>
                <a:cs typeface="Arial" charset="0"/>
              </a:rPr>
              <a:t>Silent Alert</a:t>
            </a:r>
          </a:p>
        </p:txBody>
      </p:sp>
      <p:sp>
        <p:nvSpPr>
          <p:cNvPr id="26" name="TextBox 25"/>
          <p:cNvSpPr txBox="1"/>
          <p:nvPr/>
        </p:nvSpPr>
        <p:spPr>
          <a:xfrm>
            <a:off x="153536" y="5024999"/>
            <a:ext cx="2450076" cy="707886"/>
          </a:xfrm>
          <a:prstGeom prst="rect">
            <a:avLst/>
          </a:prstGeom>
          <a:noFill/>
        </p:spPr>
        <p:txBody>
          <a:bodyPr wrap="square" rtlCol="0">
            <a:spAutoFit/>
          </a:bodyPr>
          <a:lstStyle/>
          <a:p>
            <a:pPr algn="ctr"/>
            <a:r>
              <a:rPr lang="en-US" sz="1400" dirty="0">
                <a:latin typeface="Arial" charset="0"/>
                <a:cs typeface="Arial" charset="0"/>
              </a:rPr>
              <a:t>Press the confirm button until the vibration stops</a:t>
            </a:r>
          </a:p>
          <a:p>
            <a:pPr algn="ctr"/>
            <a:r>
              <a:rPr lang="en-US" sz="1200" dirty="0">
                <a:latin typeface="Arial" charset="0"/>
                <a:cs typeface="Arial" charset="0"/>
              </a:rPr>
              <a:t> (two full vibration pulses ~5 sec.)</a:t>
            </a:r>
          </a:p>
        </p:txBody>
      </p:sp>
      <p:sp>
        <p:nvSpPr>
          <p:cNvPr id="2" name="Rectangle 1"/>
          <p:cNvSpPr/>
          <p:nvPr/>
        </p:nvSpPr>
        <p:spPr>
          <a:xfrm>
            <a:off x="2337444" y="1694506"/>
            <a:ext cx="4572000" cy="313932"/>
          </a:xfrm>
          <a:prstGeom prst="rect">
            <a:avLst/>
          </a:prstGeom>
        </p:spPr>
        <p:txBody>
          <a:bodyPr>
            <a:spAutoFit/>
          </a:bodyPr>
          <a:lstStyle/>
          <a:p>
            <a:pPr algn="ctr">
              <a:lnSpc>
                <a:spcPct val="120000"/>
              </a:lnSpc>
            </a:pPr>
            <a:r>
              <a:rPr lang="en-US" sz="1200" dirty="0">
                <a:latin typeface="Arial" charset="0"/>
                <a:cs typeface="Arial" charset="0"/>
              </a:rPr>
              <a:t>(No audible or visual alarm is generated on the Loner device)</a:t>
            </a:r>
          </a:p>
        </p:txBody>
      </p:sp>
      <p:pic>
        <p:nvPicPr>
          <p:cNvPr id="28" name="Picture 27" descr="M6 de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038" y="2777335"/>
            <a:ext cx="937245" cy="1582509"/>
          </a:xfrm>
          <a:prstGeom prst="rect">
            <a:avLst/>
          </a:prstGeom>
        </p:spPr>
      </p:pic>
      <p:pic>
        <p:nvPicPr>
          <p:cNvPr id="21" name="Picture 20" descr="Hand-09.png"/>
          <p:cNvPicPr>
            <a:picLocks noChangeAspect="1"/>
          </p:cNvPicPr>
          <p:nvPr/>
        </p:nvPicPr>
        <p:blipFill rotWithShape="1">
          <a:blip r:embed="rId3">
            <a:extLst>
              <a:ext uri="{28A0092B-C50C-407E-A947-70E740481C1C}">
                <a14:useLocalDpi xmlns:a14="http://schemas.microsoft.com/office/drawing/2010/main" val="0"/>
              </a:ext>
            </a:extLst>
          </a:blip>
          <a:srcRect l="16277" t="17377" r="26127" b="11616"/>
          <a:stretch/>
        </p:blipFill>
        <p:spPr>
          <a:xfrm rot="1570618">
            <a:off x="274135" y="3325081"/>
            <a:ext cx="1242374" cy="153168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DURING YOUR SHIFT</a:t>
            </a:r>
          </a:p>
        </p:txBody>
      </p:sp>
      <p:sp>
        <p:nvSpPr>
          <p:cNvPr id="16" name="TextBox 15"/>
          <p:cNvSpPr txBox="1"/>
          <p:nvPr/>
        </p:nvSpPr>
        <p:spPr>
          <a:xfrm>
            <a:off x="3157546" y="4882400"/>
            <a:ext cx="1528553" cy="1169551"/>
          </a:xfrm>
          <a:prstGeom prst="rect">
            <a:avLst/>
          </a:prstGeom>
          <a:noFill/>
        </p:spPr>
        <p:txBody>
          <a:bodyPr wrap="square" rtlCol="0">
            <a:spAutoFit/>
          </a:bodyPr>
          <a:lstStyle/>
          <a:p>
            <a:r>
              <a:rPr lang="en-US" sz="1400" dirty="0">
                <a:latin typeface="Arial" charset="0"/>
                <a:cs typeface="Arial" charset="0"/>
              </a:rPr>
              <a:t>An alert notification will be sent to monitoring personnel</a:t>
            </a:r>
          </a:p>
        </p:txBody>
      </p:sp>
      <p:pic>
        <p:nvPicPr>
          <p:cNvPr id="18" name="Picture 17" descr="alert circ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546" y="3196116"/>
            <a:ext cx="999744" cy="999744"/>
          </a:xfrm>
          <a:prstGeom prst="rect">
            <a:avLst/>
          </a:prstGeom>
        </p:spPr>
      </p:pic>
      <p:sp>
        <p:nvSpPr>
          <p:cNvPr id="20" name="TextBox 19"/>
          <p:cNvSpPr txBox="1"/>
          <p:nvPr/>
        </p:nvSpPr>
        <p:spPr>
          <a:xfrm>
            <a:off x="4774303" y="4926582"/>
            <a:ext cx="3860410" cy="954107"/>
          </a:xfrm>
          <a:prstGeom prst="rect">
            <a:avLst/>
          </a:prstGeom>
          <a:noFill/>
        </p:spPr>
        <p:txBody>
          <a:bodyPr wrap="square" rtlCol="0">
            <a:spAutoFit/>
          </a:bodyPr>
          <a:lstStyle/>
          <a:p>
            <a:pPr algn="ctr"/>
            <a:r>
              <a:rPr lang="en-US" sz="1400" dirty="0">
                <a:latin typeface="Arial" charset="0"/>
                <a:ea typeface="Arial" charset="0"/>
                <a:cs typeface="Arial" charset="0"/>
              </a:rPr>
              <a:t>No alert acknowledged blue light </a:t>
            </a:r>
          </a:p>
          <a:p>
            <a:pPr algn="ctr"/>
            <a:r>
              <a:rPr lang="en-US" sz="1400" dirty="0">
                <a:latin typeface="Arial" charset="0"/>
                <a:ea typeface="Arial" charset="0"/>
                <a:cs typeface="Arial" charset="0"/>
              </a:rPr>
              <a:t>will be displayed on the device during a silent alert even if monitoring personnel have acknowledged the incident</a:t>
            </a:r>
          </a:p>
        </p:txBody>
      </p:sp>
      <p:pic>
        <p:nvPicPr>
          <p:cNvPr id="22" name="Picture 21" descr="call cen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940" y="2298260"/>
            <a:ext cx="1492558" cy="2271472"/>
          </a:xfrm>
          <a:prstGeom prst="rect">
            <a:avLst/>
          </a:prstGeom>
        </p:spPr>
      </p:pic>
      <p:pic>
        <p:nvPicPr>
          <p:cNvPr id="23" name="Picture 22" descr="check mar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791" y="2221137"/>
            <a:ext cx="582951" cy="582951"/>
          </a:xfrm>
          <a:prstGeom prst="rect">
            <a:avLst/>
          </a:prstGeom>
        </p:spPr>
      </p:pic>
      <p:cxnSp>
        <p:nvCxnSpPr>
          <p:cNvPr id="24" name="Straight Arrow Connector 23"/>
          <p:cNvCxnSpPr/>
          <p:nvPr/>
        </p:nvCxnSpPr>
        <p:spPr>
          <a:xfrm>
            <a:off x="2280087" y="3681216"/>
            <a:ext cx="739649"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381328" y="3704366"/>
            <a:ext cx="1118720" cy="0"/>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9" name="Picture 18" descr="M6 dev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645" y="2982789"/>
            <a:ext cx="937245" cy="1582509"/>
          </a:xfrm>
          <a:prstGeom prst="rect">
            <a:avLst/>
          </a:prstGeom>
        </p:spPr>
      </p:pic>
    </p:spTree>
    <p:extLst>
      <p:ext uri="{BB962C8B-B14F-4D97-AF65-F5344CB8AC3E}">
        <p14:creationId xmlns:p14="http://schemas.microsoft.com/office/powerpoint/2010/main" val="143055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RECEIVING A VOICE CALL</a:t>
            </a:r>
          </a:p>
        </p:txBody>
      </p:sp>
    </p:spTree>
    <p:extLst>
      <p:ext uri="{BB962C8B-B14F-4D97-AF65-F5344CB8AC3E}">
        <p14:creationId xmlns:p14="http://schemas.microsoft.com/office/powerpoint/2010/main" val="203276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5108" y="3064376"/>
            <a:ext cx="1516065" cy="1653284"/>
          </a:xfrm>
          <a:prstGeom prst="rect">
            <a:avLst/>
          </a:prstGeom>
        </p:spPr>
      </p:pic>
      <p:cxnSp>
        <p:nvCxnSpPr>
          <p:cNvPr id="22" name="Straight Connector 21"/>
          <p:cNvCxnSpPr/>
          <p:nvPr/>
        </p:nvCxnSpPr>
        <p:spPr>
          <a:xfrm>
            <a:off x="214011" y="470324"/>
            <a:ext cx="8715983"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14011" y="6425288"/>
            <a:ext cx="8715983"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25793" y="4926715"/>
            <a:ext cx="4095929" cy="954107"/>
          </a:xfrm>
          <a:prstGeom prst="rect">
            <a:avLst/>
          </a:prstGeom>
          <a:noFill/>
        </p:spPr>
        <p:txBody>
          <a:bodyPr wrap="square" rtlCol="0">
            <a:spAutoFit/>
          </a:bodyPr>
          <a:lstStyle/>
          <a:p>
            <a:r>
              <a:rPr lang="en-US" sz="1400" dirty="0">
                <a:latin typeface="Arial" charset="0"/>
                <a:ea typeface="Arial" charset="0"/>
                <a:cs typeface="Arial" charset="0"/>
              </a:rPr>
              <a:t>A voice call can be made by monitoring personnel directly to the device. After an alert is triggered the device will beep once when a call is connected.</a:t>
            </a:r>
          </a:p>
        </p:txBody>
      </p:sp>
      <p:cxnSp>
        <p:nvCxnSpPr>
          <p:cNvPr id="17" name="Straight Connector 16"/>
          <p:cNvCxnSpPr/>
          <p:nvPr/>
        </p:nvCxnSpPr>
        <p:spPr>
          <a:xfrm>
            <a:off x="197623"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7" name="Picture 6" descr="call cen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673" y="2604980"/>
            <a:ext cx="1348534" cy="2052288"/>
          </a:xfrm>
          <a:prstGeom prst="rect">
            <a:avLst/>
          </a:prstGeom>
        </p:spPr>
      </p:pic>
      <p:sp>
        <p:nvSpPr>
          <p:cNvPr id="12" name="Oval Callout 11"/>
          <p:cNvSpPr/>
          <p:nvPr/>
        </p:nvSpPr>
        <p:spPr>
          <a:xfrm>
            <a:off x="3799053" y="2500000"/>
            <a:ext cx="1719280" cy="840158"/>
          </a:xfrm>
          <a:prstGeom prst="wedgeEllipseCallout">
            <a:avLst>
              <a:gd name="adj1" fmla="val -56615"/>
              <a:gd name="adj2" fmla="val 77825"/>
            </a:avLst>
          </a:prstGeom>
          <a:solidFill>
            <a:srgbClr val="A61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Arial" charset="0"/>
                <a:cs typeface="Arial" charset="0"/>
              </a:rPr>
              <a:t>This is the safety monitoring center. We had an alert from your device.</a:t>
            </a:r>
          </a:p>
        </p:txBody>
      </p:sp>
      <p:sp>
        <p:nvSpPr>
          <p:cNvPr id="13" name="TextBox 12"/>
          <p:cNvSpPr txBox="1"/>
          <p:nvPr/>
        </p:nvSpPr>
        <p:spPr>
          <a:xfrm>
            <a:off x="2866030" y="2698520"/>
            <a:ext cx="1073869" cy="369332"/>
          </a:xfrm>
          <a:prstGeom prst="rect">
            <a:avLst/>
          </a:prstGeom>
          <a:noFill/>
        </p:spPr>
        <p:txBody>
          <a:bodyPr wrap="square" rtlCol="0">
            <a:spAutoFit/>
          </a:bodyPr>
          <a:lstStyle/>
          <a:p>
            <a:r>
              <a:rPr lang="en-US" dirty="0">
                <a:solidFill>
                  <a:schemeClr val="accent2"/>
                </a:solidFill>
                <a:latin typeface="Arial" charset="0"/>
                <a:cs typeface="Arial" charset="0"/>
              </a:rPr>
              <a:t>*BEEP*</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161480" y="149565"/>
            <a:ext cx="3507619" cy="307777"/>
          </a:xfrm>
          <a:prstGeom prst="rect">
            <a:avLst/>
          </a:prstGeom>
          <a:noFill/>
        </p:spPr>
        <p:txBody>
          <a:bodyPr wrap="square" rtlCol="0">
            <a:spAutoFit/>
          </a:bodyPr>
          <a:lstStyle/>
          <a:p>
            <a:r>
              <a:rPr lang="en-US" sz="1400" dirty="0">
                <a:solidFill>
                  <a:srgbClr val="B2B4B3"/>
                </a:solidFill>
                <a:latin typeface="Arial" charset="0"/>
              </a:rPr>
              <a:t>RECEIVING A VOICE CALL</a:t>
            </a:r>
          </a:p>
        </p:txBody>
      </p:sp>
      <p:cxnSp>
        <p:nvCxnSpPr>
          <p:cNvPr id="21" name="Straight Arrow Connector 20"/>
          <p:cNvCxnSpPr/>
          <p:nvPr/>
        </p:nvCxnSpPr>
        <p:spPr>
          <a:xfrm>
            <a:off x="1879207" y="3419625"/>
            <a:ext cx="754678"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4" name="Picture 23" descr="device use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1170" y="2604980"/>
            <a:ext cx="1557297" cy="2213461"/>
          </a:xfrm>
          <a:prstGeom prst="rect">
            <a:avLst/>
          </a:prstGeom>
        </p:spPr>
      </p:pic>
      <p:sp>
        <p:nvSpPr>
          <p:cNvPr id="26" name="Oval Callout 25"/>
          <p:cNvSpPr/>
          <p:nvPr/>
        </p:nvSpPr>
        <p:spPr>
          <a:xfrm>
            <a:off x="7240723" y="2385698"/>
            <a:ext cx="1507492" cy="803168"/>
          </a:xfrm>
          <a:prstGeom prst="wedgeEllipseCallout">
            <a:avLst>
              <a:gd name="adj1" fmla="val -70673"/>
              <a:gd name="adj2" fmla="val 49091"/>
            </a:avLst>
          </a:prstGeom>
          <a:solidFill>
            <a:srgbClr val="B2B4B3"/>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000" dirty="0">
                <a:latin typeface="Arial" charset="0"/>
                <a:cs typeface="Arial" charset="0"/>
              </a:rPr>
              <a:t>That was a false alarm. I do not require assistance.</a:t>
            </a:r>
          </a:p>
        </p:txBody>
      </p:sp>
      <p:sp>
        <p:nvSpPr>
          <p:cNvPr id="29" name="Oval Callout 28"/>
          <p:cNvSpPr/>
          <p:nvPr/>
        </p:nvSpPr>
        <p:spPr>
          <a:xfrm>
            <a:off x="7661304" y="3651179"/>
            <a:ext cx="1287160" cy="958216"/>
          </a:xfrm>
          <a:prstGeom prst="wedgeEllipseCallout">
            <a:avLst>
              <a:gd name="adj1" fmla="val -79299"/>
              <a:gd name="adj2" fmla="val -28167"/>
            </a:avLst>
          </a:prstGeom>
          <a:solidFill>
            <a:srgbClr val="A61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Arial" charset="0"/>
                <a:cs typeface="Arial" charset="0"/>
              </a:rPr>
              <a:t>Understood. I will go ahead and resolve your alert.</a:t>
            </a:r>
          </a:p>
        </p:txBody>
      </p:sp>
      <p:sp>
        <p:nvSpPr>
          <p:cNvPr id="31" name="TextBox 30"/>
          <p:cNvSpPr txBox="1"/>
          <p:nvPr/>
        </p:nvSpPr>
        <p:spPr>
          <a:xfrm>
            <a:off x="7929349" y="4593132"/>
            <a:ext cx="1019115" cy="369332"/>
          </a:xfrm>
          <a:prstGeom prst="rect">
            <a:avLst/>
          </a:prstGeom>
          <a:noFill/>
        </p:spPr>
        <p:txBody>
          <a:bodyPr wrap="square" rtlCol="0">
            <a:spAutoFit/>
          </a:bodyPr>
          <a:lstStyle/>
          <a:p>
            <a:r>
              <a:rPr lang="en-US" dirty="0">
                <a:solidFill>
                  <a:schemeClr val="accent2"/>
                </a:solidFill>
                <a:latin typeface="Arial" charset="0"/>
                <a:cs typeface="Arial" charset="0"/>
              </a:rPr>
              <a:t>*BEEP*</a:t>
            </a:r>
          </a:p>
        </p:txBody>
      </p:sp>
      <p:cxnSp>
        <p:nvCxnSpPr>
          <p:cNvPr id="32" name="Straight Arrow Connector 31"/>
          <p:cNvCxnSpPr/>
          <p:nvPr/>
        </p:nvCxnSpPr>
        <p:spPr>
          <a:xfrm>
            <a:off x="4943538" y="3449741"/>
            <a:ext cx="754678"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724619" y="4935418"/>
            <a:ext cx="4188987" cy="738664"/>
          </a:xfrm>
          <a:prstGeom prst="rect">
            <a:avLst/>
          </a:prstGeom>
          <a:noFill/>
        </p:spPr>
        <p:txBody>
          <a:bodyPr wrap="square" rtlCol="0">
            <a:spAutoFit/>
          </a:bodyPr>
          <a:lstStyle/>
          <a:p>
            <a:r>
              <a:rPr lang="en-US" sz="1400" dirty="0">
                <a:latin typeface="Arial" charset="0"/>
                <a:ea typeface="Arial" charset="0"/>
                <a:cs typeface="Arial" charset="0"/>
              </a:rPr>
              <a:t>Once the call is connected you can speak back and forth to monitoring personnel. When the call has ended the device will beep once more.</a:t>
            </a:r>
          </a:p>
        </p:txBody>
      </p:sp>
      <p:sp>
        <p:nvSpPr>
          <p:cNvPr id="35" name="TextBox 34"/>
          <p:cNvSpPr txBox="1"/>
          <p:nvPr/>
        </p:nvSpPr>
        <p:spPr>
          <a:xfrm>
            <a:off x="560244" y="987889"/>
            <a:ext cx="5567601" cy="461665"/>
          </a:xfrm>
          <a:prstGeom prst="rect">
            <a:avLst/>
          </a:prstGeom>
          <a:noFill/>
        </p:spPr>
        <p:txBody>
          <a:bodyPr wrap="square" rtlCol="0">
            <a:spAutoFit/>
          </a:bodyPr>
          <a:lstStyle/>
          <a:p>
            <a:r>
              <a:rPr lang="en-US" sz="2400" spc="300" dirty="0">
                <a:solidFill>
                  <a:srgbClr val="A6192E"/>
                </a:solidFill>
                <a:latin typeface="Arial" charset="0"/>
                <a:cs typeface="Arial" charset="0"/>
              </a:rPr>
              <a:t>RECEIVING A VOICE CALL</a:t>
            </a:r>
          </a:p>
        </p:txBody>
      </p:sp>
      <p:pic>
        <p:nvPicPr>
          <p:cNvPr id="2" name="blackline call fina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6768" y="5677077"/>
            <a:ext cx="456628" cy="456628"/>
          </a:xfrm>
          <a:prstGeom prst="rect">
            <a:avLst/>
          </a:prstGeom>
        </p:spPr>
      </p:pic>
    </p:spTree>
    <p:extLst>
      <p:ext uri="{BB962C8B-B14F-4D97-AF65-F5344CB8AC3E}">
        <p14:creationId xmlns:p14="http://schemas.microsoft.com/office/powerpoint/2010/main" val="1365624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214011" y="470324"/>
            <a:ext cx="8715983"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14011" y="6425288"/>
            <a:ext cx="8715983"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21895" y="4994232"/>
            <a:ext cx="5724293" cy="738664"/>
          </a:xfrm>
          <a:prstGeom prst="rect">
            <a:avLst/>
          </a:prstGeom>
          <a:noFill/>
        </p:spPr>
        <p:txBody>
          <a:bodyPr wrap="square" rtlCol="0">
            <a:spAutoFit/>
          </a:bodyPr>
          <a:lstStyle/>
          <a:p>
            <a:r>
              <a:rPr lang="en-US" sz="1400" dirty="0">
                <a:latin typeface="Arial" charset="0"/>
                <a:ea typeface="Arial" charset="0"/>
                <a:cs typeface="Arial" charset="0"/>
              </a:rPr>
              <a:t>When a silent alert is generated, monitoring personnel can still connect with the Loner device. However the Loner will not beep and it will be in a ‘listen only’ mode.</a:t>
            </a:r>
          </a:p>
        </p:txBody>
      </p:sp>
      <p:cxnSp>
        <p:nvCxnSpPr>
          <p:cNvPr id="17" name="Straight Connector 16"/>
          <p:cNvCxnSpPr/>
          <p:nvPr/>
        </p:nvCxnSpPr>
        <p:spPr>
          <a:xfrm>
            <a:off x="197623"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7" name="Picture 6" descr="call cen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310" y="2184383"/>
            <a:ext cx="1737490" cy="2644227"/>
          </a:xfrm>
          <a:prstGeom prst="rect">
            <a:avLst/>
          </a:prstGeom>
        </p:spPr>
      </p:pic>
      <p:pic>
        <p:nvPicPr>
          <p:cNvPr id="25" name="Picture 24"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732" y="2653423"/>
            <a:ext cx="1104625" cy="186512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3" name="TextBox 12"/>
          <p:cNvSpPr txBox="1"/>
          <p:nvPr/>
        </p:nvSpPr>
        <p:spPr>
          <a:xfrm>
            <a:off x="161480" y="149565"/>
            <a:ext cx="3507619" cy="307777"/>
          </a:xfrm>
          <a:prstGeom prst="rect">
            <a:avLst/>
          </a:prstGeom>
          <a:noFill/>
        </p:spPr>
        <p:txBody>
          <a:bodyPr wrap="square" rtlCol="0">
            <a:spAutoFit/>
          </a:bodyPr>
          <a:lstStyle/>
          <a:p>
            <a:r>
              <a:rPr lang="en-US" sz="1400" dirty="0">
                <a:solidFill>
                  <a:srgbClr val="B2B4B3"/>
                </a:solidFill>
                <a:latin typeface="Arial" charset="0"/>
              </a:rPr>
              <a:t>RECEIVING A VOICE CALL</a:t>
            </a:r>
          </a:p>
        </p:txBody>
      </p:sp>
      <p:sp>
        <p:nvSpPr>
          <p:cNvPr id="14" name="TextBox 13"/>
          <p:cNvSpPr txBox="1"/>
          <p:nvPr/>
        </p:nvSpPr>
        <p:spPr>
          <a:xfrm>
            <a:off x="635945" y="996476"/>
            <a:ext cx="8331456"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a:solidFill>
                  <a:srgbClr val="A6192E"/>
                </a:solidFill>
                <a:latin typeface="Arial" charset="0"/>
                <a:cs typeface="Arial" charset="0"/>
              </a:rPr>
              <a:t>RECEIVING A VOICE CALL – AFTER A SILENT ALERT </a:t>
            </a:r>
          </a:p>
        </p:txBody>
      </p:sp>
      <p:cxnSp>
        <p:nvCxnSpPr>
          <p:cNvPr id="16" name="Straight Arrow Connector 15"/>
          <p:cNvCxnSpPr/>
          <p:nvPr/>
        </p:nvCxnSpPr>
        <p:spPr>
          <a:xfrm>
            <a:off x="4053601" y="3506495"/>
            <a:ext cx="754678"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Oval Callout 18"/>
          <p:cNvSpPr/>
          <p:nvPr/>
        </p:nvSpPr>
        <p:spPr>
          <a:xfrm>
            <a:off x="6148316" y="2150533"/>
            <a:ext cx="1046169" cy="840158"/>
          </a:xfrm>
          <a:prstGeom prst="wedgeEllipseCallout">
            <a:avLst>
              <a:gd name="adj1" fmla="val -56615"/>
              <a:gd name="adj2" fmla="val 77825"/>
            </a:avLst>
          </a:prstGeom>
          <a:solidFill>
            <a:srgbClr val="A61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sz="1000" dirty="0">
                <a:latin typeface="Arial" charset="0"/>
                <a:cs typeface="Arial" charset="0"/>
              </a:rPr>
              <a:t>…</a:t>
            </a:r>
            <a:endParaRPr lang="en-US" sz="1000" dirty="0">
              <a:latin typeface="Arial" charset="0"/>
              <a:cs typeface="Arial" charset="0"/>
            </a:endParaRPr>
          </a:p>
        </p:txBody>
      </p:sp>
    </p:spTree>
    <p:extLst>
      <p:ext uri="{BB962C8B-B14F-4D97-AF65-F5344CB8AC3E}">
        <p14:creationId xmlns:p14="http://schemas.microsoft.com/office/powerpoint/2010/main" val="258617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50015" y="1814171"/>
            <a:ext cx="2450284" cy="461665"/>
          </a:xfrm>
          <a:prstGeom prst="rect">
            <a:avLst/>
          </a:prstGeom>
          <a:noFill/>
        </p:spPr>
        <p:txBody>
          <a:bodyPr wrap="square" rtlCol="0">
            <a:spAutoFit/>
          </a:bodyPr>
          <a:lstStyle/>
          <a:p>
            <a:pPr algn="ctr"/>
            <a:r>
              <a:rPr lang="en-US" sz="2400" spc="300" dirty="0">
                <a:solidFill>
                  <a:srgbClr val="A6192E"/>
                </a:solidFill>
                <a:latin typeface="Arial" charset="0"/>
                <a:cs typeface="Arial" charset="0"/>
              </a:rPr>
              <a:t>CONTENTS</a:t>
            </a:r>
          </a:p>
        </p:txBody>
      </p:sp>
      <p:sp>
        <p:nvSpPr>
          <p:cNvPr id="3" name="TextBox 2"/>
          <p:cNvSpPr txBox="1"/>
          <p:nvPr/>
        </p:nvSpPr>
        <p:spPr>
          <a:xfrm>
            <a:off x="3370337" y="2477713"/>
            <a:ext cx="5559655" cy="2308324"/>
          </a:xfrm>
          <a:prstGeom prst="rect">
            <a:avLst/>
          </a:prstGeom>
          <a:noFill/>
        </p:spPr>
        <p:txBody>
          <a:bodyPr wrap="square" rtlCol="0">
            <a:spAutoFit/>
          </a:bodyPr>
          <a:lstStyle/>
          <a:p>
            <a:pPr>
              <a:lnSpc>
                <a:spcPct val="130000"/>
              </a:lnSpc>
            </a:pPr>
            <a:r>
              <a:rPr lang="en-US" sz="1600" spc="300" dirty="0">
                <a:solidFill>
                  <a:srgbClr val="101820"/>
                </a:solidFill>
                <a:latin typeface="Arial" charset="0"/>
                <a:cs typeface="Arial" charset="0"/>
              </a:rPr>
              <a:t>About the device</a:t>
            </a:r>
          </a:p>
          <a:p>
            <a:pPr>
              <a:lnSpc>
                <a:spcPct val="130000"/>
              </a:lnSpc>
            </a:pPr>
            <a:r>
              <a:rPr lang="en-US" sz="1600" spc="300" dirty="0">
                <a:solidFill>
                  <a:srgbClr val="101820"/>
                </a:solidFill>
                <a:latin typeface="Arial" charset="0"/>
                <a:cs typeface="Arial" charset="0"/>
              </a:rPr>
              <a:t>Starting your shift</a:t>
            </a:r>
          </a:p>
          <a:p>
            <a:pPr>
              <a:lnSpc>
                <a:spcPct val="130000"/>
              </a:lnSpc>
            </a:pPr>
            <a:r>
              <a:rPr lang="en-US" sz="1600" spc="300" dirty="0">
                <a:solidFill>
                  <a:srgbClr val="101820"/>
                </a:solidFill>
                <a:latin typeface="Arial" charset="0"/>
                <a:cs typeface="Arial" charset="0"/>
              </a:rPr>
              <a:t>During your shift</a:t>
            </a:r>
          </a:p>
          <a:p>
            <a:pPr>
              <a:lnSpc>
                <a:spcPct val="130000"/>
              </a:lnSpc>
            </a:pPr>
            <a:r>
              <a:rPr lang="en-US" sz="1600" spc="300" dirty="0">
                <a:solidFill>
                  <a:srgbClr val="101820"/>
                </a:solidFill>
                <a:latin typeface="Arial" charset="0"/>
                <a:cs typeface="Arial" charset="0"/>
              </a:rPr>
              <a:t>Generating Manual Alerts</a:t>
            </a:r>
          </a:p>
          <a:p>
            <a:pPr>
              <a:lnSpc>
                <a:spcPct val="130000"/>
              </a:lnSpc>
            </a:pPr>
            <a:r>
              <a:rPr lang="en-US" sz="1600" spc="300" dirty="0">
                <a:solidFill>
                  <a:srgbClr val="101820"/>
                </a:solidFill>
                <a:latin typeface="Arial" charset="0"/>
                <a:cs typeface="Arial" charset="0"/>
              </a:rPr>
              <a:t>Receiving a voice call</a:t>
            </a:r>
          </a:p>
          <a:p>
            <a:pPr>
              <a:lnSpc>
                <a:spcPct val="130000"/>
              </a:lnSpc>
            </a:pPr>
            <a:r>
              <a:rPr lang="en-US" sz="1600" spc="300" dirty="0">
                <a:solidFill>
                  <a:srgbClr val="101820"/>
                </a:solidFill>
                <a:latin typeface="Arial" charset="0"/>
                <a:cs typeface="Arial" charset="0"/>
              </a:rPr>
              <a:t>Ending your shift</a:t>
            </a:r>
          </a:p>
          <a:p>
            <a:pPr>
              <a:lnSpc>
                <a:spcPct val="120000"/>
              </a:lnSpc>
            </a:pPr>
            <a:r>
              <a:rPr lang="en-US" sz="1600" spc="300" dirty="0">
                <a:solidFill>
                  <a:srgbClr val="101820"/>
                </a:solidFill>
                <a:latin typeface="Arial" charset="0"/>
                <a:cs typeface="Arial" charset="0"/>
              </a:rPr>
              <a:t>Questions?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Tree>
    <p:extLst>
      <p:ext uri="{BB962C8B-B14F-4D97-AF65-F5344CB8AC3E}">
        <p14:creationId xmlns:p14="http://schemas.microsoft.com/office/powerpoint/2010/main" val="1179659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3122681"/>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NOTIFICATIONS</a:t>
            </a:r>
          </a:p>
        </p:txBody>
      </p:sp>
    </p:spTree>
    <p:extLst>
      <p:ext uri="{BB962C8B-B14F-4D97-AF65-F5344CB8AC3E}">
        <p14:creationId xmlns:p14="http://schemas.microsoft.com/office/powerpoint/2010/main" val="1086982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9048" y="1394881"/>
            <a:ext cx="4848674" cy="369332"/>
          </a:xfrm>
          <a:prstGeom prst="rect">
            <a:avLst/>
          </a:prstGeom>
          <a:noFill/>
        </p:spPr>
        <p:txBody>
          <a:bodyPr wrap="square" rtlCol="0">
            <a:spAutoFit/>
          </a:bodyPr>
          <a:lstStyle/>
          <a:p>
            <a:pPr algn="ctr"/>
            <a:r>
              <a:rPr lang="en-US" dirty="0">
                <a:latin typeface="Arial" charset="0"/>
                <a:cs typeface="Arial" charset="0"/>
              </a:rPr>
              <a:t>Link lost alarm</a:t>
            </a:r>
          </a:p>
        </p:txBody>
      </p:sp>
      <p:sp>
        <p:nvSpPr>
          <p:cNvPr id="20" name="TextBox 19"/>
          <p:cNvSpPr txBox="1"/>
          <p:nvPr/>
        </p:nvSpPr>
        <p:spPr>
          <a:xfrm>
            <a:off x="342435" y="1842298"/>
            <a:ext cx="3479199" cy="523220"/>
          </a:xfrm>
          <a:prstGeom prst="rect">
            <a:avLst/>
          </a:prstGeom>
          <a:noFill/>
        </p:spPr>
        <p:txBody>
          <a:bodyPr wrap="square" rtlCol="0">
            <a:spAutoFit/>
          </a:bodyPr>
          <a:lstStyle/>
          <a:p>
            <a:pPr algn="ctr"/>
            <a:r>
              <a:rPr lang="en-US" sz="1400" dirty="0">
                <a:latin typeface="Arial" charset="0"/>
                <a:cs typeface="Arial" charset="0"/>
              </a:rPr>
              <a:t>Your Loner will notify you if it loses cellular communication.</a:t>
            </a:r>
          </a:p>
        </p:txBody>
      </p:sp>
      <p:sp>
        <p:nvSpPr>
          <p:cNvPr id="54" name="TextBox 53"/>
          <p:cNvSpPr txBox="1"/>
          <p:nvPr/>
        </p:nvSpPr>
        <p:spPr>
          <a:xfrm>
            <a:off x="540054" y="4325074"/>
            <a:ext cx="3969280" cy="1169551"/>
          </a:xfrm>
          <a:prstGeom prst="rect">
            <a:avLst/>
          </a:prstGeom>
          <a:noFill/>
        </p:spPr>
        <p:txBody>
          <a:bodyPr wrap="square" rtlCol="0">
            <a:spAutoFit/>
          </a:bodyPr>
          <a:lstStyle/>
          <a:p>
            <a:r>
              <a:rPr lang="en-US" sz="1400" dirty="0">
                <a:latin typeface="Arial" charset="0"/>
                <a:cs typeface="Arial" charset="0"/>
              </a:rPr>
              <a:t>Your Loner SureSafe light will begin blinking to confirm that your safety is not being monitored.</a:t>
            </a:r>
          </a:p>
          <a:p>
            <a:r>
              <a:rPr lang="en-US" sz="1400" dirty="0">
                <a:latin typeface="Arial" charset="0"/>
                <a:cs typeface="Arial" charset="0"/>
              </a:rPr>
              <a:t>If configured, the device may initiate a link lost alarm.</a:t>
            </a:r>
          </a:p>
          <a:p>
            <a:pPr algn="ctr"/>
            <a:endParaRPr lang="en-US" sz="1400" dirty="0">
              <a:latin typeface="Arial" charset="0"/>
              <a:cs typeface="Arial" charset="0"/>
            </a:endParaRPr>
          </a:p>
        </p:txBody>
      </p:sp>
      <p:pic>
        <p:nvPicPr>
          <p:cNvPr id="86" name="Picture 85" descr="M6 dev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043" y="2479432"/>
            <a:ext cx="901989" cy="1522981"/>
          </a:xfrm>
          <a:prstGeom prst="rect">
            <a:avLst/>
          </a:prstGeom>
        </p:spPr>
      </p:pic>
      <p:pic>
        <p:nvPicPr>
          <p:cNvPr id="87" name="Picture 86" descr="power button - off.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857" y="3297519"/>
            <a:ext cx="135518" cy="135518"/>
          </a:xfrm>
          <a:prstGeom prst="rect">
            <a:avLst/>
          </a:prstGeom>
        </p:spPr>
      </p:pic>
      <p:sp>
        <p:nvSpPr>
          <p:cNvPr id="92" name="TextBox 91"/>
          <p:cNvSpPr txBox="1"/>
          <p:nvPr/>
        </p:nvSpPr>
        <p:spPr>
          <a:xfrm>
            <a:off x="580284" y="2710908"/>
            <a:ext cx="1501751" cy="738664"/>
          </a:xfrm>
          <a:prstGeom prst="rect">
            <a:avLst/>
          </a:prstGeom>
          <a:noFill/>
        </p:spPr>
        <p:txBody>
          <a:bodyPr wrap="square" rtlCol="0">
            <a:spAutoFit/>
          </a:bodyPr>
          <a:lstStyle/>
          <a:p>
            <a:pPr algn="ctr"/>
            <a:r>
              <a:rPr lang="en-US" sz="1400" dirty="0">
                <a:latin typeface="Arial" charset="0"/>
                <a:cs typeface="Arial" charset="0"/>
              </a:rPr>
              <a:t>SureSafe monitoring light </a:t>
            </a:r>
          </a:p>
          <a:p>
            <a:pPr algn="ctr"/>
            <a:r>
              <a:rPr lang="en-US" sz="1400" dirty="0">
                <a:latin typeface="Arial" charset="0"/>
                <a:cs typeface="Arial" charset="0"/>
              </a:rPr>
              <a:t>BLINKING</a:t>
            </a:r>
          </a:p>
        </p:txBody>
      </p:sp>
      <p:pic>
        <p:nvPicPr>
          <p:cNvPr id="94" name="Picture 93" descr="flashing green power butt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7452" y="3407256"/>
            <a:ext cx="413566" cy="419474"/>
          </a:xfrm>
          <a:prstGeom prst="rect">
            <a:avLst/>
          </a:prstGeom>
        </p:spPr>
      </p:pic>
      <p:pic>
        <p:nvPicPr>
          <p:cNvPr id="95" name="Picture 94" descr="power button off.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540054" y="3494403"/>
            <a:ext cx="245185" cy="245185"/>
          </a:xfrm>
          <a:prstGeom prst="rect">
            <a:avLst/>
          </a:prstGeom>
        </p:spPr>
      </p:pic>
      <p:pic>
        <p:nvPicPr>
          <p:cNvPr id="96" name="Picture 95" descr="flashing green power butto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0634" y="3407256"/>
            <a:ext cx="413566" cy="419474"/>
          </a:xfrm>
          <a:prstGeom prst="rect">
            <a:avLst/>
          </a:prstGeom>
        </p:spPr>
      </p:pic>
      <p:pic>
        <p:nvPicPr>
          <p:cNvPr id="97" name="Picture 96" descr="power button off.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403235" y="3494403"/>
            <a:ext cx="245185" cy="245185"/>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1" name="TextBox 20"/>
          <p:cNvSpPr txBox="1"/>
          <p:nvPr/>
        </p:nvSpPr>
        <p:spPr>
          <a:xfrm>
            <a:off x="161480" y="149565"/>
            <a:ext cx="3507619" cy="307777"/>
          </a:xfrm>
          <a:prstGeom prst="rect">
            <a:avLst/>
          </a:prstGeom>
          <a:noFill/>
        </p:spPr>
        <p:txBody>
          <a:bodyPr wrap="square" rtlCol="0">
            <a:spAutoFit/>
          </a:bodyPr>
          <a:lstStyle/>
          <a:p>
            <a:r>
              <a:rPr lang="en-US" sz="1400" dirty="0">
                <a:solidFill>
                  <a:srgbClr val="B2B4B3"/>
                </a:solidFill>
                <a:latin typeface="Arial" charset="0"/>
              </a:rPr>
              <a:t>NOTIFICATIONS</a:t>
            </a:r>
          </a:p>
        </p:txBody>
      </p:sp>
      <p:cxnSp>
        <p:nvCxnSpPr>
          <p:cNvPr id="24" name="Straight Arrow Connector 23"/>
          <p:cNvCxnSpPr/>
          <p:nvPr/>
        </p:nvCxnSpPr>
        <p:spPr>
          <a:xfrm>
            <a:off x="2105010" y="3365278"/>
            <a:ext cx="754678" cy="1"/>
          </a:xfrm>
          <a:prstGeom prst="straightConnector1">
            <a:avLst/>
          </a:prstGeom>
          <a:ln>
            <a:solidFill>
              <a:srgbClr val="10182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09334" y="1417491"/>
            <a:ext cx="4848674" cy="369332"/>
          </a:xfrm>
          <a:prstGeom prst="rect">
            <a:avLst/>
          </a:prstGeom>
          <a:noFill/>
        </p:spPr>
        <p:txBody>
          <a:bodyPr wrap="square" rtlCol="0">
            <a:spAutoFit/>
          </a:bodyPr>
          <a:lstStyle/>
          <a:p>
            <a:pPr algn="ctr"/>
            <a:r>
              <a:rPr lang="en-US" dirty="0">
                <a:latin typeface="Arial" charset="0"/>
                <a:cs typeface="Arial" charset="0"/>
              </a:rPr>
              <a:t>Low battery alarm</a:t>
            </a:r>
          </a:p>
        </p:txBody>
      </p:sp>
      <p:sp>
        <p:nvSpPr>
          <p:cNvPr id="26" name="TextBox 25"/>
          <p:cNvSpPr txBox="1"/>
          <p:nvPr/>
        </p:nvSpPr>
        <p:spPr>
          <a:xfrm>
            <a:off x="4932528" y="1842298"/>
            <a:ext cx="4002286" cy="738664"/>
          </a:xfrm>
          <a:prstGeom prst="rect">
            <a:avLst/>
          </a:prstGeom>
          <a:noFill/>
        </p:spPr>
        <p:txBody>
          <a:bodyPr wrap="square" rtlCol="0">
            <a:spAutoFit/>
          </a:bodyPr>
          <a:lstStyle/>
          <a:p>
            <a:pPr algn="ctr"/>
            <a:r>
              <a:rPr lang="en-US" sz="1400" dirty="0">
                <a:latin typeface="Arial" charset="0"/>
                <a:cs typeface="Arial" charset="0"/>
              </a:rPr>
              <a:t>Your Loner device is configured to signal to you when the battery falls below a certain configured percentage  </a:t>
            </a:r>
          </a:p>
        </p:txBody>
      </p:sp>
      <p:sp>
        <p:nvSpPr>
          <p:cNvPr id="27" name="TextBox 26"/>
          <p:cNvSpPr txBox="1"/>
          <p:nvPr/>
        </p:nvSpPr>
        <p:spPr>
          <a:xfrm>
            <a:off x="5842966" y="4278489"/>
            <a:ext cx="2732039" cy="1169551"/>
          </a:xfrm>
          <a:prstGeom prst="rect">
            <a:avLst/>
          </a:prstGeom>
          <a:noFill/>
        </p:spPr>
        <p:txBody>
          <a:bodyPr wrap="square" rtlCol="0">
            <a:spAutoFit/>
          </a:bodyPr>
          <a:lstStyle/>
          <a:p>
            <a:r>
              <a:rPr lang="en-US" sz="1400" dirty="0">
                <a:latin typeface="Arial" charset="0"/>
                <a:cs typeface="Arial" charset="0"/>
              </a:rPr>
              <a:t>Low battery alarm is characterized by a short beep and a quick flash every 5 minutes. Charge your device as soon as possible.</a:t>
            </a:r>
          </a:p>
        </p:txBody>
      </p:sp>
      <p:pic>
        <p:nvPicPr>
          <p:cNvPr id="28" name="Picture 27" descr="Battery Icons - Colorful 128px (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6268864" y="2620237"/>
            <a:ext cx="1625600" cy="1625600"/>
          </a:xfrm>
          <a:prstGeom prst="rect">
            <a:avLst/>
          </a:prstGeom>
        </p:spPr>
      </p:pic>
      <p:pic>
        <p:nvPicPr>
          <p:cNvPr id="2" name="low battery - tri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06712" y="5185657"/>
            <a:ext cx="307168" cy="307168"/>
          </a:xfrm>
          <a:prstGeom prst="rect">
            <a:avLst/>
          </a:prstGeom>
        </p:spPr>
      </p:pic>
      <p:pic>
        <p:nvPicPr>
          <p:cNvPr id="3" name="link los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8899" y="5036256"/>
            <a:ext cx="298553" cy="298553"/>
          </a:xfrm>
          <a:prstGeom prst="rect">
            <a:avLst/>
          </a:prstGeom>
        </p:spPr>
      </p:pic>
    </p:spTree>
    <p:extLst>
      <p:ext uri="{BB962C8B-B14F-4D97-AF65-F5344CB8AC3E}">
        <p14:creationId xmlns:p14="http://schemas.microsoft.com/office/powerpoint/2010/main" val="3083031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6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rcRect l="7593" r="7732"/>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ENDING YOUR SHIFT</a:t>
            </a:r>
          </a:p>
        </p:txBody>
      </p:sp>
    </p:spTree>
    <p:extLst>
      <p:ext uri="{BB962C8B-B14F-4D97-AF65-F5344CB8AC3E}">
        <p14:creationId xmlns:p14="http://schemas.microsoft.com/office/powerpoint/2010/main" val="4207669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653023" y="2355743"/>
            <a:ext cx="2766044" cy="2246769"/>
          </a:xfrm>
          <a:prstGeom prst="rect">
            <a:avLst/>
          </a:prstGeom>
          <a:noFill/>
        </p:spPr>
        <p:txBody>
          <a:bodyPr wrap="square" rtlCol="0">
            <a:spAutoFit/>
          </a:bodyPr>
          <a:lstStyle/>
          <a:p>
            <a:r>
              <a:rPr lang="en-US" sz="1400" dirty="0">
                <a:latin typeface="Arial" charset="0"/>
                <a:cs typeface="Arial" charset="0"/>
              </a:rPr>
              <a:t>Press the power button until beeping and vibration stops (usually 3 seconds)</a:t>
            </a:r>
          </a:p>
          <a:p>
            <a:endParaRPr lang="en-US" sz="1400" dirty="0">
              <a:latin typeface="Arial" charset="0"/>
              <a:cs typeface="Arial" charset="0"/>
            </a:endParaRPr>
          </a:p>
          <a:p>
            <a:r>
              <a:rPr lang="en-US" sz="1400" dirty="0">
                <a:latin typeface="Arial" charset="0"/>
                <a:cs typeface="Arial" charset="0"/>
              </a:rPr>
              <a:t>The device will begin its shutdown sequence and the SureSafe light will flash and then turn off once your Loner logs off from the Blackline Safety Network.</a:t>
            </a:r>
          </a:p>
        </p:txBody>
      </p:sp>
      <p:grpSp>
        <p:nvGrpSpPr>
          <p:cNvPr id="12" name="Group 11"/>
          <p:cNvGrpSpPr/>
          <p:nvPr/>
        </p:nvGrpSpPr>
        <p:grpSpPr>
          <a:xfrm>
            <a:off x="1573163" y="2372114"/>
            <a:ext cx="847206" cy="913778"/>
            <a:chOff x="3390605" y="2372114"/>
            <a:chExt cx="847206" cy="913778"/>
          </a:xfrm>
        </p:grpSpPr>
        <p:pic>
          <p:nvPicPr>
            <p:cNvPr id="3" name="Picture 2"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11417586">
              <a:off x="3699330" y="2372114"/>
              <a:ext cx="538481" cy="913778"/>
            </a:xfrm>
            <a:prstGeom prst="rect">
              <a:avLst/>
            </a:prstGeom>
          </p:spPr>
        </p:pic>
        <p:sp>
          <p:nvSpPr>
            <p:cNvPr id="11" name="TextBox 10"/>
            <p:cNvSpPr txBox="1"/>
            <p:nvPr/>
          </p:nvSpPr>
          <p:spPr>
            <a:xfrm>
              <a:off x="3390605" y="2683744"/>
              <a:ext cx="308210" cy="369332"/>
            </a:xfrm>
            <a:prstGeom prst="rect">
              <a:avLst/>
            </a:prstGeom>
            <a:noFill/>
          </p:spPr>
          <p:txBody>
            <a:bodyPr wrap="square" rtlCol="0">
              <a:spAutoFit/>
            </a:bodyPr>
            <a:lstStyle/>
            <a:p>
              <a:endParaRPr lang="en-US" dirty="0">
                <a:solidFill>
                  <a:schemeClr val="bg1">
                    <a:lumMod val="65000"/>
                  </a:schemeClr>
                </a:solidFill>
                <a:latin typeface="Arial" charset="0"/>
              </a:endParaRPr>
            </a:p>
          </p:txBody>
        </p:sp>
      </p:grpSp>
      <p:grpSp>
        <p:nvGrpSpPr>
          <p:cNvPr id="22" name="Group 21"/>
          <p:cNvGrpSpPr/>
          <p:nvPr/>
        </p:nvGrpSpPr>
        <p:grpSpPr>
          <a:xfrm>
            <a:off x="2391629" y="1720907"/>
            <a:ext cx="913778" cy="877788"/>
            <a:chOff x="4209071" y="1720907"/>
            <a:chExt cx="913778" cy="877788"/>
          </a:xfrm>
        </p:grpSpPr>
        <p:pic>
          <p:nvPicPr>
            <p:cNvPr id="18" name="Picture 17"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16409838">
              <a:off x="4396719" y="1872566"/>
              <a:ext cx="538481" cy="913778"/>
            </a:xfrm>
            <a:prstGeom prst="rect">
              <a:avLst/>
            </a:prstGeom>
          </p:spPr>
        </p:pic>
        <p:sp>
          <p:nvSpPr>
            <p:cNvPr id="20" name="TextBox 19"/>
            <p:cNvSpPr txBox="1"/>
            <p:nvPr/>
          </p:nvSpPr>
          <p:spPr>
            <a:xfrm>
              <a:off x="4549073" y="1720907"/>
              <a:ext cx="308210" cy="369332"/>
            </a:xfrm>
            <a:prstGeom prst="rect">
              <a:avLst/>
            </a:prstGeom>
            <a:noFill/>
          </p:spPr>
          <p:txBody>
            <a:bodyPr wrap="square" rtlCol="0">
              <a:spAutoFit/>
            </a:bodyPr>
            <a:lstStyle/>
            <a:p>
              <a:endParaRPr lang="en-US" dirty="0">
                <a:solidFill>
                  <a:srgbClr val="A6A6A6"/>
                </a:solidFill>
                <a:latin typeface="Arial" charset="0"/>
              </a:endParaRPr>
            </a:p>
          </p:txBody>
        </p:sp>
      </p:grpSp>
      <p:pic>
        <p:nvPicPr>
          <p:cNvPr id="19" name="Picture 18" descr="Untitled-3-21.png"/>
          <p:cNvPicPr>
            <a:picLocks noChangeAspect="1"/>
          </p:cNvPicPr>
          <p:nvPr/>
        </p:nvPicPr>
        <p:blipFill rotWithShape="1">
          <a:blip r:embed="rId3">
            <a:extLst>
              <a:ext uri="{28A0092B-C50C-407E-A947-70E740481C1C}">
                <a14:useLocalDpi xmlns:a14="http://schemas.microsoft.com/office/drawing/2010/main" val="0"/>
              </a:ext>
            </a:extLst>
          </a:blip>
          <a:srcRect l="39383" t="33514" r="43366" b="37213"/>
          <a:stretch/>
        </p:blipFill>
        <p:spPr>
          <a:xfrm rot="249475">
            <a:off x="3368444" y="2349676"/>
            <a:ext cx="538481" cy="913778"/>
          </a:xfrm>
          <a:prstGeom prst="rect">
            <a:avLst/>
          </a:prstGeom>
        </p:spPr>
      </p:pic>
      <p:sp>
        <p:nvSpPr>
          <p:cNvPr id="25" name="TextBox 2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sp>
        <p:nvSpPr>
          <p:cNvPr id="8" name="Rectangle 7"/>
          <p:cNvSpPr/>
          <p:nvPr/>
        </p:nvSpPr>
        <p:spPr>
          <a:xfrm>
            <a:off x="4653023" y="4463156"/>
            <a:ext cx="2993165" cy="276999"/>
          </a:xfrm>
          <a:prstGeom prst="rect">
            <a:avLst/>
          </a:prstGeom>
        </p:spPr>
        <p:txBody>
          <a:bodyPr wrap="square">
            <a:spAutoFit/>
          </a:bodyPr>
          <a:lstStyle/>
          <a:p>
            <a:r>
              <a:rPr lang="en-US" sz="1200" dirty="0">
                <a:solidFill>
                  <a:srgbClr val="C0504D"/>
                </a:solidFill>
                <a:latin typeface="Arial" charset="0"/>
                <a:cs typeface="Arial" charset="0"/>
              </a:rPr>
              <a:t>Your safety is no longer being monitored</a:t>
            </a:r>
          </a:p>
        </p:txBody>
      </p:sp>
      <p:pic>
        <p:nvPicPr>
          <p:cNvPr id="31" name="Picture 30"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35" y="2433248"/>
            <a:ext cx="1343584" cy="2268600"/>
          </a:xfrm>
          <a:prstGeom prst="rect">
            <a:avLst/>
          </a:prstGeom>
        </p:spPr>
      </p:pic>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845060" y="3622911"/>
            <a:ext cx="1833865" cy="2260909"/>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24" name="TextBox 23"/>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a:solidFill>
                  <a:srgbClr val="A6192E"/>
                </a:solidFill>
                <a:latin typeface="Arial" charset="0"/>
                <a:cs typeface="Arial" charset="0"/>
              </a:rPr>
              <a:t>TURNING OFF YOUR LONER DEVICE</a:t>
            </a:r>
          </a:p>
        </p:txBody>
      </p:sp>
    </p:spTree>
    <p:extLst>
      <p:ext uri="{BB962C8B-B14F-4D97-AF65-F5344CB8AC3E}">
        <p14:creationId xmlns:p14="http://schemas.microsoft.com/office/powerpoint/2010/main" val="2642427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447831" y="4289318"/>
            <a:ext cx="304267" cy="1110306"/>
            <a:chOff x="4489690" y="4787900"/>
            <a:chExt cx="443708" cy="1619144"/>
          </a:xfrm>
        </p:grpSpPr>
        <p:sp>
          <p:nvSpPr>
            <p:cNvPr id="41" name="Rectangle 40"/>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2" name="Rectangle 41"/>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3" name="Rectangle 42"/>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4" name="Rectangle 43"/>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5" name="Rectangle 44"/>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6" name="Rectangle 45"/>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7" name="Rectangle 46"/>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49" name="Rectangle 48"/>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50" name="Straight Connector 49"/>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124318" y="1484399"/>
            <a:ext cx="4848674" cy="523220"/>
          </a:xfrm>
          <a:prstGeom prst="rect">
            <a:avLst/>
          </a:prstGeom>
          <a:noFill/>
        </p:spPr>
        <p:txBody>
          <a:bodyPr wrap="square" rtlCol="0">
            <a:spAutoFit/>
          </a:bodyPr>
          <a:lstStyle/>
          <a:p>
            <a:pPr algn="ctr"/>
            <a:r>
              <a:rPr lang="en-US" sz="1400" dirty="0">
                <a:latin typeface="Arial" charset="0"/>
                <a:cs typeface="Arial" charset="0"/>
              </a:rPr>
              <a:t>Full charge takes approx 4 hours</a:t>
            </a:r>
          </a:p>
          <a:p>
            <a:pPr algn="ctr"/>
            <a:r>
              <a:rPr lang="en-US" sz="1400" dirty="0">
                <a:latin typeface="Arial" charset="0"/>
                <a:cs typeface="Arial" charset="0"/>
              </a:rPr>
              <a:t>Battery Life is 20 hours</a:t>
            </a:r>
          </a:p>
        </p:txBody>
      </p:sp>
      <p:grpSp>
        <p:nvGrpSpPr>
          <p:cNvPr id="31" name="Group 30"/>
          <p:cNvGrpSpPr/>
          <p:nvPr/>
        </p:nvGrpSpPr>
        <p:grpSpPr>
          <a:xfrm>
            <a:off x="2400120" y="4656678"/>
            <a:ext cx="304267" cy="1110306"/>
            <a:chOff x="4489690" y="4787900"/>
            <a:chExt cx="443708" cy="1619144"/>
          </a:xfrm>
        </p:grpSpPr>
        <p:sp>
          <p:nvSpPr>
            <p:cNvPr id="11" name="Rectangle 10"/>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0" name="Rectangle 19"/>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1" name="Rectangle 20"/>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2" name="Rectangle 21"/>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3" name="Rectangle 22"/>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4" name="Rectangle 23"/>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7" name="Rectangle 26"/>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8" name="Rectangle 27"/>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3" name="Straight Connector 12"/>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1524924" y="2072436"/>
            <a:ext cx="1893029" cy="600164"/>
          </a:xfrm>
          <a:prstGeom prst="rect">
            <a:avLst/>
          </a:prstGeom>
          <a:noFill/>
        </p:spPr>
        <p:txBody>
          <a:bodyPr wrap="square" rtlCol="0">
            <a:spAutoFit/>
          </a:bodyPr>
          <a:lstStyle/>
          <a:p>
            <a:pPr algn="ctr"/>
            <a:r>
              <a:rPr lang="en-US" sz="1100" dirty="0">
                <a:latin typeface="Arial" charset="0"/>
                <a:cs typeface="Arial" charset="0"/>
              </a:rPr>
              <a:t>Insert the charger into the bottom of the device and connect to power source</a:t>
            </a:r>
          </a:p>
        </p:txBody>
      </p:sp>
      <p:grpSp>
        <p:nvGrpSpPr>
          <p:cNvPr id="69" name="Group 68"/>
          <p:cNvGrpSpPr/>
          <p:nvPr/>
        </p:nvGrpSpPr>
        <p:grpSpPr>
          <a:xfrm>
            <a:off x="6528079" y="4291428"/>
            <a:ext cx="304267" cy="1110306"/>
            <a:chOff x="4489690" y="4787900"/>
            <a:chExt cx="443708" cy="1619144"/>
          </a:xfrm>
        </p:grpSpPr>
        <p:sp>
          <p:nvSpPr>
            <p:cNvPr id="70" name="Rectangle 69"/>
            <p:cNvSpPr/>
            <p:nvPr/>
          </p:nvSpPr>
          <p:spPr>
            <a:xfrm>
              <a:off x="4489690" y="5014336"/>
              <a:ext cx="440678" cy="33941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1" name="Rectangle 70"/>
            <p:cNvSpPr/>
            <p:nvPr/>
          </p:nvSpPr>
          <p:spPr>
            <a:xfrm>
              <a:off x="4593693" y="5353746"/>
              <a:ext cx="232673" cy="339410"/>
            </a:xfrm>
            <a:prstGeom prst="rect">
              <a:avLst/>
            </a:prstGeom>
            <a:solidFill>
              <a:schemeClr val="accent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2" name="Rectangle 71"/>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3" name="Rectangle 72"/>
            <p:cNvSpPr/>
            <p:nvPr/>
          </p:nvSpPr>
          <p:spPr>
            <a:xfrm>
              <a:off x="4659379" y="5693156"/>
              <a:ext cx="101301" cy="205050"/>
            </a:xfrm>
            <a:prstGeom prst="rect">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4" name="Rectangle 73"/>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5" name="Rectangle 74"/>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6" name="Rectangle 75"/>
            <p:cNvSpPr/>
            <p:nvPr/>
          </p:nvSpPr>
          <p:spPr>
            <a:xfrm>
              <a:off x="448969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7" name="Rectangle 76"/>
            <p:cNvSpPr/>
            <p:nvPr/>
          </p:nvSpPr>
          <p:spPr>
            <a:xfrm>
              <a:off x="4842480" y="5014336"/>
              <a:ext cx="90918" cy="4571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78" name="Straight Connector 77"/>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85" name="TextBox 84"/>
          <p:cNvSpPr txBox="1"/>
          <p:nvPr/>
        </p:nvSpPr>
        <p:spPr>
          <a:xfrm>
            <a:off x="3602141" y="2061238"/>
            <a:ext cx="1893029" cy="600164"/>
          </a:xfrm>
          <a:prstGeom prst="rect">
            <a:avLst/>
          </a:prstGeom>
          <a:noFill/>
        </p:spPr>
        <p:txBody>
          <a:bodyPr wrap="square" rtlCol="0">
            <a:spAutoFit/>
          </a:bodyPr>
          <a:lstStyle/>
          <a:p>
            <a:pPr algn="ctr"/>
            <a:r>
              <a:rPr lang="en-US" sz="1100" dirty="0">
                <a:latin typeface="Arial" charset="0"/>
                <a:cs typeface="Arial" charset="0"/>
              </a:rPr>
              <a:t>While the device is charging the red lights on the base will flash</a:t>
            </a:r>
          </a:p>
        </p:txBody>
      </p:sp>
      <p:sp>
        <p:nvSpPr>
          <p:cNvPr id="36" name="Rectangle 35"/>
          <p:cNvSpPr/>
          <p:nvPr/>
        </p:nvSpPr>
        <p:spPr>
          <a:xfrm>
            <a:off x="4299704" y="4378836"/>
            <a:ext cx="566149" cy="97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07" name="Group 106"/>
          <p:cNvGrpSpPr/>
          <p:nvPr/>
        </p:nvGrpSpPr>
        <p:grpSpPr>
          <a:xfrm>
            <a:off x="4094782" y="4371200"/>
            <a:ext cx="982879" cy="376220"/>
            <a:chOff x="4082143" y="4432879"/>
            <a:chExt cx="982879" cy="376220"/>
          </a:xfrm>
        </p:grpSpPr>
        <p:grpSp>
          <p:nvGrpSpPr>
            <p:cNvPr id="101" name="Group 100"/>
            <p:cNvGrpSpPr/>
            <p:nvPr/>
          </p:nvGrpSpPr>
          <p:grpSpPr>
            <a:xfrm>
              <a:off x="4082143" y="4567464"/>
              <a:ext cx="278401" cy="218257"/>
              <a:chOff x="4082143" y="4567464"/>
              <a:chExt cx="278401" cy="218257"/>
            </a:xfrm>
          </p:grpSpPr>
          <p:cxnSp>
            <p:nvCxnSpPr>
              <p:cNvPr id="93" name="Straight Connector 92"/>
              <p:cNvCxnSpPr/>
              <p:nvPr/>
            </p:nvCxnSpPr>
            <p:spPr>
              <a:xfrm flipH="1">
                <a:off x="4082143" y="4567464"/>
                <a:ext cx="94548" cy="8617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4200071" y="4614111"/>
                <a:ext cx="60688" cy="171610"/>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360544" y="4614111"/>
                <a:ext cx="0" cy="11638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pic>
          <p:nvPicPr>
            <p:cNvPr id="90" name="Picture 89" descr="Untitled-3-23.png"/>
            <p:cNvPicPr>
              <a:picLocks noChangeAspect="1"/>
            </p:cNvPicPr>
            <p:nvPr/>
          </p:nvPicPr>
          <p:blipFill rotWithShape="1">
            <a:blip r:embed="rId3">
              <a:extLst>
                <a:ext uri="{28A0092B-C50C-407E-A947-70E740481C1C}">
                  <a14:useLocalDpi xmlns:a14="http://schemas.microsoft.com/office/drawing/2010/main" val="0"/>
                </a:ext>
              </a:extLst>
            </a:blip>
            <a:srcRect l="37388" t="74066" r="32113" b="19383"/>
            <a:stretch/>
          </p:blipFill>
          <p:spPr>
            <a:xfrm>
              <a:off x="4167619" y="4432879"/>
              <a:ext cx="821670" cy="176505"/>
            </a:xfrm>
            <a:prstGeom prst="rect">
              <a:avLst/>
            </a:prstGeom>
          </p:spPr>
        </p:pic>
        <p:grpSp>
          <p:nvGrpSpPr>
            <p:cNvPr id="102" name="Group 101"/>
            <p:cNvGrpSpPr/>
            <p:nvPr/>
          </p:nvGrpSpPr>
          <p:grpSpPr>
            <a:xfrm rot="18373512">
              <a:off x="4816693" y="4560770"/>
              <a:ext cx="278401" cy="218257"/>
              <a:chOff x="4082143" y="4567464"/>
              <a:chExt cx="278401" cy="218257"/>
            </a:xfrm>
          </p:grpSpPr>
          <p:cxnSp>
            <p:nvCxnSpPr>
              <p:cNvPr id="103" name="Straight Connector 102"/>
              <p:cNvCxnSpPr/>
              <p:nvPr/>
            </p:nvCxnSpPr>
            <p:spPr>
              <a:xfrm flipH="1">
                <a:off x="4082143" y="4567464"/>
                <a:ext cx="94548" cy="8617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200071" y="4614111"/>
                <a:ext cx="60688" cy="171610"/>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4360544" y="4614111"/>
                <a:ext cx="0" cy="116389"/>
              </a:xfrm>
              <a:prstGeom prst="line">
                <a:avLst/>
              </a:prstGeom>
              <a:ln w="12700" cmpd="sng">
                <a:solidFill>
                  <a:srgbClr val="800000"/>
                </a:solidFill>
              </a:ln>
              <a:effectLst/>
            </p:spPr>
            <p:style>
              <a:lnRef idx="2">
                <a:schemeClr val="accent1"/>
              </a:lnRef>
              <a:fillRef idx="0">
                <a:schemeClr val="accent1"/>
              </a:fillRef>
              <a:effectRef idx="1">
                <a:schemeClr val="accent1"/>
              </a:effectRef>
              <a:fontRef idx="minor">
                <a:schemeClr val="tx1"/>
              </a:fontRef>
            </p:style>
          </p:cxnSp>
        </p:grpSp>
      </p:grpSp>
      <p:sp>
        <p:nvSpPr>
          <p:cNvPr id="91" name="Rectangle 90"/>
          <p:cNvSpPr/>
          <p:nvPr/>
        </p:nvSpPr>
        <p:spPr>
          <a:xfrm>
            <a:off x="4273398" y="4346494"/>
            <a:ext cx="625931" cy="1193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112" name="Picture 111" descr="Untitled-3-23.png"/>
          <p:cNvPicPr>
            <a:picLocks noChangeAspect="1"/>
          </p:cNvPicPr>
          <p:nvPr/>
        </p:nvPicPr>
        <p:blipFill rotWithShape="1">
          <a:blip r:embed="rId3">
            <a:extLst>
              <a:ext uri="{28A0092B-C50C-407E-A947-70E740481C1C}">
                <a14:useLocalDpi xmlns:a14="http://schemas.microsoft.com/office/drawing/2010/main" val="0"/>
              </a:ext>
            </a:extLst>
          </a:blip>
          <a:srcRect l="37388" t="74066" r="32113" b="19383"/>
          <a:stretch/>
        </p:blipFill>
        <p:spPr>
          <a:xfrm>
            <a:off x="6283430" y="4401080"/>
            <a:ext cx="821670" cy="176505"/>
          </a:xfrm>
          <a:prstGeom prst="rect">
            <a:avLst/>
          </a:prstGeom>
        </p:spPr>
      </p:pic>
      <p:sp>
        <p:nvSpPr>
          <p:cNvPr id="86" name="TextBox 85"/>
          <p:cNvSpPr txBox="1"/>
          <p:nvPr/>
        </p:nvSpPr>
        <p:spPr>
          <a:xfrm>
            <a:off x="5846888" y="2072438"/>
            <a:ext cx="1595105" cy="769441"/>
          </a:xfrm>
          <a:prstGeom prst="rect">
            <a:avLst/>
          </a:prstGeom>
          <a:noFill/>
        </p:spPr>
        <p:txBody>
          <a:bodyPr wrap="square" rtlCol="0">
            <a:spAutoFit/>
          </a:bodyPr>
          <a:lstStyle/>
          <a:p>
            <a:pPr algn="ctr"/>
            <a:r>
              <a:rPr lang="en-US" sz="1100" dirty="0">
                <a:latin typeface="Arial" charset="0"/>
                <a:cs typeface="Arial" charset="0"/>
              </a:rPr>
              <a:t>When Loner is charged, the red  lights will turn on continuously.</a:t>
            </a:r>
          </a:p>
        </p:txBody>
      </p:sp>
      <p:sp>
        <p:nvSpPr>
          <p:cNvPr id="95" name="TextBox 94"/>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ENDING YOUR SHIFT</a:t>
            </a:r>
          </a:p>
        </p:txBody>
      </p:sp>
      <p:pic>
        <p:nvPicPr>
          <p:cNvPr id="97" name="Picture 96"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658" y="2991121"/>
            <a:ext cx="901989" cy="1522981"/>
          </a:xfrm>
          <a:prstGeom prst="rect">
            <a:avLst/>
          </a:prstGeom>
        </p:spPr>
      </p:pic>
      <p:pic>
        <p:nvPicPr>
          <p:cNvPr id="98" name="Picture 97"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978" y="2966341"/>
            <a:ext cx="901989" cy="1522981"/>
          </a:xfrm>
          <a:prstGeom prst="rect">
            <a:avLst/>
          </a:prstGeom>
        </p:spPr>
      </p:pic>
      <p:pic>
        <p:nvPicPr>
          <p:cNvPr id="99" name="Picture 98"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813" y="2984926"/>
            <a:ext cx="901989" cy="1522981"/>
          </a:xfrm>
          <a:prstGeom prst="rect">
            <a:avLst/>
          </a:prstGeom>
        </p:spPr>
      </p:pic>
      <p:pic>
        <p:nvPicPr>
          <p:cNvPr id="2" name="Picture 1" descr="power button - of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792" y="3784428"/>
            <a:ext cx="135518" cy="135518"/>
          </a:xfrm>
          <a:prstGeom prst="rect">
            <a:avLst/>
          </a:prstGeom>
        </p:spPr>
      </p:pic>
      <p:pic>
        <p:nvPicPr>
          <p:cNvPr id="84" name="Picture 83" descr="power button - of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534" y="3800702"/>
            <a:ext cx="135518" cy="135518"/>
          </a:xfrm>
          <a:prstGeom prst="rect">
            <a:avLst/>
          </a:prstGeom>
        </p:spPr>
      </p:pic>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83" name="TextBox 82"/>
          <p:cNvSpPr txBox="1"/>
          <p:nvPr/>
        </p:nvSpPr>
        <p:spPr>
          <a:xfrm>
            <a:off x="635945" y="996476"/>
            <a:ext cx="83314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pc="300" dirty="0">
                <a:solidFill>
                  <a:srgbClr val="A6192E"/>
                </a:solidFill>
                <a:latin typeface="Arial" charset="0"/>
                <a:cs typeface="Arial" charset="0"/>
              </a:rPr>
              <a:t>CHARGING YOUR LONER</a:t>
            </a:r>
          </a:p>
        </p:txBody>
      </p:sp>
    </p:spTree>
    <p:extLst>
      <p:ext uri="{BB962C8B-B14F-4D97-AF65-F5344CB8AC3E}">
        <p14:creationId xmlns:p14="http://schemas.microsoft.com/office/powerpoint/2010/main" val="3729341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30"/>
                    </a14:imgEffect>
                  </a14:imgLayer>
                </a14:imgProps>
              </a:ext>
              <a:ext uri="{28A0092B-C50C-407E-A947-70E740481C1C}">
                <a14:useLocalDpi xmlns:a14="http://schemas.microsoft.com/office/drawing/2010/main" val="0"/>
              </a:ext>
            </a:extLst>
          </a:blip>
          <a:srcRect r="24389"/>
          <a:stretch/>
        </p:blipFill>
        <p:spPr>
          <a:xfrm>
            <a:off x="0" y="0"/>
            <a:ext cx="9218428" cy="6858000"/>
          </a:xfrm>
          <a:prstGeom prst="rect">
            <a:avLst/>
          </a:prstGeom>
        </p:spPr>
      </p:pic>
      <p:sp>
        <p:nvSpPr>
          <p:cNvPr id="9" name="Rectangle 8"/>
          <p:cNvSpPr/>
          <p:nvPr/>
        </p:nvSpPr>
        <p:spPr>
          <a:xfrm>
            <a:off x="0" y="0"/>
            <a:ext cx="9218428"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QUESTIONS?</a:t>
            </a:r>
          </a:p>
        </p:txBody>
      </p:sp>
    </p:spTree>
    <p:extLst>
      <p:ext uri="{BB962C8B-B14F-4D97-AF65-F5344CB8AC3E}">
        <p14:creationId xmlns:p14="http://schemas.microsoft.com/office/powerpoint/2010/main" val="3283369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12"/>
                    </a14:imgEffect>
                  </a14:imgLayer>
                </a14:imgProps>
              </a:ext>
              <a:ext uri="{28A0092B-C50C-407E-A947-70E740481C1C}">
                <a14:useLocalDpi xmlns:a14="http://schemas.microsoft.com/office/drawing/2010/main" val="0"/>
              </a:ext>
            </a:extLst>
          </a:blip>
          <a:srcRect l="9180" r="15819"/>
          <a:stretch/>
        </p:blipFill>
        <p:spPr>
          <a:xfrm>
            <a:off x="1" y="0"/>
            <a:ext cx="9144001" cy="6858000"/>
          </a:xfrm>
          <a:prstGeom prst="rect">
            <a:avLst/>
          </a:prstGeom>
        </p:spPr>
      </p:pic>
      <p:sp>
        <p:nvSpPr>
          <p:cNvPr id="5" name="Rectangle 4"/>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7" name="TextBox 26"/>
          <p:cNvSpPr txBox="1"/>
          <p:nvPr/>
        </p:nvSpPr>
        <p:spPr>
          <a:xfrm>
            <a:off x="1350818" y="3310566"/>
            <a:ext cx="6442364" cy="1323439"/>
          </a:xfrm>
          <a:prstGeom prst="rect">
            <a:avLst/>
          </a:prstGeom>
          <a:noFill/>
        </p:spPr>
        <p:txBody>
          <a:bodyPr wrap="square" rtlCol="0">
            <a:spAutoFit/>
          </a:bodyPr>
          <a:lstStyle/>
          <a:p>
            <a:pPr algn="ctr"/>
            <a:r>
              <a:rPr lang="en-US" sz="2000" spc="300" dirty="0">
                <a:solidFill>
                  <a:schemeClr val="bg1"/>
                </a:solidFill>
                <a:latin typeface="Arial" charset="0"/>
                <a:ea typeface="Arial" charset="0"/>
                <a:cs typeface="Arial" charset="0"/>
              </a:rPr>
              <a:t>For more support materials,</a:t>
            </a:r>
          </a:p>
          <a:p>
            <a:pPr algn="ctr"/>
            <a:r>
              <a:rPr lang="en-US" sz="2000" spc="300" dirty="0">
                <a:solidFill>
                  <a:schemeClr val="bg1"/>
                </a:solidFill>
                <a:latin typeface="Arial" charset="0"/>
                <a:ea typeface="Arial" charset="0"/>
                <a:cs typeface="Arial" charset="0"/>
              </a:rPr>
              <a:t>Please visit </a:t>
            </a:r>
            <a:r>
              <a:rPr lang="en-US" sz="2000" spc="300" dirty="0" err="1">
                <a:solidFill>
                  <a:srgbClr val="A6192E"/>
                </a:solidFill>
                <a:latin typeface="Arial" charset="0"/>
                <a:ea typeface="Arial" charset="0"/>
                <a:cs typeface="Arial" charset="0"/>
              </a:rPr>
              <a:t>support.blacklinesafety.com</a:t>
            </a:r>
            <a:endParaRPr lang="en-US" sz="2000" spc="300" dirty="0">
              <a:solidFill>
                <a:srgbClr val="A6192E"/>
              </a:solidFill>
              <a:latin typeface="Arial" charset="0"/>
              <a:ea typeface="Arial" charset="0"/>
              <a:cs typeface="Arial" charset="0"/>
            </a:endParaRPr>
          </a:p>
          <a:p>
            <a:pPr algn="ctr"/>
            <a:endParaRPr lang="en-US" sz="2000" spc="300" dirty="0">
              <a:solidFill>
                <a:srgbClr val="A6192E"/>
              </a:solidFill>
              <a:latin typeface="Arial" charset="0"/>
              <a:cs typeface="Arial" charset="0"/>
            </a:endParaRPr>
          </a:p>
          <a:p>
            <a:pPr algn="ctr"/>
            <a:r>
              <a:rPr lang="en-US" sz="2000" spc="300" dirty="0">
                <a:solidFill>
                  <a:schemeClr val="bg1"/>
                </a:solidFill>
                <a:latin typeface="Arial" charset="0"/>
                <a:ea typeface="Arial" charset="0"/>
                <a:cs typeface="Arial" charset="0"/>
              </a:rPr>
              <a:t>Customer Care: 1-877-869-7212</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416" y="2457045"/>
            <a:ext cx="4496686" cy="693576"/>
          </a:xfrm>
          <a:prstGeom prst="rect">
            <a:avLst/>
          </a:prstGeom>
        </p:spPr>
      </p:pic>
      <p:sp>
        <p:nvSpPr>
          <p:cNvPr id="6" name="TextBox 5"/>
          <p:cNvSpPr txBox="1"/>
          <p:nvPr/>
        </p:nvSpPr>
        <p:spPr>
          <a:xfrm>
            <a:off x="7378065" y="6373435"/>
            <a:ext cx="1515528" cy="169277"/>
          </a:xfrm>
          <a:prstGeom prst="rect">
            <a:avLst/>
          </a:prstGeom>
          <a:noFill/>
        </p:spPr>
        <p:txBody>
          <a:bodyPr wrap="square" rtlCol="0">
            <a:spAutoFit/>
          </a:bodyPr>
          <a:lstStyle/>
          <a:p>
            <a:pPr algn="r"/>
            <a:r>
              <a:rPr lang="en-US" sz="500" spc="300">
                <a:solidFill>
                  <a:schemeClr val="bg1"/>
                </a:solidFill>
                <a:latin typeface="Arial" charset="0"/>
                <a:cs typeface="Arial" charset="0"/>
              </a:rPr>
              <a:t>0045/R4/2016-06-01</a:t>
            </a:r>
            <a:endParaRPr lang="en-US" sz="500" spc="300" dirty="0">
              <a:solidFill>
                <a:schemeClr val="bg1"/>
              </a:solidFill>
              <a:latin typeface="Arial" charset="0"/>
              <a:cs typeface="Arial" charset="0"/>
            </a:endParaRPr>
          </a:p>
        </p:txBody>
      </p:sp>
    </p:spTree>
    <p:extLst>
      <p:ext uri="{BB962C8B-B14F-4D97-AF65-F5344CB8AC3E}">
        <p14:creationId xmlns:p14="http://schemas.microsoft.com/office/powerpoint/2010/main" val="66731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574938" y="2986229"/>
            <a:ext cx="6307297"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ABOUT THE DEVICE</a:t>
            </a:r>
          </a:p>
        </p:txBody>
      </p:sp>
    </p:spTree>
    <p:extLst>
      <p:ext uri="{BB962C8B-B14F-4D97-AF65-F5344CB8AC3E}">
        <p14:creationId xmlns:p14="http://schemas.microsoft.com/office/powerpoint/2010/main" val="323802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3536" y="130165"/>
            <a:ext cx="5271181" cy="307777"/>
          </a:xfrm>
          <a:prstGeom prst="rect">
            <a:avLst/>
          </a:prstGeom>
          <a:noFill/>
        </p:spPr>
        <p:txBody>
          <a:bodyPr wrap="square" rtlCol="0">
            <a:spAutoFit/>
          </a:bodyPr>
          <a:lstStyle/>
          <a:p>
            <a:r>
              <a:rPr lang="en-US" sz="1400" dirty="0">
                <a:solidFill>
                  <a:srgbClr val="B2B4B3"/>
                </a:solidFill>
                <a:latin typeface="Arial" charset="0"/>
              </a:rPr>
              <a:t>ABOUT THE DEVICE</a:t>
            </a:r>
          </a:p>
        </p:txBody>
      </p:sp>
      <p:sp>
        <p:nvSpPr>
          <p:cNvPr id="42" name="TextBox 41"/>
          <p:cNvSpPr txBox="1"/>
          <p:nvPr/>
        </p:nvSpPr>
        <p:spPr>
          <a:xfrm>
            <a:off x="2240642" y="1266734"/>
            <a:ext cx="4848674" cy="646331"/>
          </a:xfrm>
          <a:prstGeom prst="rect">
            <a:avLst/>
          </a:prstGeom>
          <a:noFill/>
        </p:spPr>
        <p:txBody>
          <a:bodyPr wrap="square" rtlCol="0">
            <a:spAutoFit/>
          </a:bodyPr>
          <a:lstStyle/>
          <a:p>
            <a:pPr algn="ctr"/>
            <a:r>
              <a:rPr lang="en-US" dirty="0">
                <a:latin typeface="Arial" charset="0"/>
                <a:cs typeface="Arial" charset="0"/>
              </a:rPr>
              <a:t>There are three primary mechanical components of the Loner device.</a:t>
            </a:r>
          </a:p>
        </p:txBody>
      </p:sp>
      <p:pic>
        <p:nvPicPr>
          <p:cNvPr id="24" name="Picture 23" descr="DeviceImage-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665" y="3669653"/>
            <a:ext cx="529388" cy="529388"/>
          </a:xfrm>
          <a:prstGeom prst="rect">
            <a:avLst/>
          </a:prstGeom>
        </p:spPr>
      </p:pic>
      <p:sp>
        <p:nvSpPr>
          <p:cNvPr id="11" name="Rectangle 10"/>
          <p:cNvSpPr/>
          <p:nvPr/>
        </p:nvSpPr>
        <p:spPr>
          <a:xfrm>
            <a:off x="3347357"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33" name="Rectangle 32"/>
          <p:cNvSpPr/>
          <p:nvPr/>
        </p:nvSpPr>
        <p:spPr>
          <a:xfrm>
            <a:off x="5364539"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34" name="Group 33"/>
          <p:cNvGrpSpPr/>
          <p:nvPr/>
        </p:nvGrpSpPr>
        <p:grpSpPr>
          <a:xfrm>
            <a:off x="4327188" y="2506984"/>
            <a:ext cx="2629935" cy="2427306"/>
            <a:chOff x="-1691385" y="2833728"/>
            <a:chExt cx="2113642" cy="1950792"/>
          </a:xfrm>
        </p:grpSpPr>
        <p:sp>
          <p:nvSpPr>
            <p:cNvPr id="26" name="Rectangle 25"/>
            <p:cNvSpPr/>
            <p:nvPr/>
          </p:nvSpPr>
          <p:spPr>
            <a:xfrm>
              <a:off x="-1691385" y="2833728"/>
              <a:ext cx="2113642" cy="19507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38" name="Picture 37" descr="Untitled-3-08.png"/>
            <p:cNvPicPr>
              <a:picLocks noChangeAspect="1"/>
            </p:cNvPicPr>
            <p:nvPr/>
          </p:nvPicPr>
          <p:blipFill rotWithShape="1">
            <a:blip r:embed="rId4">
              <a:extLst>
                <a:ext uri="{28A0092B-C50C-407E-A947-70E740481C1C}">
                  <a14:useLocalDpi xmlns:a14="http://schemas.microsoft.com/office/drawing/2010/main" val="0"/>
                </a:ext>
              </a:extLst>
            </a:blip>
            <a:srcRect l="35036" t="16883" r="29266" b="18584"/>
            <a:stretch/>
          </p:blipFill>
          <p:spPr>
            <a:xfrm>
              <a:off x="-902163" y="2946579"/>
              <a:ext cx="974735" cy="1762097"/>
            </a:xfrm>
            <a:prstGeom prst="rect">
              <a:avLst/>
            </a:prstGeom>
          </p:spPr>
        </p:pic>
      </p:grpSp>
      <p:sp>
        <p:nvSpPr>
          <p:cNvPr id="35" name="TextBox 34"/>
          <p:cNvSpPr txBox="1"/>
          <p:nvPr/>
        </p:nvSpPr>
        <p:spPr>
          <a:xfrm>
            <a:off x="6827003" y="3245417"/>
            <a:ext cx="895964" cy="307777"/>
          </a:xfrm>
          <a:prstGeom prst="rect">
            <a:avLst/>
          </a:prstGeom>
          <a:noFill/>
        </p:spPr>
        <p:txBody>
          <a:bodyPr wrap="square" rtlCol="0">
            <a:spAutoFit/>
          </a:bodyPr>
          <a:lstStyle/>
          <a:p>
            <a:r>
              <a:rPr lang="en-US" sz="1400" dirty="0">
                <a:latin typeface="Arial" charset="0"/>
                <a:cs typeface="Arial" charset="0"/>
              </a:rPr>
              <a:t>Belt Clip</a:t>
            </a:r>
          </a:p>
        </p:txBody>
      </p:sp>
      <p:sp>
        <p:nvSpPr>
          <p:cNvPr id="37" name="TextBox 36"/>
          <p:cNvSpPr txBox="1"/>
          <p:nvPr/>
        </p:nvSpPr>
        <p:spPr>
          <a:xfrm>
            <a:off x="2248176" y="4983224"/>
            <a:ext cx="678913" cy="307777"/>
          </a:xfrm>
          <a:prstGeom prst="rect">
            <a:avLst/>
          </a:prstGeom>
          <a:noFill/>
        </p:spPr>
        <p:txBody>
          <a:bodyPr wrap="square" rtlCol="0">
            <a:spAutoFit/>
          </a:bodyPr>
          <a:lstStyle/>
          <a:p>
            <a:r>
              <a:rPr lang="en-US" sz="1400" dirty="0">
                <a:latin typeface="Arial" charset="0"/>
                <a:cs typeface="Arial" charset="0"/>
              </a:rPr>
              <a:t>Latch</a:t>
            </a:r>
          </a:p>
        </p:txBody>
      </p:sp>
      <p:sp>
        <p:nvSpPr>
          <p:cNvPr id="40" name="TextBox 39"/>
          <p:cNvSpPr txBox="1"/>
          <p:nvPr/>
        </p:nvSpPr>
        <p:spPr>
          <a:xfrm>
            <a:off x="834885" y="3600806"/>
            <a:ext cx="2042183" cy="738664"/>
          </a:xfrm>
          <a:prstGeom prst="rect">
            <a:avLst/>
          </a:prstGeom>
          <a:noFill/>
        </p:spPr>
        <p:txBody>
          <a:bodyPr wrap="square" rtlCol="0">
            <a:spAutoFit/>
          </a:bodyPr>
          <a:lstStyle/>
          <a:p>
            <a:r>
              <a:rPr lang="en-US" sz="1400" dirty="0">
                <a:latin typeface="Arial" charset="0"/>
                <a:cs typeface="Arial" charset="0"/>
              </a:rPr>
              <a:t>SureSafe monitoring light </a:t>
            </a:r>
          </a:p>
          <a:p>
            <a:r>
              <a:rPr lang="en-US" sz="1400" dirty="0">
                <a:latin typeface="Arial" charset="0"/>
                <a:cs typeface="Arial" charset="0"/>
              </a:rPr>
              <a:t>and power button</a:t>
            </a:r>
          </a:p>
        </p:txBody>
      </p:sp>
      <p:pic>
        <p:nvPicPr>
          <p:cNvPr id="3" name="Picture 2" descr="M6 device latch op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357" y="2598075"/>
            <a:ext cx="1264472" cy="2896751"/>
          </a:xfrm>
          <a:prstGeom prst="rect">
            <a:avLst/>
          </a:prstGeom>
        </p:spPr>
      </p:pic>
      <p:cxnSp>
        <p:nvCxnSpPr>
          <p:cNvPr id="27" name="Straight Connector 26"/>
          <p:cNvCxnSpPr/>
          <p:nvPr/>
        </p:nvCxnSpPr>
        <p:spPr>
          <a:xfrm>
            <a:off x="2877068" y="3848417"/>
            <a:ext cx="730264" cy="0"/>
          </a:xfrm>
          <a:prstGeom prst="line">
            <a:avLst/>
          </a:prstGeom>
          <a:ln w="19050">
            <a:solidFill>
              <a:srgbClr val="101820"/>
            </a:solidFill>
            <a:prstDash val="sysDash"/>
            <a:tailEnd type="ova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cxnSp>
        <p:nvCxnSpPr>
          <p:cNvPr id="20" name="Straight Connector 19"/>
          <p:cNvCxnSpPr/>
          <p:nvPr/>
        </p:nvCxnSpPr>
        <p:spPr>
          <a:xfrm>
            <a:off x="2789126" y="5157034"/>
            <a:ext cx="1190467" cy="0"/>
          </a:xfrm>
          <a:prstGeom prst="line">
            <a:avLst/>
          </a:prstGeom>
          <a:ln w="19050">
            <a:solidFill>
              <a:srgbClr val="101820"/>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210680" y="3399306"/>
            <a:ext cx="616323" cy="0"/>
          </a:xfrm>
          <a:prstGeom prst="line">
            <a:avLst/>
          </a:prstGeom>
          <a:ln w="19050">
            <a:solidFill>
              <a:srgbClr val="101820"/>
            </a:solidFill>
            <a:prstDash val="sysDash"/>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5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STARTING YOUR SHIFT</a:t>
            </a:r>
          </a:p>
        </p:txBody>
      </p:sp>
    </p:spTree>
    <p:extLst>
      <p:ext uri="{BB962C8B-B14F-4D97-AF65-F5344CB8AC3E}">
        <p14:creationId xmlns:p14="http://schemas.microsoft.com/office/powerpoint/2010/main" val="279071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6 dev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87" y="2158375"/>
            <a:ext cx="1403364" cy="2369536"/>
          </a:xfrm>
          <a:prstGeom prst="rect">
            <a:avLst/>
          </a:prstGeom>
        </p:spPr>
      </p:pic>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DeviceImage-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827" y="3262645"/>
            <a:ext cx="529388" cy="529388"/>
          </a:xfrm>
          <a:prstGeom prst="rect">
            <a:avLst/>
          </a:prstGeom>
        </p:spPr>
      </p:pic>
      <p:pic>
        <p:nvPicPr>
          <p:cNvPr id="2" name="Picture 1" descr="Hand-09.png"/>
          <p:cNvPicPr>
            <a:picLocks noChangeAspect="1"/>
          </p:cNvPicPr>
          <p:nvPr/>
        </p:nvPicPr>
        <p:blipFill rotWithShape="1">
          <a:blip r:embed="rId5">
            <a:extLst>
              <a:ext uri="{28A0092B-C50C-407E-A947-70E740481C1C}">
                <a14:useLocalDpi xmlns:a14="http://schemas.microsoft.com/office/drawing/2010/main" val="0"/>
              </a:ext>
            </a:extLst>
          </a:blip>
          <a:srcRect l="16277" t="17377" r="26127" b="11616"/>
          <a:stretch/>
        </p:blipFill>
        <p:spPr>
          <a:xfrm>
            <a:off x="1200465" y="3397458"/>
            <a:ext cx="1833865" cy="2260909"/>
          </a:xfrm>
          <a:prstGeom prst="rect">
            <a:avLst/>
          </a:prstGeom>
        </p:spPr>
      </p:pic>
      <p:sp>
        <p:nvSpPr>
          <p:cNvPr id="17" name="TextBox 16"/>
          <p:cNvSpPr txBox="1"/>
          <p:nvPr/>
        </p:nvSpPr>
        <p:spPr>
          <a:xfrm>
            <a:off x="4782969" y="2166351"/>
            <a:ext cx="2863221" cy="2462213"/>
          </a:xfrm>
          <a:prstGeom prst="rect">
            <a:avLst/>
          </a:prstGeom>
          <a:noFill/>
        </p:spPr>
        <p:txBody>
          <a:bodyPr wrap="square" rtlCol="0">
            <a:spAutoFit/>
          </a:bodyPr>
          <a:lstStyle/>
          <a:p>
            <a:r>
              <a:rPr lang="en-US" sz="1400" dirty="0">
                <a:latin typeface="Arial" charset="0"/>
                <a:cs typeface="Arial" charset="0"/>
              </a:rPr>
              <a:t>Press the power button</a:t>
            </a:r>
          </a:p>
          <a:p>
            <a:pPr marL="342900" indent="-342900">
              <a:buAutoNum type="arabicPeriod"/>
            </a:pPr>
            <a:endParaRPr lang="en-US" sz="1400" dirty="0">
              <a:latin typeface="Arial" charset="0"/>
              <a:cs typeface="Arial" charset="0"/>
            </a:endParaRPr>
          </a:p>
          <a:p>
            <a:r>
              <a:rPr lang="en-US" sz="1400" dirty="0">
                <a:latin typeface="Arial" charset="0"/>
                <a:cs typeface="Arial" charset="0"/>
              </a:rPr>
              <a:t>The green SureSafe light will blink until it is connected to the Blackline Safety Network.</a:t>
            </a:r>
          </a:p>
          <a:p>
            <a:endParaRPr lang="en-US" sz="1400" dirty="0">
              <a:latin typeface="Arial" charset="0"/>
              <a:cs typeface="Arial" charset="0"/>
            </a:endParaRPr>
          </a:p>
          <a:p>
            <a:r>
              <a:rPr lang="en-US" sz="1400" dirty="0">
                <a:latin typeface="Arial" charset="0"/>
                <a:cs typeface="Arial" charset="0"/>
              </a:rPr>
              <a:t>Once connected, the light will be </a:t>
            </a:r>
            <a:r>
              <a:rPr lang="en-US" sz="1400" dirty="0">
                <a:solidFill>
                  <a:srgbClr val="3F9C35"/>
                </a:solidFill>
                <a:latin typeface="Arial" charset="0"/>
                <a:cs typeface="Arial" charset="0"/>
              </a:rPr>
              <a:t>SOLID GREEN</a:t>
            </a:r>
            <a:r>
              <a:rPr lang="en-US" sz="1400" dirty="0">
                <a:solidFill>
                  <a:srgbClr val="008000"/>
                </a:solidFill>
                <a:latin typeface="Arial" charset="0"/>
                <a:cs typeface="Arial" charset="0"/>
              </a:rPr>
              <a:t>.</a:t>
            </a:r>
          </a:p>
          <a:p>
            <a:endParaRPr lang="en-US" sz="1400" dirty="0">
              <a:solidFill>
                <a:srgbClr val="101820"/>
              </a:solidFill>
              <a:latin typeface="Arial" charset="0"/>
              <a:cs typeface="Arial" charset="0"/>
            </a:endParaRPr>
          </a:p>
          <a:p>
            <a:r>
              <a:rPr lang="en-US" sz="1400" dirty="0">
                <a:solidFill>
                  <a:srgbClr val="101820"/>
                </a:solidFill>
                <a:latin typeface="Arial" charset="0"/>
                <a:cs typeface="Arial" charset="0"/>
              </a:rPr>
              <a:t>This means your safety is </a:t>
            </a:r>
          </a:p>
          <a:p>
            <a:r>
              <a:rPr lang="en-US" sz="1400" dirty="0">
                <a:solidFill>
                  <a:srgbClr val="101820"/>
                </a:solidFill>
                <a:latin typeface="Arial" charset="0"/>
                <a:cs typeface="Arial" charset="0"/>
              </a:rPr>
              <a:t>now monitored.</a:t>
            </a:r>
          </a:p>
        </p:txBody>
      </p:sp>
      <p:sp>
        <p:nvSpPr>
          <p:cNvPr id="18" name="TextBox 17"/>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STARTING YOUR SHIFT</a:t>
            </a:r>
          </a:p>
        </p:txBody>
      </p:sp>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6" name="TextBox 15"/>
          <p:cNvSpPr txBox="1"/>
          <p:nvPr/>
        </p:nvSpPr>
        <p:spPr>
          <a:xfrm>
            <a:off x="560244" y="987888"/>
            <a:ext cx="5717726" cy="461665"/>
          </a:xfrm>
          <a:prstGeom prst="rect">
            <a:avLst/>
          </a:prstGeom>
          <a:noFill/>
        </p:spPr>
        <p:txBody>
          <a:bodyPr wrap="square" rtlCol="0">
            <a:spAutoFit/>
          </a:bodyPr>
          <a:lstStyle/>
          <a:p>
            <a:pPr marL="11113"/>
            <a:r>
              <a:rPr lang="en-US" sz="2400" spc="300" dirty="0">
                <a:solidFill>
                  <a:srgbClr val="A6192E"/>
                </a:solidFill>
                <a:latin typeface="Arial" charset="0"/>
                <a:cs typeface="Arial" charset="0"/>
              </a:rPr>
              <a:t>TURNING ON YOUR LONER</a:t>
            </a:r>
          </a:p>
        </p:txBody>
      </p:sp>
    </p:spTree>
    <p:extLst>
      <p:ext uri="{BB962C8B-B14F-4D97-AF65-F5344CB8AC3E}">
        <p14:creationId xmlns:p14="http://schemas.microsoft.com/office/powerpoint/2010/main" val="310986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pic>
        <p:nvPicPr>
          <p:cNvPr id="10" name="Picture 9" descr="WearingDevice-21.png"/>
          <p:cNvPicPr>
            <a:picLocks noChangeAspect="1"/>
          </p:cNvPicPr>
          <p:nvPr/>
        </p:nvPicPr>
        <p:blipFill rotWithShape="1">
          <a:blip r:embed="rId3">
            <a:extLst>
              <a:ext uri="{28A0092B-C50C-407E-A947-70E740481C1C}">
                <a14:useLocalDpi xmlns:a14="http://schemas.microsoft.com/office/drawing/2010/main" val="0"/>
              </a:ext>
            </a:extLst>
          </a:blip>
          <a:srcRect r="25972"/>
          <a:stretch/>
        </p:blipFill>
        <p:spPr>
          <a:xfrm>
            <a:off x="1033334" y="1620739"/>
            <a:ext cx="2734469" cy="3693812"/>
          </a:xfrm>
          <a:prstGeom prst="rect">
            <a:avLst/>
          </a:prstGeom>
        </p:spPr>
      </p:pic>
      <p:sp>
        <p:nvSpPr>
          <p:cNvPr id="12" name="TextBox 11"/>
          <p:cNvSpPr txBox="1"/>
          <p:nvPr/>
        </p:nvSpPr>
        <p:spPr>
          <a:xfrm>
            <a:off x="1403157" y="5316460"/>
            <a:ext cx="6337689" cy="338554"/>
          </a:xfrm>
          <a:prstGeom prst="rect">
            <a:avLst/>
          </a:prstGeom>
          <a:noFill/>
        </p:spPr>
        <p:txBody>
          <a:bodyPr wrap="square" rtlCol="0">
            <a:spAutoFit/>
          </a:bodyPr>
          <a:lstStyle/>
          <a:p>
            <a:pPr algn="ctr"/>
            <a:r>
              <a:rPr lang="en-US" sz="1600" dirty="0">
                <a:latin typeface="Arial" charset="0"/>
                <a:cs typeface="Arial" charset="0"/>
              </a:rPr>
              <a:t>Clip the device to the side of your </a:t>
            </a:r>
            <a:r>
              <a:rPr lang="en-US" sz="1600" dirty="0">
                <a:latin typeface="Arial" charset="0"/>
                <a:ea typeface="Arial" charset="0"/>
                <a:cs typeface="Arial" charset="0"/>
              </a:rPr>
              <a:t>hip or to your chest pocket</a:t>
            </a:r>
          </a:p>
        </p:txBody>
      </p:sp>
      <p:sp>
        <p:nvSpPr>
          <p:cNvPr id="20" name="TextBox 19"/>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STARTING YOUR SHIFT</a:t>
            </a:r>
          </a:p>
        </p:txBody>
      </p:sp>
      <p:pic>
        <p:nvPicPr>
          <p:cNvPr id="11" name="Picture 10" descr="M6 dev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60" y="3252256"/>
            <a:ext cx="177019" cy="29889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
        <p:nvSpPr>
          <p:cNvPr id="15" name="TextBox 14"/>
          <p:cNvSpPr txBox="1"/>
          <p:nvPr/>
        </p:nvSpPr>
        <p:spPr>
          <a:xfrm>
            <a:off x="560244" y="987888"/>
            <a:ext cx="5472066" cy="461665"/>
          </a:xfrm>
          <a:prstGeom prst="rect">
            <a:avLst/>
          </a:prstGeom>
          <a:noFill/>
        </p:spPr>
        <p:txBody>
          <a:bodyPr wrap="square" rtlCol="0">
            <a:spAutoFit/>
          </a:bodyPr>
          <a:lstStyle/>
          <a:p>
            <a:r>
              <a:rPr lang="en-US" sz="2400" spc="300" dirty="0">
                <a:solidFill>
                  <a:srgbClr val="A6192E"/>
                </a:solidFill>
                <a:latin typeface="Arial" charset="0"/>
                <a:cs typeface="Arial" charset="0"/>
              </a:rPr>
              <a:t>WEARING YOUR LONER</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2598" y="1910183"/>
            <a:ext cx="1280208" cy="3093834"/>
          </a:xfrm>
          <a:prstGeom prst="rect">
            <a:avLst/>
          </a:prstGeom>
        </p:spPr>
      </p:pic>
    </p:spTree>
    <p:extLst>
      <p:ext uri="{BB962C8B-B14F-4D97-AF65-F5344CB8AC3E}">
        <p14:creationId xmlns:p14="http://schemas.microsoft.com/office/powerpoint/2010/main" val="351367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14011" y="470324"/>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4011" y="6425288"/>
            <a:ext cx="8715983" cy="0"/>
          </a:xfrm>
          <a:prstGeom prst="line">
            <a:avLst/>
          </a:prstGeom>
          <a:ln w="3175" cmpd="sng">
            <a:solidFill>
              <a:srgbClr val="A6192E"/>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58791" y="1393436"/>
            <a:ext cx="5381158" cy="369332"/>
          </a:xfrm>
          <a:prstGeom prst="rect">
            <a:avLst/>
          </a:prstGeom>
          <a:noFill/>
        </p:spPr>
        <p:txBody>
          <a:bodyPr wrap="square" rtlCol="0">
            <a:spAutoFit/>
          </a:bodyPr>
          <a:lstStyle/>
          <a:p>
            <a:pPr algn="ctr"/>
            <a:r>
              <a:rPr lang="en-US" dirty="0">
                <a:latin typeface="Arial" charset="0"/>
                <a:cs typeface="Arial" charset="0"/>
              </a:rPr>
              <a:t>Do not leave Loner unattended when powered on</a:t>
            </a:r>
          </a:p>
        </p:txBody>
      </p:sp>
      <p:sp>
        <p:nvSpPr>
          <p:cNvPr id="12" name="TextBox 11"/>
          <p:cNvSpPr txBox="1"/>
          <p:nvPr/>
        </p:nvSpPr>
        <p:spPr>
          <a:xfrm>
            <a:off x="2845068" y="5220283"/>
            <a:ext cx="3453864" cy="338554"/>
          </a:xfrm>
          <a:prstGeom prst="rect">
            <a:avLst/>
          </a:prstGeom>
          <a:noFill/>
        </p:spPr>
        <p:txBody>
          <a:bodyPr wrap="square" rtlCol="0">
            <a:spAutoFit/>
          </a:bodyPr>
          <a:lstStyle/>
          <a:p>
            <a:pPr algn="ctr"/>
            <a:r>
              <a:rPr lang="en-US" sz="1600" dirty="0">
                <a:latin typeface="Arial" charset="0"/>
                <a:cs typeface="Arial" charset="0"/>
              </a:rPr>
              <a:t>This can lead to false alerts</a:t>
            </a:r>
          </a:p>
        </p:txBody>
      </p:sp>
      <p:sp>
        <p:nvSpPr>
          <p:cNvPr id="20" name="TextBox 19"/>
          <p:cNvSpPr txBox="1"/>
          <p:nvPr/>
        </p:nvSpPr>
        <p:spPr>
          <a:xfrm>
            <a:off x="153536" y="138359"/>
            <a:ext cx="3507619" cy="307777"/>
          </a:xfrm>
          <a:prstGeom prst="rect">
            <a:avLst/>
          </a:prstGeom>
          <a:noFill/>
        </p:spPr>
        <p:txBody>
          <a:bodyPr wrap="square" rtlCol="0">
            <a:spAutoFit/>
          </a:bodyPr>
          <a:lstStyle/>
          <a:p>
            <a:r>
              <a:rPr lang="en-US" sz="1400" dirty="0">
                <a:solidFill>
                  <a:srgbClr val="B2B4B3"/>
                </a:solidFill>
                <a:latin typeface="Arial" charset="0"/>
              </a:rPr>
              <a:t>STARTING YOUR SHIFT</a:t>
            </a:r>
          </a:p>
        </p:txBody>
      </p:sp>
      <p:pic>
        <p:nvPicPr>
          <p:cNvPr id="5" name="Picture 4" descr="automobile_dash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42" y="2434574"/>
            <a:ext cx="2810282" cy="2231695"/>
          </a:xfrm>
          <a:prstGeom prst="rect">
            <a:avLst/>
          </a:prstGeom>
        </p:spPr>
      </p:pic>
      <p:sp>
        <p:nvSpPr>
          <p:cNvPr id="8" name="Rectangle 7"/>
          <p:cNvSpPr/>
          <p:nvPr/>
        </p:nvSpPr>
        <p:spPr>
          <a:xfrm>
            <a:off x="4826002" y="4012590"/>
            <a:ext cx="358205" cy="259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grpSp>
        <p:nvGrpSpPr>
          <p:cNvPr id="15" name="Group 14"/>
          <p:cNvGrpSpPr/>
          <p:nvPr/>
        </p:nvGrpSpPr>
        <p:grpSpPr>
          <a:xfrm rot="17419000">
            <a:off x="4656822" y="3916272"/>
            <a:ext cx="504878" cy="542581"/>
            <a:chOff x="2985994" y="1554709"/>
            <a:chExt cx="3374753" cy="3626767"/>
          </a:xfrm>
        </p:grpSpPr>
        <p:pic>
          <p:nvPicPr>
            <p:cNvPr id="16" name="Picture 15" descr="HighAlarm-14.png"/>
            <p:cNvPicPr>
              <a:picLocks noChangeAspect="1"/>
            </p:cNvPicPr>
            <p:nvPr/>
          </p:nvPicPr>
          <p:blipFill rotWithShape="1">
            <a:blip r:embed="rId4">
              <a:extLst>
                <a:ext uri="{28A0092B-C50C-407E-A947-70E740481C1C}">
                  <a14:useLocalDpi xmlns:a14="http://schemas.microsoft.com/office/drawing/2010/main" val="0"/>
                </a:ext>
              </a:extLst>
            </a:blip>
            <a:srcRect l="66041" t="6433" r="9327" b="50562"/>
            <a:stretch/>
          </p:blipFill>
          <p:spPr>
            <a:xfrm rot="17075564">
              <a:off x="4023694" y="1141395"/>
              <a:ext cx="1108245" cy="1934873"/>
            </a:xfrm>
            <a:prstGeom prst="rect">
              <a:avLst/>
            </a:prstGeom>
          </p:spPr>
        </p:pic>
        <p:pic>
          <p:nvPicPr>
            <p:cNvPr id="18" name="Picture 17" descr="HighAlarm-15.png"/>
            <p:cNvPicPr>
              <a:picLocks noChangeAspect="1"/>
            </p:cNvPicPr>
            <p:nvPr/>
          </p:nvPicPr>
          <p:blipFill rotWithShape="1">
            <a:blip r:embed="rId5">
              <a:extLst>
                <a:ext uri="{28A0092B-C50C-407E-A947-70E740481C1C}">
                  <a14:useLocalDpi xmlns:a14="http://schemas.microsoft.com/office/drawing/2010/main" val="0"/>
                </a:ext>
              </a:extLst>
            </a:blip>
            <a:srcRect l="29188" t="32987" r="18635" b="30986"/>
            <a:stretch/>
          </p:blipFill>
          <p:spPr>
            <a:xfrm>
              <a:off x="3740603" y="2367169"/>
              <a:ext cx="1861985" cy="1285657"/>
            </a:xfrm>
            <a:prstGeom prst="rect">
              <a:avLst/>
            </a:prstGeom>
          </p:spPr>
        </p:pic>
        <p:pic>
          <p:nvPicPr>
            <p:cNvPr id="19" name="Picture 18" descr="TeamAlert-12.png"/>
            <p:cNvPicPr>
              <a:picLocks noChangeAspect="1"/>
            </p:cNvPicPr>
            <p:nvPr/>
          </p:nvPicPr>
          <p:blipFill rotWithShape="1">
            <a:blip r:embed="rId6">
              <a:extLst>
                <a:ext uri="{28A0092B-C50C-407E-A947-70E740481C1C}">
                  <a14:useLocalDpi xmlns:a14="http://schemas.microsoft.com/office/drawing/2010/main" val="0"/>
                </a:ext>
              </a:extLst>
            </a:blip>
            <a:srcRect t="27749" b="42408"/>
            <a:stretch/>
          </p:blipFill>
          <p:spPr>
            <a:xfrm>
              <a:off x="2985994" y="2515797"/>
              <a:ext cx="3374753" cy="1007125"/>
            </a:xfrm>
            <a:prstGeom prst="rect">
              <a:avLst/>
            </a:prstGeom>
          </p:spPr>
        </p:pic>
        <p:pic>
          <p:nvPicPr>
            <p:cNvPr id="21" name="Picture 20" descr="AmazonAssets-04.png"/>
            <p:cNvPicPr>
              <a:picLocks noChangeAspect="1"/>
            </p:cNvPicPr>
            <p:nvPr/>
          </p:nvPicPr>
          <p:blipFill rotWithShape="1">
            <a:blip r:embed="rId7">
              <a:extLst>
                <a:ext uri="{28A0092B-C50C-407E-A947-70E740481C1C}">
                  <a14:useLocalDpi xmlns:a14="http://schemas.microsoft.com/office/drawing/2010/main" val="0"/>
                </a:ext>
              </a:extLst>
            </a:blip>
            <a:srcRect l="33358" t="21190" r="29187" b="19218"/>
            <a:stretch/>
          </p:blipFill>
          <p:spPr>
            <a:xfrm>
              <a:off x="3740599" y="2137832"/>
              <a:ext cx="1913051" cy="3043644"/>
            </a:xfrm>
            <a:prstGeom prst="rect">
              <a:avLst/>
            </a:prstGeom>
          </p:spPr>
        </p:pic>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188" y="6533322"/>
            <a:ext cx="1283804" cy="198016"/>
          </a:xfrm>
          <a:prstGeom prst="rect">
            <a:avLst/>
          </a:prstGeom>
        </p:spPr>
      </p:pic>
    </p:spTree>
    <p:extLst>
      <p:ext uri="{BB962C8B-B14F-4D97-AF65-F5344CB8AC3E}">
        <p14:creationId xmlns:p14="http://schemas.microsoft.com/office/powerpoint/2010/main" val="2627251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8" name="TextBox 7"/>
          <p:cNvSpPr txBox="1"/>
          <p:nvPr/>
        </p:nvSpPr>
        <p:spPr>
          <a:xfrm>
            <a:off x="1350818" y="2986229"/>
            <a:ext cx="6442364" cy="584776"/>
          </a:xfrm>
          <a:prstGeom prst="rect">
            <a:avLst/>
          </a:prstGeom>
          <a:noFill/>
        </p:spPr>
        <p:txBody>
          <a:bodyPr wrap="square" rtlCol="0">
            <a:spAutoFit/>
          </a:bodyPr>
          <a:lstStyle/>
          <a:p>
            <a:pPr algn="ctr"/>
            <a:r>
              <a:rPr lang="en-US" sz="3200" spc="300" dirty="0">
                <a:solidFill>
                  <a:schemeClr val="bg1"/>
                </a:solidFill>
                <a:latin typeface="Arial" charset="0"/>
                <a:cs typeface="Arial" charset="0"/>
              </a:rPr>
              <a:t>DURING YOUR SHIFT</a:t>
            </a:r>
          </a:p>
        </p:txBody>
      </p:sp>
    </p:spTree>
    <p:extLst>
      <p:ext uri="{BB962C8B-B14F-4D97-AF65-F5344CB8AC3E}">
        <p14:creationId xmlns:p14="http://schemas.microsoft.com/office/powerpoint/2010/main" val="2032769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37224</TotalTime>
  <Words>1207</Words>
  <Application>Microsoft Macintosh PowerPoint</Application>
  <PresentationFormat>On-screen Show (4:3)</PresentationFormat>
  <Paragraphs>178</Paragraphs>
  <Slides>26</Slides>
  <Notes>25</Notes>
  <HiddenSlides>0</HiddenSlides>
  <MMClips>11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26</vt:i4>
      </vt:variant>
    </vt:vector>
  </HeadingPairs>
  <TitlesOfParts>
    <vt:vector size="28"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BlackLineGPS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Stobart</dc:creator>
  <cp:lastModifiedBy>Evangelina Davis</cp:lastModifiedBy>
  <cp:revision>365</cp:revision>
  <cp:lastPrinted>2016-06-01T20:50:34Z</cp:lastPrinted>
  <dcterms:created xsi:type="dcterms:W3CDTF">2015-09-08T16:34:08Z</dcterms:created>
  <dcterms:modified xsi:type="dcterms:W3CDTF">2020-08-24T20:27:48Z</dcterms:modified>
</cp:coreProperties>
</file>